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3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67512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02920" y="640080"/>
            <a:ext cx="109728" cy="5394960"/>
          </a:xfrm>
          <a:prstGeom prst="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777240"/>
            <a:ext cx="10515600" cy="4572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2000" b="1">
                <a:solidFill>
                  <a:srgbClr val="C7A14F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10515600" cy="502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2300" b="0">
                <a:solidFill>
                  <a:srgbClr val="FFFFFF"/>
                </a:solidFill>
                <a:latin typeface="Arial"/>
              </a:defRPr>
            </a:pPr>
            <a:r>
              <a:t>محاضرة في القانون المدني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240280"/>
            <a:ext cx="10515600" cy="9144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3800" b="1">
                <a:solidFill>
                  <a:srgbClr val="FFFFFF"/>
                </a:solidFill>
                <a:latin typeface="Arial"/>
              </a:defRPr>
            </a:pPr>
            <a:r>
              <a:t>عقد المقاولة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246120"/>
            <a:ext cx="10515600" cy="5029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2100" b="1">
                <a:solidFill>
                  <a:srgbClr val="C7A14F"/>
                </a:solidFill>
                <a:latin typeface="Arial"/>
              </a:defRPr>
            </a:pPr>
            <a:r>
              <a:t>دراسة في ضوء أحكام القانون المدني العراقي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343400"/>
            <a:ext cx="10515600" cy="9144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2000" b="0">
                <a:solidFill>
                  <a:srgbClr val="FFFFFF"/>
                </a:solidFill>
                <a:latin typeface="Arial"/>
              </a:defRPr>
            </a:pPr>
            <a:r>
              <a:t>إعداد وتقديم</a:t>
            </a:r>
          </a:p>
          <a:p>
            <a:pPr algn="ctr">
              <a:spcAft>
                <a:spcPts val="1000"/>
              </a:spcAft>
              <a:defRPr sz="2000" b="0">
                <a:solidFill>
                  <a:srgbClr val="FFFFFF"/>
                </a:solidFill>
                <a:latin typeface="Arial"/>
              </a:defRPr>
            </a:pPr>
            <a:r>
              <a:t>أ.م.د. شامل إبراهيم ماجد جراح الغريري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5897880"/>
            <a:ext cx="10515600" cy="32004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300" b="0">
                <a:solidFill>
                  <a:srgbClr val="CDD6E1"/>
                </a:solidFill>
                <a:latin typeface="Arial"/>
              </a:defRPr>
            </a:pPr>
            <a:r>
              <a:t>مادة تعليمية لطلبة كلية الحقوق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11155680" cy="65836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700" b="1">
                <a:solidFill>
                  <a:srgbClr val="12233E"/>
                </a:solidFill>
                <a:latin typeface="Arial"/>
              </a:defRPr>
            </a:pPr>
            <a:r>
              <a:t>أهداف المحاضرة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55680" cy="2286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55664"/>
            <a:ext cx="54864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>
              <a:spcAft>
                <a:spcPts val="1000"/>
              </a:spcAft>
              <a:defRPr sz="1000" b="0">
                <a:solidFill>
                  <a:srgbClr val="646F7D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59436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100" b="1">
                <a:solidFill>
                  <a:srgbClr val="C7A14F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353312"/>
            <a:ext cx="109728" cy="4526280"/>
          </a:xfrm>
          <a:prstGeom prst="round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10835640" cy="45262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بيان مفهوم عقد المقاولة وخصائصه القانونية.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تمييز المقاولة عن البيع والعمل والتوكيل وعقد العمل.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تحديد أركان العقد والتزامات رب العمل والمقاول.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تحليل أحكام الأجر والتسليم والضمان والمسؤولية.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تطبيق القواعد على نزاع عملي مع مراعاة التشريعات النافذة.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925312"/>
            <a:ext cx="10698480" cy="32004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1200" b="0">
                <a:solidFill>
                  <a:srgbClr val="646F7D"/>
                </a:solidFill>
                <a:latin typeface="Arial"/>
              </a:defRPr>
            </a:pPr>
            <a:r>
              <a:t>محور المحاضرة: تكوين العقد، تنفيذه، المسؤولية، وانقضاؤه.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11155680" cy="65836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700" b="1">
                <a:solidFill>
                  <a:srgbClr val="12233E"/>
                </a:solidFill>
                <a:latin typeface="Arial"/>
              </a:defRPr>
            </a:pPr>
            <a:r>
              <a:t>أولاً: مفهوم عقد المقاولة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55680" cy="2286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55664"/>
            <a:ext cx="54864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>
              <a:spcAft>
                <a:spcPts val="1000"/>
              </a:spcAft>
              <a:defRPr sz="1000" b="0">
                <a:solidFill>
                  <a:srgbClr val="646F7D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59436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100" b="1">
                <a:solidFill>
                  <a:srgbClr val="C7A14F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353312"/>
            <a:ext cx="109728" cy="4526280"/>
          </a:xfrm>
          <a:prstGeom prst="round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10835640" cy="45262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المقاولة عقد يتعهد بمقتضاه أحد الطرفين بصنع شيء أو أداء عمل لقاء أجر يتعهد به الطرف الآخر.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قد يكون محل المقاولة إنشاء بناء، أو ترميم عقار، أو تصنيع شيء، أو إنجاز خدمة فنية.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العبرة بحقيقة الالتزامات المتفق عليها لا بالتسمية التي يضعها الطرفان للعقد.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يرجع في التكييف القانوني إلى نصوص القانون المدني العراقي وشروط العقد وطبيعة العمل.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925312"/>
            <a:ext cx="10698480" cy="32004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1200" b="0">
                <a:solidFill>
                  <a:srgbClr val="646F7D"/>
                </a:solidFill>
                <a:latin typeface="Arial"/>
              </a:defRPr>
            </a:pPr>
            <a:r>
              <a:t>ينبغي الرجوع إلى النص التشريعي الرسمي عند إيراد التعريف الحرفي أو رقم المادة.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11155680" cy="65836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700" b="1">
                <a:solidFill>
                  <a:srgbClr val="12233E"/>
                </a:solidFill>
                <a:latin typeface="Arial"/>
              </a:defRPr>
            </a:pPr>
            <a:r>
              <a:t>ثانياً: الخصائص القانونية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55680" cy="2286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55664"/>
            <a:ext cx="54864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>
              <a:spcAft>
                <a:spcPts val="1000"/>
              </a:spcAft>
              <a:defRPr sz="1000" b="0">
                <a:solidFill>
                  <a:srgbClr val="646F7D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59436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100" b="1">
                <a:solidFill>
                  <a:srgbClr val="C7A14F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353312"/>
            <a:ext cx="109728" cy="4526280"/>
          </a:xfrm>
          <a:prstGeom prst="round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10835640" cy="45262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عقد رضائي في الأصل، ما لم يفرض القانون أو طبيعة المعاملة شكلاً خاصاً.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عقد ملزم للجانبين: يلتزم المقاول بالعمل ويلتزم رب العمل بالأجر والتعاون اللازم.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من عقود المعاوضة؛ إذ يقابل العمل أجر.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قد يكون محدد المدة أو مرتبطاً بإنجاز عمل أو نتيجة معينة.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يحتفظ المقاول باستقلاله في تنظيم العمل، ما لم تكشف الوقائع عن علاقة عمل تابعة.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11155680" cy="65836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700" b="1">
                <a:solidFill>
                  <a:srgbClr val="12233E"/>
                </a:solidFill>
                <a:latin typeface="Arial"/>
              </a:defRPr>
            </a:pPr>
            <a:r>
              <a:t>ثالثاً: تمييز المقاولة عن العقود المشابهة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55680" cy="2286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55664"/>
            <a:ext cx="54864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>
              <a:spcAft>
                <a:spcPts val="1000"/>
              </a:spcAft>
              <a:defRPr sz="1000" b="0">
                <a:solidFill>
                  <a:srgbClr val="646F7D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59436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100" b="1">
                <a:solidFill>
                  <a:srgbClr val="C7A14F"/>
                </a:solidFill>
                <a:latin typeface="Arial"/>
              </a:defRPr>
            </a:pPr>
            <a:r>
              <a:t>05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353312"/>
            <a:ext cx="109728" cy="4526280"/>
          </a:xfrm>
          <a:prstGeom prst="round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10835640" cy="45262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عن البيع: المقاولة يغلب فيها عنصر العمل أو الصنع، بينما يغلب في البيع نقل ملكية مال مقابل ثمن؛ وقد يتوقف التكييف على العنصر الجوهري.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عن عقد العمل: العامل يؤدي العمل تحت إدارة وإشراف صاحب العمل، أما المقاول فيعمل باستقلال نسبي ويتحمل مخاطر التنفيذ وفق العقد.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عن الوكالة: الوكيل يجري تصرفاً قانونياً لحساب الموكل، أما المقاول فيلتزم أساساً بعمل مادي أو فني.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عن الإيجار: الإيجار يرد على منفعة شيء، أما المقاولة فمحلها إنجاز عمل أو صنع شيء.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11155680" cy="65836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700" b="1">
                <a:solidFill>
                  <a:srgbClr val="12233E"/>
                </a:solidFill>
                <a:latin typeface="Arial"/>
              </a:defRPr>
            </a:pPr>
            <a:r>
              <a:t>رابعاً: أركان العقد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55680" cy="2286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55664"/>
            <a:ext cx="54864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>
              <a:spcAft>
                <a:spcPts val="1000"/>
              </a:spcAft>
              <a:defRPr sz="1000" b="0">
                <a:solidFill>
                  <a:srgbClr val="646F7D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59436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100" b="1">
                <a:solidFill>
                  <a:srgbClr val="C7A14F"/>
                </a:solidFill>
                <a:latin typeface="Arial"/>
              </a:defRPr>
            </a:pPr>
            <a:r>
              <a:t>06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353312"/>
            <a:ext cx="109728" cy="4526280"/>
          </a:xfrm>
          <a:prstGeom prst="round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10835640" cy="45262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التراضي: توافق الإيجاب والقبول على طبيعة العمل والأجر والشروط الجوهرية.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الأهلية: توافر أهلية التعاقد وفق القواعد العامة، مع مراعاة أحكام النيابة والتمثيل.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المحل: عمل ممكن ومشروع ومحدد أو قابل للتحديد.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الأجر: يكون معيناً أو قابلاً للتعيين وفق الاتفاق أو القواعد القانونية ذات الصلة.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السبب والمشروعية: يجب ألا يكون الاتفاق مخالفاً للقانون أو النظام العام أو الآداب.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11155680" cy="65836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700" b="1">
                <a:solidFill>
                  <a:srgbClr val="12233E"/>
                </a:solidFill>
                <a:latin typeface="Arial"/>
              </a:defRPr>
            </a:pPr>
            <a:r>
              <a:t>خامساً: صياغة العقد وشروطه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55680" cy="2286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55664"/>
            <a:ext cx="54864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>
              <a:spcAft>
                <a:spcPts val="1000"/>
              </a:spcAft>
              <a:defRPr sz="1000" b="0">
                <a:solidFill>
                  <a:srgbClr val="646F7D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59436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100" b="1">
                <a:solidFill>
                  <a:srgbClr val="C7A14F"/>
                </a:solidFill>
                <a:latin typeface="Arial"/>
              </a:defRPr>
            </a:pPr>
            <a:r>
              <a:t>07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353312"/>
            <a:ext cx="109728" cy="4526280"/>
          </a:xfrm>
          <a:prstGeom prst="round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10835640" cy="45262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وصف دقيق للأعمال والمواصفات الفنية والرسومات والمخططات المعتمدة.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تحديد الأجر، وآلية الدفع، والدفعات المرحلية، وما إذا كان السعر إجمالياً أو على أساس الكميات.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بيان تاريخ المباشرة والمدة والبرنامج الزمني ومراحل التسليم.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تحديد مسؤولية توفير المواد والمعدات والتراخيص والسلامة في موقع العمل.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تنظيم التغييرات والأعمال الإضافية وآلية اعتمادها كتابةً.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النص على الاختبارات والاستلام والضمان والتأمين وتسوية المنازعات.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11155680" cy="65836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700" b="1">
                <a:solidFill>
                  <a:srgbClr val="12233E"/>
                </a:solidFill>
                <a:latin typeface="Arial"/>
              </a:defRPr>
            </a:pPr>
            <a:r>
              <a:t>سادساً: التزامات المقاول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55680" cy="2286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55664"/>
            <a:ext cx="54864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>
              <a:spcAft>
                <a:spcPts val="1000"/>
              </a:spcAft>
              <a:defRPr sz="1000" b="0">
                <a:solidFill>
                  <a:srgbClr val="646F7D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59436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100" b="1">
                <a:solidFill>
                  <a:srgbClr val="C7A14F"/>
                </a:solidFill>
                <a:latin typeface="Arial"/>
              </a:defRPr>
            </a:pPr>
            <a:r>
              <a:t>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353312"/>
            <a:ext cx="109728" cy="4526280"/>
          </a:xfrm>
          <a:prstGeom prst="round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10835640" cy="45262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تنفيذ العمل وفق العقد والمواصفات والأصول الفنية والمهنية الواجبة.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إنجاز العمل في الموعد المتفق عليه، مع مراعاة أسباب التأخير المقبولة قانوناً.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المحافظة على المواد والأدوات المسلمة إليه ورد ما تبقى منها بحسب الأحوال.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إبلاغ رب العمل بالعوائق أو الأخطاء الظاهرة في التصميم أو المواد متى كان الإبلاغ واجباً مهنياً.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تسليم العمل المتفق عليه وتمكين رب العمل من فحصه واستلامه.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تحمل المسؤولية عن الإخلال المنسوب إليه وفق العقد والقانون.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11155680" cy="65836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700" b="1">
                <a:solidFill>
                  <a:srgbClr val="12233E"/>
                </a:solidFill>
                <a:latin typeface="Arial"/>
              </a:defRPr>
            </a:pPr>
            <a:r>
              <a:t>سابعاً: التزامات رب العمل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55680" cy="2286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55664"/>
            <a:ext cx="54864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>
              <a:spcAft>
                <a:spcPts val="1000"/>
              </a:spcAft>
              <a:defRPr sz="1000" b="0">
                <a:solidFill>
                  <a:srgbClr val="646F7D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59436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100" b="1">
                <a:solidFill>
                  <a:srgbClr val="C7A14F"/>
                </a:solidFill>
                <a:latin typeface="Arial"/>
              </a:defRPr>
            </a:pPr>
            <a:r>
              <a:t>09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353312"/>
            <a:ext cx="109728" cy="4526280"/>
          </a:xfrm>
          <a:prstGeom prst="round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10835640" cy="45262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دفع الأجر في المواعيد وبالطريقة المتفق عليها.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تسليم الموقع أو المواد أو المخططات التي تقع على عاتقه توفيرها.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التعاون وتمكين المقاول من تنفيذ العمل دون عوائق غير مبررة.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فحص العمل وإبداء الملاحظات خلال المدة المناسبة وبما ينسجم مع العقد.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دفع المستحقات عن الأعمال الإضافية التي اعتمدها أو ثبت استحقاقها وفق الاتفاق والقانون.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11155680" cy="65836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700" b="1">
                <a:solidFill>
                  <a:srgbClr val="12233E"/>
                </a:solidFill>
                <a:latin typeface="Arial"/>
              </a:defRPr>
            </a:pPr>
            <a:r>
              <a:t>ثامناً: الأجر وتعديل نطاق العمل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55680" cy="2286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55664"/>
            <a:ext cx="54864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>
              <a:spcAft>
                <a:spcPts val="1000"/>
              </a:spcAft>
              <a:defRPr sz="1000" b="0">
                <a:solidFill>
                  <a:srgbClr val="646F7D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59436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100" b="1">
                <a:solidFill>
                  <a:srgbClr val="C7A14F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353312"/>
            <a:ext cx="109728" cy="4526280"/>
          </a:xfrm>
          <a:prstGeom prst="round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10835640" cy="45262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قد يحدد الأجر مبلغاً إجمالياً أو بحسب الوحدات أو الكميات أو مراحل الإنجاز.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يجب توثيق أي تعديل في نطاق العمل أو المواصفات أو المدة والأثر المالي المترتب عليه.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لا يفترض استحقاق قيمة كل عمل إضافي لمجرد تنفيذه؛ بل تراجع الموافقات والعقد والقواعد القانونية.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عند اختلاف الطرفين بشأن الكميات أو جودة الإنجاز، تفيد محاضر القياس والاستلام وتقارير الخبرة.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11155680" cy="65836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700" b="1">
                <a:solidFill>
                  <a:srgbClr val="12233E"/>
                </a:solidFill>
                <a:latin typeface="Arial"/>
              </a:defRPr>
            </a:pPr>
            <a:r>
              <a:t>تاسعاً: المواد والأدوات ومخاطر التنفيذ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55680" cy="2286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55664"/>
            <a:ext cx="54864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>
              <a:spcAft>
                <a:spcPts val="1000"/>
              </a:spcAft>
              <a:defRPr sz="1000" b="0">
                <a:solidFill>
                  <a:srgbClr val="646F7D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59436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100" b="1">
                <a:solidFill>
                  <a:srgbClr val="C7A14F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353312"/>
            <a:ext cx="109728" cy="4526280"/>
          </a:xfrm>
          <a:prstGeom prst="round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10835640" cy="45262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يحدد العقد الطرف المسؤول عن شراء المواد ونقلها وتخزينها وفحصها.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إذا قدم رب العمل المواد، فعلى المقاول استعمالها في الغرض المتفق عليه والمحافظة عليها بحسب مقتضى الحال.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يجب توزيع مسؤوليات الموقع والسلامة والتأمين بوضوح، مع عدم الإخلال بالقواعد الآمرة.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تُفحص أسباب تلف العمل أو المواد لتحديد ما إذا كانت راجعة إلى المقاول أو رب العمل أو سبب أجنبي.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11155680" cy="65836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700" b="1">
                <a:solidFill>
                  <a:srgbClr val="12233E"/>
                </a:solidFill>
                <a:latin typeface="Arial"/>
              </a:defRPr>
            </a:pPr>
            <a:r>
              <a:t>عاشراً: الاستلام والعيوب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55680" cy="2286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55664"/>
            <a:ext cx="54864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>
              <a:spcAft>
                <a:spcPts val="1000"/>
              </a:spcAft>
              <a:defRPr sz="1000" b="0">
                <a:solidFill>
                  <a:srgbClr val="646F7D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59436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100" b="1">
                <a:solidFill>
                  <a:srgbClr val="C7A14F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353312"/>
            <a:ext cx="109728" cy="4526280"/>
          </a:xfrm>
          <a:prstGeom prst="round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10835640" cy="45262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الاستلام قد يكون ابتدائياً أو نهائياً إذا نص العقد أو طبيعة المشروع على ذلك.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ينبغي تحرير محضر يثبت حالة العمل والملاحظات والعيوب الظاهرة والمدة المحددة لمعالجتها.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يجب التمييز بين العيب الظاهر الذي يمكن كشفه بالفحص والعيب الخفي الذي يظهر لاحقاً.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تحدد آثار الاستلام في ضوء العقد وطبيعة العيب والقواعد القانونية الواجبة التطبيق.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لا يعني الاستلام بالضرورة سقوط كل مطالبة، ولا سيما إذا تعلق الأمر بعيب خفي أو ضمان خاص.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11155680" cy="65836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700" b="1">
                <a:solidFill>
                  <a:srgbClr val="12233E"/>
                </a:solidFill>
                <a:latin typeface="Arial"/>
              </a:defRPr>
            </a:pPr>
            <a:r>
              <a:t>حادي عشر: المسؤولية عن الإخلال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55680" cy="2286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55664"/>
            <a:ext cx="54864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>
              <a:spcAft>
                <a:spcPts val="1000"/>
              </a:spcAft>
              <a:defRPr sz="1000" b="0">
                <a:solidFill>
                  <a:srgbClr val="646F7D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59436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100" b="1">
                <a:solidFill>
                  <a:srgbClr val="C7A14F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353312"/>
            <a:ext cx="109728" cy="4526280"/>
          </a:xfrm>
          <a:prstGeom prst="round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10835640" cy="45262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قد يتمثل الإخلال في عدم التنفيذ أو التأخير أو التنفيذ المعيب أو مخالفة المواصفات.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تُبحث أركان المسؤولية العقدية وشروط التعويض وفق القواعد العامة والنصوص الخاصة المنطبقة.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قد يحق للطرف المتضرر طلب التنفيذ أو إصلاح العيب أو التعويض أو إنهاء العقد، بحسب الحالة والقانون.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ينبغي فحص الإعذار، والضرر، وعلاقة السببية، وأي شرط جزائي أو حد للمسؤولية ومدى نفاذه.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القوة القاهرة والسبب الأجنبي لا يعفيان تلقائياً؛ بل يقدّر أثرهما وفق شروط القانون والوقائع.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11155680" cy="65836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700" b="1">
                <a:solidFill>
                  <a:srgbClr val="12233E"/>
                </a:solidFill>
                <a:latin typeface="Arial"/>
              </a:defRPr>
            </a:pPr>
            <a:r>
              <a:t>ثاني عشر: المقاول من الباطن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55680" cy="2286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55664"/>
            <a:ext cx="54864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>
              <a:spcAft>
                <a:spcPts val="1000"/>
              </a:spcAft>
              <a:defRPr sz="1000" b="0">
                <a:solidFill>
                  <a:srgbClr val="646F7D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59436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100" b="1">
                <a:solidFill>
                  <a:srgbClr val="C7A14F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353312"/>
            <a:ext cx="109728" cy="4526280"/>
          </a:xfrm>
          <a:prstGeom prst="round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10835640" cy="45262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قد يستعين المقاول بمقاول من الباطن لتنفيذ جزء من الأعمال وفق العقد والقانون.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تُراجع شروط العقد بشأن اشتراط الموافقة المسبقة أو منع التنازل أو الإسناد من الباطن.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لا يفترض أن علاقة رب العمل بالمقاول من الباطن مطابقة لعلاقته بالمقاول الأصلي.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يبقى تحديد المسؤولية مرتبطاً بنصوص العقد، وطبيعة الإسناد، والأحكام القانونية الواجبة.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11155680" cy="65836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700" b="1">
                <a:solidFill>
                  <a:srgbClr val="12233E"/>
                </a:solidFill>
                <a:latin typeface="Arial"/>
              </a:defRPr>
            </a:pPr>
            <a:r>
              <a:t>ثالث عشر: انتهاء عقد المقاولة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55680" cy="2286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55664"/>
            <a:ext cx="54864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>
              <a:spcAft>
                <a:spcPts val="1000"/>
              </a:spcAft>
              <a:defRPr sz="1000" b="0">
                <a:solidFill>
                  <a:srgbClr val="646F7D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59436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100" b="1">
                <a:solidFill>
                  <a:srgbClr val="C7A14F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353312"/>
            <a:ext cx="109728" cy="4526280"/>
          </a:xfrm>
          <a:prstGeom prst="round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10835640" cy="45262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إنجاز العمل وتسليمه واستيفاء الالتزامات المتقابلة.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انتهاء المدة أو تحقق الشرط المنهي إذا اتفق عليه الطرفان وكان صحيحاً.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الفسخ أو الإنهاء عند تحقق أسبابه وشروطه القانونية أو الاتفاقية.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استحالة التنفيذ أو وفاة المقاول في الحالات التي تكون فيها شخصيته محل اعتبار، وفق القانون.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تصفية الحسابات عن الأعمال المنجزة والمصروفات والتعويضات المستحقة بحسب كل حالة.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11155680" cy="65836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700" b="1">
                <a:solidFill>
                  <a:srgbClr val="12233E"/>
                </a:solidFill>
                <a:latin typeface="Arial"/>
              </a:defRPr>
            </a:pPr>
            <a:r>
              <a:t>رابع عشر: حالة تطبيقية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55680" cy="2286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55664"/>
            <a:ext cx="54864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>
              <a:spcAft>
                <a:spcPts val="1000"/>
              </a:spcAft>
              <a:defRPr sz="1000" b="0">
                <a:solidFill>
                  <a:srgbClr val="646F7D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59436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100" b="1">
                <a:solidFill>
                  <a:srgbClr val="C7A14F"/>
                </a:solidFill>
                <a:latin typeface="Arial"/>
              </a:defRPr>
            </a:pPr>
            <a:r>
              <a:t>16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353312"/>
            <a:ext cx="109728" cy="4526280"/>
          </a:xfrm>
          <a:prstGeom prst="round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10835640" cy="45262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اتفق صاحب منزل مع مقاول على ترميمه بأجر محدد ومدة ثلاثة أشهر، وفق مواصفات مكتوبة.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تأخر المقاول شهراً، ثم سلّم العمل مع تسرب في السقف واختلاف بعض المواد عن المواصفات.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يدعي المقاول أن التأخير سببه تأخر صاحب المنزل في تسليم بعض المواد، ويطالب بأجر أعمال إضافية.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المطلوب: تحديد الالتزامات، وعبء إثبات الوقائع، وأثر محاضر التغيير والاستلام، وسبل المعالجة.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925312"/>
            <a:ext cx="10698480" cy="32004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1200" b="0">
                <a:solidFill>
                  <a:srgbClr val="646F7D"/>
                </a:solidFill>
                <a:latin typeface="Arial"/>
              </a:defRPr>
            </a:pPr>
            <a:r>
              <a:t>نموذج للتحليل، وليس حكماً مسبقاً في النزاع.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11155680" cy="65836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700" b="1">
                <a:solidFill>
                  <a:srgbClr val="12233E"/>
                </a:solidFill>
                <a:latin typeface="Arial"/>
              </a:defRPr>
            </a:pPr>
            <a:r>
              <a:t>منهجية تحليل النزاع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55680" cy="2286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55664"/>
            <a:ext cx="54864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>
              <a:spcAft>
                <a:spcPts val="1000"/>
              </a:spcAft>
              <a:defRPr sz="1000" b="0">
                <a:solidFill>
                  <a:srgbClr val="646F7D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59436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100" b="1">
                <a:solidFill>
                  <a:srgbClr val="C7A14F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353312"/>
            <a:ext cx="109728" cy="4526280"/>
          </a:xfrm>
          <a:prstGeom prst="round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10835640" cy="45262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أولاً: تكييف العلاقة وتحديد العقد والملاحق والمواصفات المعتمدة.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ثانياً: حصر الالتزامات ومواعيدها، وتحديد ما تم تنفيذه وما أُخلّ به.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ثالثاً: جمع الأدلة: المراسلات، محاضر الموقع، الفواتير، الصور، وتقارير الخبرة.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رابعاً: تحديد سبب التأخير والعيوب، ومدى مساهمة كل طرف في حدوثها.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خامساً: اختيار الجزاء المناسب وفق العقد والقانون، مع تقدير الضرر والتعويض إن توافرت شروطه.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11155680" cy="65836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700" b="1">
                <a:solidFill>
                  <a:srgbClr val="12233E"/>
                </a:solidFill>
                <a:latin typeface="Arial"/>
              </a:defRPr>
            </a:pPr>
            <a:r>
              <a:t>خلاصة المحاضرة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55680" cy="2286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55664"/>
            <a:ext cx="54864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>
              <a:spcAft>
                <a:spcPts val="1000"/>
              </a:spcAft>
              <a:defRPr sz="1000" b="0">
                <a:solidFill>
                  <a:srgbClr val="646F7D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59436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100" b="1">
                <a:solidFill>
                  <a:srgbClr val="C7A14F"/>
                </a:solidFill>
                <a:latin typeface="Arial"/>
              </a:defRPr>
            </a:pPr>
            <a:r>
              <a:t>18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353312"/>
            <a:ext cx="109728" cy="4526280"/>
          </a:xfrm>
          <a:prstGeom prst="round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10835640" cy="45262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تقوم المقاولة على إنجاز عمل أو صنع شيء لقاء أجر، مع استقلال المقاول في التنفيذ ضمن حدود العقد.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وضوح المواصفات والأجر والمدة وآلية التغيير والاستلام يقلل النزاع.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تتوزع الالتزامات بين المقاول ورب العمل، ويحدد العقد والقانون آثار الإخلال.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تتطلب منازعات المقاولة غالباً قراءة الوثائق الفنية والاستعانة بالخبرة عند الحاجة.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47472"/>
            <a:ext cx="11155680" cy="658368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700" b="1">
                <a:solidFill>
                  <a:srgbClr val="12233E"/>
                </a:solidFill>
                <a:latin typeface="Arial"/>
              </a:defRPr>
            </a:pPr>
            <a:r>
              <a:t>مراجع وملاحظات قانونية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55680" cy="2286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6455664"/>
            <a:ext cx="5486400" cy="2286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l">
              <a:spcAft>
                <a:spcPts val="1000"/>
              </a:spcAft>
              <a:defRPr sz="1000" b="0">
                <a:solidFill>
                  <a:srgbClr val="646F7D"/>
                </a:solidFill>
                <a:latin typeface="Arial"/>
              </a:defRPr>
            </a:pPr>
            <a:r>
              <a:t>كلية الحقوق – جامعة النهرين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18520" y="6419088"/>
            <a:ext cx="594360" cy="27432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100" b="1">
                <a:solidFill>
                  <a:srgbClr val="C7A14F"/>
                </a:solidFill>
                <a:latin typeface="Arial"/>
              </a:defRPr>
            </a:pPr>
            <a:r>
              <a:t>19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353312"/>
            <a:ext cx="109728" cy="4526280"/>
          </a:xfrm>
          <a:prstGeom prst="roundRect">
            <a:avLst/>
          </a:prstGeom>
          <a:solidFill>
            <a:srgbClr val="2770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10835640" cy="452628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القانون المدني العراقي رقم 40 لسنة 1951 وتعديلاته، مع الرجوع إلى النص الرسمي النافذ.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القوانين والأنظمة الخاصة ذات الصلة بحسب طبيعة المشروع، ومنها قواعد البناء والتراخيص والسلامة والعقود الحكومية عند انطباقها.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العقد وملاحقه والمخططات والمواصفات ومحاضر الاستلام والمراسلات ذات الصلة.</a:t>
            </a:r>
          </a:p>
          <a:p>
            <a:pPr algn="r">
              <a:spcAft>
                <a:spcPts val="1000"/>
              </a:spcAft>
              <a:defRPr sz="2100" b="0">
                <a:solidFill>
                  <a:srgbClr val="26303E"/>
                </a:solidFill>
                <a:latin typeface="Arial"/>
              </a:defRPr>
            </a:pPr>
            <a:r>
              <a:t>•  تُراجع أرقام المواد والنصوص الحرفية والتعديلات النافذة قبل اعتماد المحاضرة في التدريس أو الاستشهاد القضائي.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925312"/>
            <a:ext cx="10698480" cy="32004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r">
              <a:spcAft>
                <a:spcPts val="1000"/>
              </a:spcAft>
              <a:defRPr sz="1200" b="0">
                <a:solidFill>
                  <a:srgbClr val="646F7D"/>
                </a:solidFill>
                <a:latin typeface="Arial"/>
              </a:defRPr>
            </a:pPr>
            <a:r>
              <a:t>المادة تعليمية عامة، ولا تغني عن مراجعة النصوص التشريعية النافذة والوقائع الخاصة بكل نزاع.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3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32720" cy="91440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3400" b="1">
                <a:solidFill>
                  <a:srgbClr val="FFFFFF"/>
                </a:solidFill>
                <a:latin typeface="Arial"/>
              </a:defRPr>
            </a:pPr>
            <a:r>
              <a:t>شكراً لحسن الإصغاء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063240"/>
            <a:ext cx="10332720" cy="54864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2100" b="1">
                <a:solidFill>
                  <a:srgbClr val="C7A14F"/>
                </a:solidFill>
                <a:latin typeface="Arial"/>
              </a:defRPr>
            </a:pPr>
            <a:r>
              <a:t>عقد المقاولة – القانون المدني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lIns="73152" rIns="73152" tIns="73152" bIns="73152">
            <a:spAutoFit/>
          </a:bodyPr>
          <a:lstStyle/>
          <a:p>
            <a:pPr algn="ctr">
              <a:spcAft>
                <a:spcPts val="1000"/>
              </a:spcAft>
              <a:defRPr sz="1800" b="0">
                <a:solidFill>
                  <a:srgbClr val="FFFFFF"/>
                </a:solidFill>
                <a:latin typeface="Arial"/>
              </a:defRPr>
            </a:pPr>
            <a:r>
              <a:t>أ.م.د. شامل إبراهيم ماجد جراح الغريري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6675120"/>
            <a:ext cx="12191695" cy="182880"/>
          </a:xfrm>
          <a:prstGeom prst="rect">
            <a:avLst/>
          </a:prstGeom>
          <a:solidFill>
            <a:srgbClr val="C7A1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