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7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0"/>
            <a:ext cx="201168" cy="685800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594360"/>
            <a:ext cx="10424160" cy="50292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1">
                <a:solidFill>
                  <a:srgbClr val="BEDCE1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08760"/>
            <a:ext cx="10424160" cy="96012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4400" b="1">
                <a:solidFill>
                  <a:srgbClr val="FFFFFF"/>
                </a:solidFill>
                <a:latin typeface="Arial"/>
              </a:defRPr>
            </a:pPr>
            <a:r>
              <a:t>عقد الإيجار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514600"/>
            <a:ext cx="10424160" cy="5943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300" b="0">
                <a:solidFill>
                  <a:srgbClr val="E6EBF0"/>
                </a:solidFill>
                <a:latin typeface="Arial"/>
              </a:defRPr>
            </a:pPr>
            <a:r>
              <a:t>دراسة في المفهوم والأركان والالتزامات والآثار القانونية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3337560"/>
            <a:ext cx="1920240" cy="64008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703320"/>
            <a:ext cx="10424160" cy="96012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t>إعداد</a:t>
            </a:r>
          </a:p>
          <a:p>
            <a:pPr algn="r">
              <a:spcAft>
                <a:spcPts val="50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t>أ.م.د. شامل إبراهيم ماجد جراح الغريري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10424160" cy="3657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1500" b="0">
                <a:solidFill>
                  <a:srgbClr val="BECDDA"/>
                </a:solidFill>
                <a:latin typeface="Arial"/>
              </a:defRPr>
            </a:pPr>
            <a:r>
              <a:t>محاضرة جامعية في القانون المدني العراقي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أهداف المحاضرة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2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تعريف عقد الإيجار وبيان خصائصه وتمييزه عن العقود المشابهة.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3172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6712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تحديد أركان الإيجار وشروط انعقاده وآثاره القانونية.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2644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09981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شرح التزامات المؤجر والمستأجر ووسائل معالجة الإخلال.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19709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3250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تطبيق القواعد على حالات عملية في ضوء القانون العراقي.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أولاً: مفهوم عقد الإيجار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3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عقد يلتزم بموجبه المؤجر بتمكين المستأجر من الانتفاع بشيء معين مدة محددة أو قابلة للتحديد، لقاء أجرة.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3172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6712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يرد الإيجار عادةً على منفعة الشيء لا على نقل ملكيته.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2644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09981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تتحدد الأحكام الواجبة بحسب طبيعة المأجور، ونوع الإيجار، والتشريعات الخاصة النافذة.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ثانياً: خصائص عقد الإيجار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4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عقد رضائي من حيث الأصل، مع مراعاة متطلبات الإثبات أو الشكل التي يفرضها القانون.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3172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6712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عقد ملزم للجانبين: يلتزم المؤجر بتمكين الانتفاع، ويلتزم المستأجر بدفع الأجرة.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2644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09981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عقد معاوضة؛ إذ يكون الانتفاع في مقابل الأجرة.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19709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3250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عقد زمني؛ فالمدة عنصر أساسي في تنظيم الانتفاع وآثار انتهاء العلاقة.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ثالثاً: تمييز الإيجار عن العقود المشابهة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5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الإيجار والبيع: الإيجار ينقل المنفعة لمدة، بينما البيع يستهدف نقل الملكية أو الحق المبيع.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3172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6712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الإيجار والعارية: الإيجار يكون بمقابل، والعارية تكون في الأصل بلا عوض.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2644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09981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الإيجار والمقاولة: الإيجار يرد على منفعة شيء، أما المقاولة فمحورها إنجاز عمل أو صنع شيء.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19709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3250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العبرة بحقيقة الالتزامات ومضمون الاتفاق لا بالعنوان الذي يضعه الأطراف.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رابعاً: أركان عقد الإيجار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6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التراضي: توافق الإيجاب والقبول على العناصر الجوهرية.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3172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6712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المأجور: شيء أو منفعة معينة أو قابلة للتعيين ومشروعة وممكنة.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2644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09981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الأجرة: مقابل معلوم أو قابل للتحديد وفق الاتفاق والقانون.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19709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3250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المدة: تحديد مدة الإيجار أو طريقة تحديدها وفق الأحكام القانونية الواجبة.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خامساً: التراضي والأهلية والإثبات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7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يجب أن تتطابق إرادة الطرفين على المأجور والأجرة والمدة أو ما يقوم مقام تحديدها قانوناً.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249424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084832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يلزم توافر الأهلية اللازمة لإبرام التصرف.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09981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35224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قد تؤثر عيوب الإرادة، كالغلط أو التدليس أو الإكراه، في صحة العقد متى توافرت شروطها.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39502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85616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تساعد الكتابة في إثبات شروط الإيجار، وقد تفرض بعض أنواع الإيجار متطلبات خاصة.</a:t>
            </a:r>
          </a:p>
        </p:txBody>
      </p:sp>
      <p:sp>
        <p:nvSpPr>
          <p:cNvPr id="14" name="Oval 13"/>
          <p:cNvSpPr/>
          <p:nvPr/>
        </p:nvSpPr>
        <p:spPr>
          <a:xfrm>
            <a:off x="11137392" y="480060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636008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يجب التحقق من صفة المؤجر وسلطته في تأجير المأجور.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سادساً: المأجور والأجرة والمدة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352044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07592"/>
            <a:ext cx="324612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المأجور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3191256" cy="350215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تحديد العين والمنفعة.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وصف المرافق والحالة.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تحديد الغرض المسموح به.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234440"/>
            <a:ext cx="352044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0560" y="1307592"/>
            <a:ext cx="324612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الأجرة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7992" y="1801368"/>
            <a:ext cx="3191256" cy="350215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مقدار الأجرة ومواعيدها.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طريقة الدفع والإيصالات.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شروط الزيادة إن جازت.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234440"/>
            <a:ext cx="352044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0" y="1307592"/>
            <a:ext cx="324612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المدة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7031" y="1801368"/>
            <a:ext cx="3191256" cy="350215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تاريخ البدء والانتهاء.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التجديد أو الإشعار.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آثار انتهاء المدة.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سابعاً: التزامات المؤجر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9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تسليم المأجور بالحالة التي تسمح بالانتفاع المتفق عليه.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249424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084832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تمكين المستأجر من الانتفاع الهادئ بالمأجور وعدم التعرض له خلافاً للقانون.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09981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35224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إجراء الصيانة أو الإصلاحات التي يوجبها القانون أو الاتفاق الصحيح.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39502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85616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ضمان العيوب أو الاستحقاق في الحدود التي تقررها النصوص النافذة.</a:t>
            </a:r>
          </a:p>
        </p:txBody>
      </p:sp>
      <p:sp>
        <p:nvSpPr>
          <p:cNvPr id="14" name="Oval 13"/>
          <p:cNvSpPr/>
          <p:nvPr/>
        </p:nvSpPr>
        <p:spPr>
          <a:xfrm>
            <a:off x="11137392" y="480060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636008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احترام الغرض المتفق عليه وعدم القيام بما يحول دون الانتفاع المشروع.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ثامناً: التزامات المستأجر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10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دفع الأجرة في مواعيدها وفق العقد والقانون.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249424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084832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استعمال المأجور للغرض المتفق عليه وبما لا يضر به أو يخالف القانون.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09981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35224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المحافظة على المأجور وإبلاغ المؤجر بالأعطال أو الإصلاحات الضرورية بحسب الأحوال.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39502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85616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عدم إجراء تغييرات جوهرية أو تأجير من الباطن إلا وفق العقد والقانون.</a:t>
            </a:r>
          </a:p>
        </p:txBody>
      </p:sp>
      <p:sp>
        <p:nvSpPr>
          <p:cNvPr id="14" name="Oval 13"/>
          <p:cNvSpPr/>
          <p:nvPr/>
        </p:nvSpPr>
        <p:spPr>
          <a:xfrm>
            <a:off x="11137392" y="480060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636008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رد المأجور عند انتهاء الإيجار بالحالة الواجبة، مع مراعاة الاستعمال المعتاد.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تاسعاً: الصيانة والإصلاحات والمسؤولية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11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يُرجع في توزيع نفقات الصيانة إلى القانون وطبيعة الإصلاح وشروط العقد الصحيحة.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3172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6712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يجب التمييز بين الإصلاحات الضرورية التي تحفظ صلاحية المأجور وبين التلف الناتج عن سوء الاستعمال.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2644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09981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قد تترتب مسؤولية المستأجر إذا تسبب بخطئه في إتلاف المأجور أو إساءة استعماله.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19709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3250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ينبغي توثيق حالة المأجور عند التسليم والاسترداد بمحضر أو صور عند الحاجة.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عاشراً: انتهاء عقد الإيجار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12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انتهاء المدة المحددة وفق القانون والعقد، مع مراعاة قواعد التجديد أو الامتداد الخاصة.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3172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6712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اتفاق الطرفين على الإنهاء أو توافر سبب قانوني للفسخ أو الإنهاء.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2644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09981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هلاك المأجور أو تعذر الانتفاع به قد يرتب آثاراً تختلف بحسب السبب والنصوص.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19709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3250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يجب التمييز بين انتهاء العقد وبين إجراءات إخلاء المأجور وتنفيذ الإخلاء قانوناً.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الحادي عشر: الإخلال والجزاءات القانونية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13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التأخر في دفع الأجرة قد يتيح للمؤجر المطالبة بها واتخاذ الإجراءات التي يسمح بها القانون.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3172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6712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عدم تمكين الانتفاع أو الإخلال بالصيانة قد يفتح للمستأجر وسائل قانونية بحسب الحالة.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2644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09981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قد تشمل الوسائل التنفيذ أو التعويض أو الفسخ، وفق الشروط والإجراءات المقررة.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19709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3250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لا يجوز افتراض الإخلاء أو الفسخ تلقائياً دون فحص القانون الواجب التطبيق والإجراءات اللازمة.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الثاني عشر: التشريعات الخاصة في العراق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14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قد يخضع إيجار العقارات السكنية أو التجارية أو الزراعية أو غيرها لأحكام خاصة بحسب نوع العلاقة والمأجور.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33172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67128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ينبغي التحقق مما إذا كان قانون إيجار العقار أو أي تشريع خاص ينطبق على الحالة.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2644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099816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تُراجع النصوص النافذة وتعديلاتها، ولا يُكتفى بالقواعد العامة وحدها.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19709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32504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تختلف النتائج القانونية بحسب تاريخ العقد، ونوع المأجور، وصفة الأطراف، والوقائع.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الثالث عشر: حالة تطبيقية للنقاش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67665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07592"/>
            <a:ext cx="649224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1900" b="1">
                <a:solidFill>
                  <a:srgbClr val="008591"/>
                </a:solidFill>
                <a:latin typeface="Arial"/>
              </a:defRPr>
            </a:pPr>
            <a:r>
              <a:t>الوقائع والأسئلة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6437376" cy="382219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600" b="0">
                <a:solidFill>
                  <a:srgbClr val="232D37"/>
                </a:solidFill>
                <a:latin typeface="Arial"/>
              </a:defRPr>
            </a:pPr>
            <a:r>
              <a:t>استأجر شخص محلاً تجارياً لمدة متفق عليها، ودفع الأجرة في الأشهر الأولى. ثم ظهرت مشكلة في تمديدات المبنى عطّلت الانتفاع بجزء من المحل، واختلف الطرفان حول مسؤولية الإصلاح.</a:t>
            </a:r>
          </a:p>
          <a:p>
            <a:pPr algn="r">
              <a:spcAft>
                <a:spcPts val="500"/>
              </a:spcAft>
              <a:defRPr sz="1600" b="0">
                <a:solidFill>
                  <a:srgbClr val="232D37"/>
                </a:solidFill>
                <a:latin typeface="Arial"/>
              </a:defRPr>
            </a:pPr>
            <a:r>
              <a:t>ما التزامات المؤجر والمستأجر في هذه الواقعة؟</a:t>
            </a:r>
          </a:p>
          <a:p>
            <a:pPr algn="r">
              <a:spcAft>
                <a:spcPts val="500"/>
              </a:spcAft>
              <a:defRPr sz="1600" b="0">
                <a:solidFill>
                  <a:srgbClr val="232D37"/>
                </a:solidFill>
                <a:latin typeface="Arial"/>
              </a:defRPr>
            </a:pPr>
            <a:r>
              <a:t>ما الأدلة التي ينبغي جمعها لتحديد سبب العطل؟</a:t>
            </a:r>
          </a:p>
          <a:p>
            <a:pPr algn="r">
              <a:spcAft>
                <a:spcPts val="500"/>
              </a:spcAft>
              <a:defRPr sz="1600" b="0">
                <a:solidFill>
                  <a:srgbClr val="232D37"/>
                </a:solidFill>
                <a:latin typeface="Arial"/>
              </a:defRPr>
            </a:pPr>
            <a:r>
              <a:t>هل يؤثر تعذر الانتفاع في الأجرة أو استمرار العقد؟</a:t>
            </a:r>
          </a:p>
          <a:p>
            <a:pPr algn="r">
              <a:spcAft>
                <a:spcPts val="500"/>
              </a:spcAft>
              <a:defRPr sz="1600" b="0">
                <a:solidFill>
                  <a:srgbClr val="232D37"/>
                </a:solidFill>
                <a:latin typeface="Arial"/>
              </a:defRPr>
            </a:pPr>
            <a:r>
              <a:t>ما النصوص الخاصة الواجب الرجوع إليها قبل اقتراح الحل؟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1234440"/>
            <a:ext cx="39319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1307592"/>
            <a:ext cx="365760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خطوات التحليل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9831" y="1801368"/>
            <a:ext cx="3602736" cy="382219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تحديد نوع الإيجار.</a:t>
            </a:r>
          </a:p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مراجعة العقد والتشريع الخاص.</a:t>
            </a:r>
          </a:p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توثيق سبب العطل وأثره.</a:t>
            </a:r>
          </a:p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تحديد مسؤولية الصيانة.</a:t>
            </a:r>
          </a:p>
          <a:p>
            <a:pPr algn="r">
              <a:spcAft>
                <a:spcPts val="5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بيان أثر تعذر الانتفاع.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منهجية تحليل نزاع الإيجار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53492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07592"/>
            <a:ext cx="507492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خطوات التحليل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5020055" cy="373075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1. تحديد نوع المأجور والتشريع المنطبق.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2. قراءة العقد وتحديد الأجرة والمدة والغرض.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3. تحديد الالتزام الذي وقع الإخلال به.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4. جمع الأدلة: العقد، الإيصالات، الإشعارات، ومحاضر الحالة.</a:t>
            </a:r>
          </a:p>
          <a:p>
            <a:pPr algn="r">
              <a:spcAft>
                <a:spcPts val="5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5. اختيار الإجراء القانوني المناسب وفق النصوص النافذة.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3492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1307592"/>
            <a:ext cx="5074920" cy="43891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قاعدة عملية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01368"/>
            <a:ext cx="5020055" cy="3730752"/>
          </a:xfrm>
          <a:prstGeom prst="rect">
            <a:avLst/>
          </a:prstGeom>
          <a:noFill/>
        </p:spPr>
        <p:txBody>
          <a:bodyPr wrap="square" lIns="73152" rIns="73152" tIns="54864" bIns="54864" anchor="t">
            <a:spAutoFit/>
          </a:bodyPr>
          <a:lstStyle/>
          <a:p>
            <a:pPr algn="r">
              <a:spcAft>
                <a:spcPts val="500"/>
              </a:spcAft>
              <a:defRPr sz="1900" b="0">
                <a:solidFill>
                  <a:srgbClr val="232D37"/>
                </a:solidFill>
                <a:latin typeface="Arial"/>
              </a:defRPr>
            </a:pPr>
            <a:r>
              <a:t>ابدأ بتحديد القانون الخاص الواجب التطبيق، ثم راجع شروط العقد، وحدد الالتزام والإخلال، وبعدها قيّم الأدلة والجزاءات الممكنة.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11155680" cy="621792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مراجع وإرشادات أكاديمية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4572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17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القانون المدني العراقي رقم (40) لسنة 1951 وتعديلاته، في حدود الأحكام الواجبة التطبيق.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249424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084832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التشريعات العراقية الخاصة بإيجار العقار، بحسب نوع المأجور والعلاقة القانونية.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09981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35224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المراجع الجامعية في العقود المسماة ونظرية الالتزام.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395020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85616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الأحكام القضائية ذات الصلة عند إعداد التطبيقات العملية.</a:t>
            </a:r>
          </a:p>
        </p:txBody>
      </p:sp>
      <p:sp>
        <p:nvSpPr>
          <p:cNvPr id="14" name="Oval 13"/>
          <p:cNvSpPr/>
          <p:nvPr/>
        </p:nvSpPr>
        <p:spPr>
          <a:xfrm>
            <a:off x="11137392" y="480060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636008"/>
            <a:ext cx="10287000" cy="813816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تنبيه: العرض تعليمي تمهيدي؛ يجب تدقيق النصوص النافذة وأرقام المواد قبل اعتماده.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7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94360"/>
            <a:ext cx="10515600" cy="64008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3100" b="1">
                <a:solidFill>
                  <a:srgbClr val="FFFFFF"/>
                </a:solidFill>
                <a:latin typeface="Arial"/>
              </a:defRPr>
            </a:pPr>
            <a:r>
              <a:t>خلاصة المحاضرة</a:t>
            </a:r>
          </a:p>
        </p:txBody>
      </p:sp>
      <p:sp>
        <p:nvSpPr>
          <p:cNvPr id="3" name="Oval 2"/>
          <p:cNvSpPr/>
          <p:nvPr/>
        </p:nvSpPr>
        <p:spPr>
          <a:xfrm>
            <a:off x="11137392" y="17647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002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الإيجار عقد يرد على المنفعة مقابل أجرة ولمدة وفق القانون.</a:t>
            </a:r>
          </a:p>
        </p:txBody>
      </p:sp>
      <p:sp>
        <p:nvSpPr>
          <p:cNvPr id="5" name="Oval 4"/>
          <p:cNvSpPr/>
          <p:nvPr/>
        </p:nvSpPr>
        <p:spPr>
          <a:xfrm>
            <a:off x="11137392" y="26791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5146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تتوزع الالتزامات بين المؤجر والمستأجر وفق العقد والنصوص النافذة.</a:t>
            </a:r>
          </a:p>
        </p:txBody>
      </p:sp>
      <p:sp>
        <p:nvSpPr>
          <p:cNvPr id="7" name="Oval 6"/>
          <p:cNvSpPr/>
          <p:nvPr/>
        </p:nvSpPr>
        <p:spPr>
          <a:xfrm>
            <a:off x="11137392" y="35935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34290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نوع المأجور والتشريعات الخاصة قد يغيران الحكم القانوني.</a:t>
            </a:r>
          </a:p>
        </p:txBody>
      </p:sp>
      <p:sp>
        <p:nvSpPr>
          <p:cNvPr id="9" name="Oval 8"/>
          <p:cNvSpPr/>
          <p:nvPr/>
        </p:nvSpPr>
        <p:spPr>
          <a:xfrm>
            <a:off x="11137392" y="45079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43434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r">
              <a:spcAft>
                <a:spcPts val="5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يجب تحليل الإخلال والأدلة والإجراءات قبل تحديد الجزاء.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669280"/>
            <a:ext cx="10515600" cy="50292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2700" b="1">
                <a:solidFill>
                  <a:srgbClr val="E6EBF0"/>
                </a:solidFill>
                <a:latin typeface="Arial"/>
              </a:defRPr>
            </a:pPr>
            <a:r>
              <a:t>شكراً لحسن الاستماع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263640"/>
            <a:ext cx="10515600" cy="274320"/>
          </a:xfrm>
          <a:prstGeom prst="rect">
            <a:avLst/>
          </a:prstGeom>
          <a:noFill/>
        </p:spPr>
        <p:txBody>
          <a:bodyPr wrap="square" lIns="73152" rIns="73152" tIns="54864" bIns="54864" anchor="ctr">
            <a:spAutoFit/>
          </a:bodyPr>
          <a:lstStyle/>
          <a:p>
            <a:pPr algn="ctr">
              <a:spcAft>
                <a:spcPts val="500"/>
              </a:spcAft>
              <a:defRPr sz="1200" b="0">
                <a:solidFill>
                  <a:srgbClr val="BECDDA"/>
                </a:solidFill>
                <a:latin typeface="Arial"/>
              </a:defRPr>
            </a:pPr>
            <a:r>
              <a:t>أ.م.د. شامل إبراهيم ماجد جراح الغريري  |  كلية الحقوق – جامعة النهرين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