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7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0"/>
            <a:ext cx="201168" cy="685800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594360"/>
            <a:ext cx="10424160" cy="50292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200" b="1">
                <a:solidFill>
                  <a:srgbClr val="BEDCE1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08760"/>
            <a:ext cx="10424160" cy="96012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4400" b="1">
                <a:solidFill>
                  <a:srgbClr val="FFFFFF"/>
                </a:solidFill>
                <a:latin typeface="Arial"/>
              </a:defRPr>
            </a:pPr>
            <a:r>
              <a:t>عقد البيع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514600"/>
            <a:ext cx="10424160" cy="5943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400" b="0">
                <a:solidFill>
                  <a:srgbClr val="E6EBF0"/>
                </a:solidFill>
                <a:latin typeface="Arial"/>
              </a:defRPr>
            </a:pPr>
            <a:r>
              <a:t>دراسة في المفهوم والأركان والآثار والضمانات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3337560"/>
            <a:ext cx="1920240" cy="64008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703320"/>
            <a:ext cx="10424160" cy="96012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200" b="1">
                <a:solidFill>
                  <a:srgbClr val="FFFFFF"/>
                </a:solidFill>
                <a:latin typeface="Arial"/>
              </a:defRPr>
            </a:pPr>
            <a:r>
              <a:t>إعداد</a:t>
            </a:r>
          </a:p>
          <a:p>
            <a:pPr algn="r">
              <a:spcAft>
                <a:spcPts val="500"/>
              </a:spcAft>
              <a:defRPr sz="2200" b="1">
                <a:solidFill>
                  <a:srgbClr val="FFFFFF"/>
                </a:solidFill>
                <a:latin typeface="Arial"/>
              </a:defRPr>
            </a:pPr>
            <a:r>
              <a:t>أ.م.د. شامل إبراهيم ماجد جراح الغريري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10424160" cy="3657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1500" b="0">
                <a:solidFill>
                  <a:srgbClr val="BECDDA"/>
                </a:solidFill>
                <a:latin typeface="Arial"/>
              </a:defRPr>
            </a:pPr>
            <a:r>
              <a:t>محاضرة جامعية في القانون المدني العراقي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أهداف المحاضرة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2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444751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تعريف عقد البيع وبيان خصائصه وتمييزه عن العقود المشابهة.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37744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212848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تحديد أركان البيع وشروط صحته وآثاره القانونية.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31012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145536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شرح التزامات البائع والمشتري والضمانات المقررة لكل منهما.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4242816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4078224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تحليل تطبيقات عملية في ضوء القانون المدني العراقي.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أولاً: مفهوم عقد البيع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3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444751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عقد يلتزم به البائع بنقل ملكية شيء أو حق مالي إلى المشتري مقابل ثمن نقدي، وفق القانون.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37744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212848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يُعد البيع من أكثر العقود تداولاً في الحياة الاقتصادية، وينظم انتقال الأموال والحقوق.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31012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145536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في التطبيق: يجب تحديد المبيع والثمن والأطراف والتحقق من الشكل والإجراءات القانونية.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ثانياً: خصائص عقد البيع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4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444751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عقد رضائي من حيث الأصل، ما لم يفرض القانون شكلاً خاصاً.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37744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212848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عقد ملزم للجانبين؛ يرتب التزامات متقابلة على البائع والمشتري.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31012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145536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عقد معاوضة؛ يحصل كل طرف على مقابل لما يقدمه.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4242816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4078224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قد يكون البيع فورياً أو مؤجلاً، وقد ترد عليه شروط صحيحة ضمن الحدود القانونية.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ثالثاً: تمييز البيع عن العقود المشابهة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5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444751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البيع والإيجار: البيع يستهدف نقل الملكية أو الحق، أما الإيجار فيمنح الانتفاع لمدة وبمقابل.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37744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212848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البيع والمقايضة: في البيع يكون المقابل ثمناً نقدياً، وفي المقايضة يكون المقابل مالاً أو حقاً آخر.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31012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145536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البيع والهبة: البيع معاوضة بثمن، أما الهبة فتبرع بلا مقابل مالي، وقد تخضع لشكل خاص.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رابعاً: أركان عقد البيع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6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444751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التراضي: توافق الإيجاب والقبول مع توافر الأهلية وسلامة الإرادة.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37744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212848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المبيع: أن يكون مشروعاً وممكناً ومعلوماً أو قابلاً للتعيين وفق القانون.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31012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145536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الثمن: أن يكون نقدياً ومحدداً أو قابلاً للتحديد.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4242816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4078224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قد تفرض طبيعة المبيع أو التشريعات الخاصة إجراءات إضافية لصحة التصرف أو نفاذه.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خامساً: التراضي والأهلية وعيوب الإرادة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7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444751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ينبغي أن يتطابق الإيجاب والقبول على العناصر الجوهرية للبيع.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26771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10312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يجب توافر الأهلية اللازمة لإبرام التصرف وفق القانون.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09067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92608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الغلط والتدليس والإكراه قد تؤثر في صحة الرضا متى توافرت شروطها القانونية.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3913631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749039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عند البيع بواسطة وكيل، يجب التحقق من حدود الوكالة وصلاحيات الوكيل.</a:t>
            </a:r>
          </a:p>
        </p:txBody>
      </p:sp>
      <p:sp>
        <p:nvSpPr>
          <p:cNvPr id="14" name="Oval 13"/>
          <p:cNvSpPr/>
          <p:nvPr/>
        </p:nvSpPr>
        <p:spPr>
          <a:xfrm>
            <a:off x="11137392" y="47365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57200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تُراجع الكتابة والمستندات والإجراءات الرسمية بحسب نوع المبيع.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سادساً: المبيع والثمن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53492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307592"/>
            <a:ext cx="5074920" cy="43891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1">
                <a:solidFill>
                  <a:srgbClr val="008591"/>
                </a:solidFill>
                <a:latin typeface="Arial"/>
              </a:defRPr>
            </a:pPr>
            <a:r>
              <a:t>المبيع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801368"/>
            <a:ext cx="5020055" cy="3730752"/>
          </a:xfrm>
          <a:prstGeom prst="rect">
            <a:avLst/>
          </a:prstGeom>
          <a:noFill/>
        </p:spPr>
        <p:txBody>
          <a:bodyPr wrap="square" lIns="73152" rIns="73152" tIns="54864" bIns="54864" anchor="t">
            <a:spAutoFit/>
          </a:bodyPr>
          <a:lstStyle/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تحديد الشيء أو الحق محل البيع بدقة.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مشروعية التعامل فيه وإمكان وجوده أو تسليمه.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بيان المواصفات والكمية والجودة.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التحقق من ملكية البائع أو سلطته.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234440"/>
            <a:ext cx="53492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55080" y="1307592"/>
            <a:ext cx="5074920" cy="43891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1">
                <a:solidFill>
                  <a:srgbClr val="008591"/>
                </a:solidFill>
                <a:latin typeface="Arial"/>
              </a:defRPr>
            </a:pPr>
            <a:r>
              <a:t>الثمن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82512" y="1801368"/>
            <a:ext cx="5020055" cy="3730752"/>
          </a:xfrm>
          <a:prstGeom prst="rect">
            <a:avLst/>
          </a:prstGeom>
          <a:noFill/>
        </p:spPr>
        <p:txBody>
          <a:bodyPr wrap="square" lIns="73152" rIns="73152" tIns="54864" bIns="54864" anchor="t">
            <a:spAutoFit/>
          </a:bodyPr>
          <a:lstStyle/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مقابل نقدي محدد أو قابل للتحديد.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توضيح طريقة الدفع ومواعيده.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بيان الأقساط إن وجدت.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تحديد آثار التأخير ضمن الحدود القانونية.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سابعاً: التزامات البائع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9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444751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اتخاذ ما يلزم لنقل الملكية أو الحق وفق طبيعة المبيع والقانون.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37744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212848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تسليم المبيع وتمكين المشتري من حيازته والانتفاع به.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31012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145536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ضمان التعرض والاستحقاق والعيوب بحسب شروط كل ضمان والنصوص النافذة.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4242816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4078224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في بيع العقار، يجب التحقق من قواعد التسجيل العقاري والإجراءات الرسمية الواجبة.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ثامناً: التزامات المشتري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10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444751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دفع الثمن في الموعد والمكان والطريقة المتفق عليها أو التي يحددها القانون.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26771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10312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تسلّم المبيع متى عرضه البائع عرضاً صحيحاً واستوفى شروط التسليم.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09067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92608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التعاون في الإجراءات اللازمة لنقل الحق أو تسجيله عند الاقتضاء.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3913631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749039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تحمل النفقات التي يحمّلها القانون أو الاتفاق الصحيح للمشتري.</a:t>
            </a:r>
          </a:p>
        </p:txBody>
      </p:sp>
      <p:sp>
        <p:nvSpPr>
          <p:cNvPr id="14" name="Oval 13"/>
          <p:cNvSpPr/>
          <p:nvPr/>
        </p:nvSpPr>
        <p:spPr>
          <a:xfrm>
            <a:off x="11137392" y="47365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57200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قد تترتب آثار قانونية عند الامتناع عن الوفاء وفق طبيعة الإخلال.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تاسعاً: ضمان التعرض والاستحقاق والعيوب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352044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307592"/>
            <a:ext cx="3246120" cy="43891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1">
                <a:solidFill>
                  <a:srgbClr val="008591"/>
                </a:solidFill>
                <a:latin typeface="Arial"/>
              </a:defRPr>
            </a:pPr>
            <a:r>
              <a:t>ضمان التعرض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801368"/>
            <a:ext cx="3191256" cy="3593592"/>
          </a:xfrm>
          <a:prstGeom prst="rect">
            <a:avLst/>
          </a:prstGeom>
          <a:noFill/>
        </p:spPr>
        <p:txBody>
          <a:bodyPr wrap="square" lIns="73152" rIns="73152" tIns="54864" bIns="54864" anchor="t">
            <a:spAutoFit/>
          </a:bodyPr>
          <a:lstStyle/>
          <a:p>
            <a:pPr algn="r">
              <a:spcAft>
                <a:spcPts val="5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يضمن البائع عدم التعرض القانوني الصادر منه، وتُبحث مسؤولية الغير وفق شروط القانون.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234440"/>
            <a:ext cx="352044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80560" y="1307592"/>
            <a:ext cx="3246120" cy="43891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1">
                <a:solidFill>
                  <a:srgbClr val="008591"/>
                </a:solidFill>
                <a:latin typeface="Arial"/>
              </a:defRPr>
            </a:pPr>
            <a:r>
              <a:t>ضمان الاستحقاق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7992" y="1801368"/>
            <a:ext cx="3191256" cy="3593592"/>
          </a:xfrm>
          <a:prstGeom prst="rect">
            <a:avLst/>
          </a:prstGeom>
          <a:noFill/>
        </p:spPr>
        <p:txBody>
          <a:bodyPr wrap="square" lIns="73152" rIns="73152" tIns="54864" bIns="54864" anchor="t">
            <a:spAutoFit/>
          </a:bodyPr>
          <a:lstStyle/>
          <a:p>
            <a:pPr algn="r">
              <a:spcAft>
                <a:spcPts val="5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يتعلق بحالة فقد المشتري المبيع أو جزء منه بسبب حق ثابت للغير، وفق شروط النصوص.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234440"/>
            <a:ext cx="352044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0" y="1307592"/>
            <a:ext cx="3246120" cy="43891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1">
                <a:solidFill>
                  <a:srgbClr val="008591"/>
                </a:solidFill>
                <a:latin typeface="Arial"/>
              </a:defRPr>
            </a:pPr>
            <a:r>
              <a:t>ضمان العيوب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57031" y="1801368"/>
            <a:ext cx="3191256" cy="3593592"/>
          </a:xfrm>
          <a:prstGeom prst="rect">
            <a:avLst/>
          </a:prstGeom>
          <a:noFill/>
        </p:spPr>
        <p:txBody>
          <a:bodyPr wrap="square" lIns="73152" rIns="73152" tIns="54864" bIns="54864" anchor="t">
            <a:spAutoFit/>
          </a:bodyPr>
          <a:lstStyle/>
          <a:p>
            <a:pPr algn="r">
              <a:spcAft>
                <a:spcPts val="5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يتعلق بالعيوب التي تتوافر فيها الشروط القانونية مع مراعاة العلم بالعيب والإجراءات والمواعيد.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عاشراً: انتقال الملكية والتسجيل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12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444751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تختلف قواعد انتقال الملكية باختلاف طبيعة المبيع والنظام القانوني.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26771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10312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في المنقولات، تُفحص قواعد انتقال الملكية والتسليم بحسب الحالة.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09067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92608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في العقارات، للتسجيل الرسمي أهمية جوهرية وفق التشريعات العراقية.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3913631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749039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يجب التمييز بين الالتزام بإجراء نقل الملكية وبين تحقق انتقالها قانوناً.</a:t>
            </a:r>
          </a:p>
        </p:txBody>
      </p:sp>
      <p:sp>
        <p:nvSpPr>
          <p:cNvPr id="14" name="Oval 13"/>
          <p:cNvSpPr/>
          <p:nvPr/>
        </p:nvSpPr>
        <p:spPr>
          <a:xfrm>
            <a:off x="11137392" y="47365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57200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لا يغني الاتفاق الخاص عن متطلبات التسجيل الإلزامية إذا أوجبها القانون.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الحادي عشر: الإخلال بعقد البيع والجزاءات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13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444751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التنفيذ: قد يطلب الطرف المتضرر تنفيذ الالتزام متى كان ممكناً ومستوفياً لشروطه.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37744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212848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التعويض: قد يستحق عند توافر الإخلال والضرر والعلاقة السببية والشروط القانونية.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31012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145536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الفسخ أو الدفع بعدم التنفيذ: قد يتاحان بحسب طبيعة الالتزام وشروط القانون.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4242816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4078224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تحديد الجزاء يتطلب فحص العقد والنصوص والإعذار عند لزومه والأدلة المتاحة.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الثاني عشر: حالة تطبيقية للنقاش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676656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307592"/>
            <a:ext cx="6492240" cy="43891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1">
                <a:solidFill>
                  <a:srgbClr val="008591"/>
                </a:solidFill>
                <a:latin typeface="Arial"/>
              </a:defRPr>
            </a:pPr>
            <a:r>
              <a:t>الوقائع والأسئلة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801368"/>
            <a:ext cx="6437376" cy="3730752"/>
          </a:xfrm>
          <a:prstGeom prst="rect">
            <a:avLst/>
          </a:prstGeom>
          <a:noFill/>
        </p:spPr>
        <p:txBody>
          <a:bodyPr wrap="square" lIns="73152" rIns="73152" tIns="54864" bIns="54864" anchor="t">
            <a:spAutoFit/>
          </a:bodyPr>
          <a:lstStyle/>
          <a:p>
            <a:pPr algn="r">
              <a:spcAft>
                <a:spcPts val="5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اشترى شخص جهازاً بمبلغ محدد ودفع جزءاً من الثمن. تأخر البائع في التسليم، ثم ظهر عيب مؤثر عند استلام الجهاز.</a:t>
            </a:r>
          </a:p>
          <a:p>
            <a:pPr algn="r">
              <a:spcAft>
                <a:spcPts val="5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ما الالتزامات التي أخل بها البائع؟ ما الوقائع التي يجب إثباتها؟</a:t>
            </a:r>
          </a:p>
          <a:p>
            <a:pPr algn="r">
              <a:spcAft>
                <a:spcPts val="5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هل يمكن الرجوع إلى ضمان العيوب؟ وما شروطه ومواعيده؟</a:t>
            </a:r>
          </a:p>
          <a:p>
            <a:pPr algn="r">
              <a:spcAft>
                <a:spcPts val="5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ما الوسيلة القانونية الأنسب بعد مراجعة النصوص النافذة؟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35240" y="1234440"/>
            <a:ext cx="39319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1307592"/>
            <a:ext cx="3657600" cy="43891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1">
                <a:solidFill>
                  <a:srgbClr val="008591"/>
                </a:solidFill>
                <a:latin typeface="Arial"/>
              </a:defRPr>
            </a:pPr>
            <a:r>
              <a:t>خطوات التحليل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99831" y="1801368"/>
            <a:ext cx="3602736" cy="3730752"/>
          </a:xfrm>
          <a:prstGeom prst="rect">
            <a:avLst/>
          </a:prstGeom>
          <a:noFill/>
        </p:spPr>
        <p:txBody>
          <a:bodyPr wrap="square" lIns="73152" rIns="73152" tIns="54864" bIns="54864" anchor="t">
            <a:spAutoFit/>
          </a:bodyPr>
          <a:lstStyle/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تحديد العقد والمبيع.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مراجعة شروط الثمن والتسليم.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توثيق العيب ووقت اكتشافه.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مراجعة النصوص والمواعيد.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تحديد الطلب القانوني المناسب.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منهجية تحليل نزاع ناشئ عن البيع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15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444751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1. التكييف: هل العلاقة عقد بيع؟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26771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10312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2. النص: ما الأحكام الخاصة الواجبة التطبيق؟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09067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92608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3. الإخلال: أي التزام لم ينفذ؟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3913631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749039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4. الإثبات: ما المستندات والأدلة المتاحة؟</a:t>
            </a:r>
          </a:p>
        </p:txBody>
      </p:sp>
      <p:sp>
        <p:nvSpPr>
          <p:cNvPr id="14" name="Oval 13"/>
          <p:cNvSpPr/>
          <p:nvPr/>
        </p:nvSpPr>
        <p:spPr>
          <a:xfrm>
            <a:off x="11137392" y="47365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57200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5. الجزاء: ما العلاج القانوني المناسب؟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مراجع وإرشادات أكاديمية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16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444751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القانون المدني العراقي رقم (40) لسنة 1951 وتعديلاته، مع مراجعة النصوص الرسمية النافذة.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26771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10312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التشريعات العراقية الخاصة بالتسجيل العقاري عند تناول بيع العقارات.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09067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92608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المراجع الجامعية في العقود المسماة ونظرية الالتزام.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3913631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749039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الأحكام القضائية ذات الصلة عند إعداد التطبيقات العملية.</a:t>
            </a:r>
          </a:p>
        </p:txBody>
      </p:sp>
      <p:sp>
        <p:nvSpPr>
          <p:cNvPr id="14" name="Oval 13"/>
          <p:cNvSpPr/>
          <p:nvPr/>
        </p:nvSpPr>
        <p:spPr>
          <a:xfrm>
            <a:off x="11137392" y="47365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572000"/>
            <a:ext cx="10287000" cy="786384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تنبيه: العرض تعليمي تمهيدي؛ يجب تدقيق أرقام المواد والأحكام التفصيلية قبل اعتماده.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7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594360"/>
            <a:ext cx="10515600" cy="64008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3100" b="1">
                <a:solidFill>
                  <a:srgbClr val="FFFFFF"/>
                </a:solidFill>
                <a:latin typeface="Arial"/>
              </a:defRPr>
            </a:pPr>
            <a:r>
              <a:t>خلاصة المحاضرة</a:t>
            </a:r>
          </a:p>
        </p:txBody>
      </p:sp>
      <p:sp>
        <p:nvSpPr>
          <p:cNvPr id="3" name="Oval 2"/>
          <p:cNvSpPr/>
          <p:nvPr/>
        </p:nvSpPr>
        <p:spPr>
          <a:xfrm>
            <a:off x="11137392" y="17647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0020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200" b="0">
                <a:solidFill>
                  <a:srgbClr val="FFFFFF"/>
                </a:solidFill>
                <a:latin typeface="Arial"/>
              </a:defRPr>
            </a:pPr>
            <a:r>
              <a:t>البيع عقد معاوضة يقوم على التراضي والمبيع والثمن.</a:t>
            </a:r>
          </a:p>
        </p:txBody>
      </p:sp>
      <p:sp>
        <p:nvSpPr>
          <p:cNvPr id="5" name="Oval 4"/>
          <p:cNvSpPr/>
          <p:nvPr/>
        </p:nvSpPr>
        <p:spPr>
          <a:xfrm>
            <a:off x="11137392" y="26791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51460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200" b="0">
                <a:solidFill>
                  <a:srgbClr val="FFFFFF"/>
                </a:solidFill>
                <a:latin typeface="Arial"/>
              </a:defRPr>
            </a:pPr>
            <a:r>
              <a:t>يلتزم البائع بنقل الحق والتسليم والضمان وفق القانون.</a:t>
            </a:r>
          </a:p>
        </p:txBody>
      </p:sp>
      <p:sp>
        <p:nvSpPr>
          <p:cNvPr id="7" name="Oval 6"/>
          <p:cNvSpPr/>
          <p:nvPr/>
        </p:nvSpPr>
        <p:spPr>
          <a:xfrm>
            <a:off x="11137392" y="35935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342900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200" b="0">
                <a:solidFill>
                  <a:srgbClr val="FFFFFF"/>
                </a:solidFill>
                <a:latin typeface="Arial"/>
              </a:defRPr>
            </a:pPr>
            <a:r>
              <a:t>يلتزم المشتري بدفع الثمن وتسلم المبيع وفق شروط العقد.</a:t>
            </a:r>
          </a:p>
        </p:txBody>
      </p:sp>
      <p:sp>
        <p:nvSpPr>
          <p:cNvPr id="9" name="Oval 8"/>
          <p:cNvSpPr/>
          <p:nvPr/>
        </p:nvSpPr>
        <p:spPr>
          <a:xfrm>
            <a:off x="11137392" y="45079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434340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200" b="0">
                <a:solidFill>
                  <a:srgbClr val="FFFFFF"/>
                </a:solidFill>
                <a:latin typeface="Arial"/>
              </a:defRPr>
            </a:pPr>
            <a:r>
              <a:t>تحدد آثار الإخلال بالرجوع إلى النصوص الخاصة والقواعد العامة.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669280"/>
            <a:ext cx="10515600" cy="50292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2700" b="1">
                <a:solidFill>
                  <a:srgbClr val="E6EBF0"/>
                </a:solidFill>
                <a:latin typeface="Arial"/>
              </a:defRPr>
            </a:pPr>
            <a:r>
              <a:t>شكراً لحسن الاستماع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263640"/>
            <a:ext cx="10515600" cy="27432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200" b="0">
                <a:solidFill>
                  <a:srgbClr val="BECDDA"/>
                </a:solidFill>
                <a:latin typeface="Arial"/>
              </a:defRPr>
            </a:pPr>
            <a:r>
              <a:t>أ.م.د. شامل إبراهيم ماجد جراح الغريري  |  كلية الحقوق – جامعة النهرين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