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274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658600" y="0"/>
            <a:ext cx="201168" cy="6858000"/>
          </a:xfrm>
          <a:prstGeom prst="rect">
            <a:avLst/>
          </a:prstGeom>
          <a:solidFill>
            <a:srgbClr val="D2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594360"/>
            <a:ext cx="10424160" cy="50292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200" b="1">
                <a:solidFill>
                  <a:srgbClr val="BEDCE1"/>
                </a:solidFill>
                <a:latin typeface="Arial"/>
              </a:defRPr>
            </a:pPr>
            <a:r>
              <a:t>كلية الحقوق – جامعة النهرين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08760"/>
            <a:ext cx="10424160" cy="100584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4200" b="1">
                <a:solidFill>
                  <a:srgbClr val="FFFFFF"/>
                </a:solidFill>
                <a:latin typeface="Arial"/>
              </a:defRPr>
            </a:pPr>
            <a:r>
              <a:t>العقود المُسمّاة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514600"/>
            <a:ext cx="10424160" cy="59436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500" b="0">
                <a:solidFill>
                  <a:srgbClr val="E6EBF0"/>
                </a:solidFill>
                <a:latin typeface="Arial"/>
              </a:defRPr>
            </a:pPr>
            <a:r>
              <a:t>دراسة في المفهوم والأحكام والتطبيقات</a:t>
            </a:r>
          </a:p>
        </p:txBody>
      </p:sp>
      <p:sp>
        <p:nvSpPr>
          <p:cNvPr id="6" name="Rectangle 5"/>
          <p:cNvSpPr/>
          <p:nvPr/>
        </p:nvSpPr>
        <p:spPr>
          <a:xfrm>
            <a:off x="713232" y="3337560"/>
            <a:ext cx="1920240" cy="64008"/>
          </a:xfrm>
          <a:prstGeom prst="rect">
            <a:avLst/>
          </a:prstGeom>
          <a:solidFill>
            <a:srgbClr val="D2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703320"/>
            <a:ext cx="10424160" cy="96012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200" b="1">
                <a:solidFill>
                  <a:srgbClr val="FFFFFF"/>
                </a:solidFill>
                <a:latin typeface="Arial"/>
              </a:defRPr>
            </a:pPr>
            <a:r>
              <a:t>إعداد</a:t>
            </a:r>
          </a:p>
          <a:p>
            <a:pPr algn="r">
              <a:spcAft>
                <a:spcPts val="700"/>
              </a:spcAft>
              <a:defRPr sz="2200" b="1">
                <a:solidFill>
                  <a:srgbClr val="FFFFFF"/>
                </a:solidFill>
                <a:latin typeface="Arial"/>
              </a:defRPr>
            </a:pPr>
            <a:r>
              <a:t>أ.م.د. شامل إبراهيم ماجد جراح الغريري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10424160" cy="36576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1500" b="0">
                <a:solidFill>
                  <a:srgbClr val="BECDDA"/>
                </a:solidFill>
                <a:latin typeface="Arial"/>
              </a:defRPr>
            </a:pPr>
            <a:r>
              <a:t>محاضرة جامعية تمهيدية في القانون المدني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04672"/>
          </a:xfrm>
          <a:prstGeom prst="rect">
            <a:avLst/>
          </a:prstGeom>
          <a:solidFill>
            <a:srgbClr val="1227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73152"/>
            <a:ext cx="11109960" cy="62179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700" b="1">
                <a:solidFill>
                  <a:srgbClr val="FFFFFF"/>
                </a:solidFill>
                <a:latin typeface="Arial"/>
              </a:defRPr>
            </a:pPr>
            <a:r>
              <a:t>أهداف المحاضرة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804672"/>
            <a:ext cx="12191695" cy="50292"/>
          </a:xfrm>
          <a:prstGeom prst="rect">
            <a:avLst/>
          </a:prstGeom>
          <a:solidFill>
            <a:srgbClr val="D2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6510528"/>
            <a:ext cx="11247120" cy="20116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700"/>
              </a:spcAft>
              <a:defRPr sz="1000" b="0">
                <a:solidFill>
                  <a:srgbClr val="5F6C78"/>
                </a:solidFill>
                <a:latin typeface="Arial"/>
              </a:defRPr>
            </a:pPr>
            <a:r>
              <a:t>كلية الحقوق – جامعة النهرين  |  2</a:t>
            </a:r>
          </a:p>
        </p:txBody>
      </p:sp>
      <p:sp>
        <p:nvSpPr>
          <p:cNvPr id="6" name="Oval 5"/>
          <p:cNvSpPr/>
          <p:nvPr/>
        </p:nvSpPr>
        <p:spPr>
          <a:xfrm>
            <a:off x="11137392" y="1581912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287000" cy="82296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300" b="0">
                <a:solidFill>
                  <a:srgbClr val="232D37"/>
                </a:solidFill>
                <a:latin typeface="Arial"/>
              </a:defRPr>
            </a:pPr>
            <a:r>
              <a:t>تحديد المقصود بالعقد المسمّى وتمييزه عن العقد غير المسمّى.</a:t>
            </a:r>
          </a:p>
        </p:txBody>
      </p:sp>
      <p:sp>
        <p:nvSpPr>
          <p:cNvPr id="8" name="Oval 7"/>
          <p:cNvSpPr/>
          <p:nvPr/>
        </p:nvSpPr>
        <p:spPr>
          <a:xfrm>
            <a:off x="11137392" y="2542032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2377440"/>
            <a:ext cx="10287000" cy="82296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300" b="0">
                <a:solidFill>
                  <a:srgbClr val="232D37"/>
                </a:solidFill>
                <a:latin typeface="Arial"/>
              </a:defRPr>
            </a:pPr>
            <a:r>
              <a:t>التعرّف إلى أهم أنواع العقود المسمّاة ووظائفها العملية.</a:t>
            </a:r>
          </a:p>
        </p:txBody>
      </p:sp>
      <p:sp>
        <p:nvSpPr>
          <p:cNvPr id="10" name="Oval 9"/>
          <p:cNvSpPr/>
          <p:nvPr/>
        </p:nvSpPr>
        <p:spPr>
          <a:xfrm>
            <a:off x="11137392" y="3502152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3337560"/>
            <a:ext cx="10287000" cy="82296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300" b="0">
                <a:solidFill>
                  <a:srgbClr val="232D37"/>
                </a:solidFill>
                <a:latin typeface="Arial"/>
              </a:defRPr>
            </a:pPr>
            <a:r>
              <a:t>فهم أركان العقد وآثاره والتزامات أطرافه بصورة عامة.</a:t>
            </a:r>
          </a:p>
        </p:txBody>
      </p:sp>
      <p:sp>
        <p:nvSpPr>
          <p:cNvPr id="12" name="Oval 11"/>
          <p:cNvSpPr/>
          <p:nvPr/>
        </p:nvSpPr>
        <p:spPr>
          <a:xfrm>
            <a:off x="11137392" y="4462272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4297680"/>
            <a:ext cx="10287000" cy="82296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300" b="0">
                <a:solidFill>
                  <a:srgbClr val="232D37"/>
                </a:solidFill>
                <a:latin typeface="Arial"/>
              </a:defRPr>
            </a:pPr>
            <a:r>
              <a:t>تطبيق المفاهيم على حالات عملية ومناقشة مسائل قانونية.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04672"/>
          </a:xfrm>
          <a:prstGeom prst="rect">
            <a:avLst/>
          </a:prstGeom>
          <a:solidFill>
            <a:srgbClr val="1227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73152"/>
            <a:ext cx="11109960" cy="62179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700" b="1">
                <a:solidFill>
                  <a:srgbClr val="FFFFFF"/>
                </a:solidFill>
                <a:latin typeface="Arial"/>
              </a:defRPr>
            </a:pPr>
            <a:r>
              <a:t>أولاً: مفهوم العقود المسمّاة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804672"/>
            <a:ext cx="12191695" cy="50292"/>
          </a:xfrm>
          <a:prstGeom prst="rect">
            <a:avLst/>
          </a:prstGeom>
          <a:solidFill>
            <a:srgbClr val="D2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6510528"/>
            <a:ext cx="11247120" cy="20116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700"/>
              </a:spcAft>
              <a:defRPr sz="1000" b="0">
                <a:solidFill>
                  <a:srgbClr val="5F6C78"/>
                </a:solidFill>
                <a:latin typeface="Arial"/>
              </a:defRPr>
            </a:pPr>
            <a:r>
              <a:t>كلية الحقوق – جامعة النهرين  |  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234440"/>
            <a:ext cx="5349240" cy="1920240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58952" y="1325880"/>
            <a:ext cx="5020055" cy="4114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200" b="1">
                <a:solidFill>
                  <a:srgbClr val="008591"/>
                </a:solidFill>
                <a:latin typeface="Arial"/>
              </a:defRPr>
            </a:pPr>
            <a:r>
              <a:t>التعريف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1801368"/>
            <a:ext cx="5020055" cy="12344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r">
              <a:spcAft>
                <a:spcPts val="700"/>
              </a:spcAft>
              <a:defRPr sz="1900" b="0">
                <a:solidFill>
                  <a:srgbClr val="232D37"/>
                </a:solidFill>
                <a:latin typeface="Arial"/>
              </a:defRPr>
            </a:pPr>
            <a:r>
              <a:t>هي العقود التي خصّها المشرّع باسم معيّن ونظّم لها أحكاماً خاصة، بالنظر إلى شيوعها وأهميتها في التعامل.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234440"/>
            <a:ext cx="5349240" cy="1920240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82512" y="1325880"/>
            <a:ext cx="5020055" cy="4114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200" b="1">
                <a:solidFill>
                  <a:srgbClr val="008591"/>
                </a:solidFill>
                <a:latin typeface="Arial"/>
              </a:defRPr>
            </a:pPr>
            <a:r>
              <a:t>الفكرة الأساسية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82512" y="1801368"/>
            <a:ext cx="5020055" cy="12344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r">
              <a:spcAft>
                <a:spcPts val="700"/>
              </a:spcAft>
              <a:defRPr sz="1900" b="0">
                <a:solidFill>
                  <a:srgbClr val="232D37"/>
                </a:solidFill>
                <a:latin typeface="Arial"/>
              </a:defRPr>
            </a:pPr>
            <a:r>
              <a:t>التسمية لا تعني أن كل حكم تفصيلي منصوص عليه؛ بل توجد قواعد خاصة تُستكمل بالقواعد العامة للعقد.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3794760"/>
            <a:ext cx="10698480" cy="100584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700"/>
              </a:spcAft>
              <a:defRPr sz="2400" b="1">
                <a:solidFill>
                  <a:srgbClr val="122744"/>
                </a:solidFill>
                <a:latin typeface="Arial"/>
              </a:defRPr>
            </a:pPr>
            <a:r>
              <a:t>أمثلة شائعة: البيع، الإيجار، المقاولة، الوكالة، الوديعة، العارية، الكفالة، الشركة، الصلح.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5074920"/>
            <a:ext cx="10698480" cy="59436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700"/>
              </a:spcAft>
              <a:defRPr sz="1700" b="0">
                <a:solidFill>
                  <a:srgbClr val="5F6C78"/>
                </a:solidFill>
                <a:latin typeface="Arial"/>
              </a:defRPr>
            </a:pPr>
            <a:r>
              <a:t>تختلف قائمة العقود وأحكامها التفصيلية بحسب التشريع الوطني المعمول به.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04672"/>
          </a:xfrm>
          <a:prstGeom prst="rect">
            <a:avLst/>
          </a:prstGeom>
          <a:solidFill>
            <a:srgbClr val="1227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73152"/>
            <a:ext cx="11109960" cy="62179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700" b="1">
                <a:solidFill>
                  <a:srgbClr val="FFFFFF"/>
                </a:solidFill>
                <a:latin typeface="Arial"/>
              </a:defRPr>
            </a:pPr>
            <a:r>
              <a:t>ثانياً: التمييز بين العقود المسمّاة وغير المسمّاة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804672"/>
            <a:ext cx="12191695" cy="50292"/>
          </a:xfrm>
          <a:prstGeom prst="rect">
            <a:avLst/>
          </a:prstGeom>
          <a:solidFill>
            <a:srgbClr val="D2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6510528"/>
            <a:ext cx="11247120" cy="20116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700"/>
              </a:spcAft>
              <a:defRPr sz="1000" b="0">
                <a:solidFill>
                  <a:srgbClr val="5F6C78"/>
                </a:solidFill>
                <a:latin typeface="Arial"/>
              </a:defRPr>
            </a:pPr>
            <a:r>
              <a:t>كلية الحقوق – جامعة النهرين  |  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325880"/>
            <a:ext cx="5349240" cy="3429000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58952" y="1417320"/>
            <a:ext cx="5020055" cy="4114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200" b="1">
                <a:solidFill>
                  <a:srgbClr val="008591"/>
                </a:solidFill>
                <a:latin typeface="Arial"/>
              </a:defRPr>
            </a:pPr>
            <a:r>
              <a:t>العقد المسمّى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1892807"/>
            <a:ext cx="5020055" cy="27432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r">
              <a:spcAft>
                <a:spcPts val="700"/>
              </a:spcAft>
              <a:defRPr sz="1900" b="0">
                <a:solidFill>
                  <a:srgbClr val="232D37"/>
                </a:solidFill>
                <a:latin typeface="Arial"/>
              </a:defRPr>
            </a:pPr>
            <a:r>
              <a:t>• له اسم معروف في القانون.</a:t>
            </a:r>
          </a:p>
          <a:p>
            <a:pPr algn="r">
              <a:spcAft>
                <a:spcPts val="700"/>
              </a:spcAft>
              <a:defRPr sz="1900" b="0">
                <a:solidFill>
                  <a:srgbClr val="232D37"/>
                </a:solidFill>
                <a:latin typeface="Arial"/>
              </a:defRPr>
            </a:pPr>
            <a:r>
              <a:t>• ينظّمه المشرّع بقواعد خاصة.</a:t>
            </a:r>
          </a:p>
          <a:p>
            <a:pPr algn="r">
              <a:spcAft>
                <a:spcPts val="700"/>
              </a:spcAft>
              <a:defRPr sz="1900" b="0">
                <a:solidFill>
                  <a:srgbClr val="232D37"/>
                </a:solidFill>
                <a:latin typeface="Arial"/>
              </a:defRPr>
            </a:pPr>
            <a:r>
              <a:t>• تُطبّق أحكامه الخاصة ثم القواعد العامة فيما لم يرد به نص.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325880"/>
            <a:ext cx="5349240" cy="3429000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82512" y="1417320"/>
            <a:ext cx="5020055" cy="4114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200" b="1">
                <a:solidFill>
                  <a:srgbClr val="008591"/>
                </a:solidFill>
                <a:latin typeface="Arial"/>
              </a:defRPr>
            </a:pPr>
            <a:r>
              <a:t>العقد غير المسمّى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82512" y="1892807"/>
            <a:ext cx="5020055" cy="27432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r">
              <a:spcAft>
                <a:spcPts val="700"/>
              </a:spcAft>
              <a:defRPr sz="1900" b="0">
                <a:solidFill>
                  <a:srgbClr val="232D37"/>
                </a:solidFill>
                <a:latin typeface="Arial"/>
              </a:defRPr>
            </a:pPr>
            <a:r>
              <a:t>• لا يندرج بالضرورة تحت نموذج تشريعي مستقل.</a:t>
            </a:r>
          </a:p>
          <a:p>
            <a:pPr algn="r">
              <a:spcAft>
                <a:spcPts val="700"/>
              </a:spcAft>
              <a:defRPr sz="1900" b="0">
                <a:solidFill>
                  <a:srgbClr val="232D37"/>
                </a:solidFill>
                <a:latin typeface="Arial"/>
              </a:defRPr>
            </a:pPr>
            <a:r>
              <a:t>• يستمد أحكامه من اتفاق الطرفين والقواعد العامة.</a:t>
            </a:r>
          </a:p>
          <a:p>
            <a:pPr algn="r">
              <a:spcAft>
                <a:spcPts val="700"/>
              </a:spcAft>
              <a:defRPr sz="1900" b="0">
                <a:solidFill>
                  <a:srgbClr val="232D37"/>
                </a:solidFill>
                <a:latin typeface="Arial"/>
              </a:defRPr>
            </a:pPr>
            <a:r>
              <a:t>• يخضع لحدود المشروعية والنظام العام والآداب.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57800"/>
            <a:ext cx="10698480" cy="6400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700"/>
              </a:spcAft>
              <a:defRPr sz="2000" b="1">
                <a:solidFill>
                  <a:srgbClr val="008591"/>
                </a:solidFill>
                <a:latin typeface="Arial"/>
              </a:defRPr>
            </a:pPr>
            <a:r>
              <a:t>العبرة بحقيقة الالتزامات ومضمون الاتفاق، لا بالاسم الذي يختاره المتعاقدان وحده.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04672"/>
          </a:xfrm>
          <a:prstGeom prst="rect">
            <a:avLst/>
          </a:prstGeom>
          <a:solidFill>
            <a:srgbClr val="1227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73152"/>
            <a:ext cx="11109960" cy="62179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700" b="1">
                <a:solidFill>
                  <a:srgbClr val="FFFFFF"/>
                </a:solidFill>
                <a:latin typeface="Arial"/>
              </a:defRPr>
            </a:pPr>
            <a:r>
              <a:t>ثالثاً: الإطار القانوني ومصادر الأحكام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804672"/>
            <a:ext cx="12191695" cy="50292"/>
          </a:xfrm>
          <a:prstGeom prst="rect">
            <a:avLst/>
          </a:prstGeom>
          <a:solidFill>
            <a:srgbClr val="D2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6510528"/>
            <a:ext cx="11247120" cy="20116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700"/>
              </a:spcAft>
              <a:defRPr sz="1000" b="0">
                <a:solidFill>
                  <a:srgbClr val="5F6C78"/>
                </a:solidFill>
                <a:latin typeface="Arial"/>
              </a:defRPr>
            </a:pPr>
            <a:r>
              <a:t>كلية الحقوق – جامعة النهرين  |  5</a:t>
            </a:r>
          </a:p>
        </p:txBody>
      </p:sp>
      <p:sp>
        <p:nvSpPr>
          <p:cNvPr id="6" name="Oval 5"/>
          <p:cNvSpPr/>
          <p:nvPr/>
        </p:nvSpPr>
        <p:spPr>
          <a:xfrm>
            <a:off x="11137392" y="1444751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287000" cy="82296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القواعد العامة: التراضي، المحل، السبب/الغاية المشروعة بحسب التشريع، وحسن النية.</a:t>
            </a:r>
          </a:p>
        </p:txBody>
      </p:sp>
      <p:sp>
        <p:nvSpPr>
          <p:cNvPr id="8" name="Oval 7"/>
          <p:cNvSpPr/>
          <p:nvPr/>
        </p:nvSpPr>
        <p:spPr>
          <a:xfrm>
            <a:off x="11137392" y="2450592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2286000"/>
            <a:ext cx="10287000" cy="82296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القواعد الخاصة: الأحكام التي يضعها القانون لكل عقد على حدة.</a:t>
            </a:r>
          </a:p>
        </p:txBody>
      </p:sp>
      <p:sp>
        <p:nvSpPr>
          <p:cNvPr id="10" name="Oval 9"/>
          <p:cNvSpPr/>
          <p:nvPr/>
        </p:nvSpPr>
        <p:spPr>
          <a:xfrm>
            <a:off x="11137392" y="3456432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3291840"/>
            <a:ext cx="10287000" cy="82296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الاتفاق: يحدّد التفاصيل التي يجوز للأطراف تنظيمها ضمن الحدود القانونية.</a:t>
            </a:r>
          </a:p>
        </p:txBody>
      </p:sp>
      <p:sp>
        <p:nvSpPr>
          <p:cNvPr id="12" name="Oval 11"/>
          <p:cNvSpPr/>
          <p:nvPr/>
        </p:nvSpPr>
        <p:spPr>
          <a:xfrm>
            <a:off x="11137392" y="4462272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4297680"/>
            <a:ext cx="10287000" cy="82296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العرف والاجتهاد القضائي والفقه: أدوات تفسيرية وفق النظام القانوني المعمول به.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5577840"/>
            <a:ext cx="10698480" cy="50292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700"/>
              </a:spcAft>
              <a:defRPr sz="1900" b="1">
                <a:solidFill>
                  <a:srgbClr val="008591"/>
                </a:solidFill>
                <a:latin typeface="Arial"/>
              </a:defRPr>
            </a:pPr>
            <a:r>
              <a:t>منهج التحليل: نبدأ بالنص الخاص، ثم نرجع إلى القواعد العامة عند الحاجة.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04672"/>
          </a:xfrm>
          <a:prstGeom prst="rect">
            <a:avLst/>
          </a:prstGeom>
          <a:solidFill>
            <a:srgbClr val="1227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73152"/>
            <a:ext cx="11109960" cy="62179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700" b="1">
                <a:solidFill>
                  <a:srgbClr val="FFFFFF"/>
                </a:solidFill>
                <a:latin typeface="Arial"/>
              </a:defRPr>
            </a:pPr>
            <a:r>
              <a:t>رابعاً: تكوين العقد وصحته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804672"/>
            <a:ext cx="12191695" cy="50292"/>
          </a:xfrm>
          <a:prstGeom prst="rect">
            <a:avLst/>
          </a:prstGeom>
          <a:solidFill>
            <a:srgbClr val="D2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6510528"/>
            <a:ext cx="11247120" cy="20116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700"/>
              </a:spcAft>
              <a:defRPr sz="1000" b="0">
                <a:solidFill>
                  <a:srgbClr val="5F6C78"/>
                </a:solidFill>
                <a:latin typeface="Arial"/>
              </a:defRPr>
            </a:pPr>
            <a:r>
              <a:t>كلية الحقوق – جامعة النهرين  |  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234440"/>
            <a:ext cx="3520440" cy="3429000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58952" y="1325880"/>
            <a:ext cx="3191256" cy="4114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100" b="1">
                <a:solidFill>
                  <a:srgbClr val="008591"/>
                </a:solidFill>
                <a:latin typeface="Arial"/>
              </a:defRPr>
            </a:pPr>
            <a:r>
              <a:t>التراضي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1801368"/>
            <a:ext cx="3191256" cy="27432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r">
              <a:spcAft>
                <a:spcPts val="700"/>
              </a:spcAft>
              <a:defRPr sz="1800" b="0">
                <a:solidFill>
                  <a:srgbClr val="232D37"/>
                </a:solidFill>
                <a:latin typeface="Arial"/>
              </a:defRPr>
            </a:pPr>
            <a:r>
              <a:t>تطابق الإيجاب والقبول، مع التحقق من الأهلية وسلامة الإرادة من العيوب.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234440"/>
            <a:ext cx="3520440" cy="3429000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07992" y="1325880"/>
            <a:ext cx="3191256" cy="4114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100" b="1">
                <a:solidFill>
                  <a:srgbClr val="008591"/>
                </a:solidFill>
                <a:latin typeface="Arial"/>
              </a:defRPr>
            </a:pPr>
            <a:r>
              <a:t>المحل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07992" y="1801368"/>
            <a:ext cx="3191256" cy="27432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r">
              <a:spcAft>
                <a:spcPts val="700"/>
              </a:spcAft>
              <a:defRPr sz="1800" b="0">
                <a:solidFill>
                  <a:srgbClr val="232D37"/>
                </a:solidFill>
                <a:latin typeface="Arial"/>
              </a:defRPr>
            </a:pPr>
            <a:r>
              <a:t>أن يكون ممكناً ومحدداً أو قابلاً للتحديد، وألا يكون مخالفاً للقانون.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92440" y="1234440"/>
            <a:ext cx="3520440" cy="3429000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57031" y="1325880"/>
            <a:ext cx="3191256" cy="4114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100" b="1">
                <a:solidFill>
                  <a:srgbClr val="008591"/>
                </a:solidFill>
                <a:latin typeface="Arial"/>
              </a:defRPr>
            </a:pPr>
            <a:r>
              <a:t>الشكل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57031" y="1801368"/>
            <a:ext cx="3191256" cy="27432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r">
              <a:spcAft>
                <a:spcPts val="700"/>
              </a:spcAft>
              <a:defRPr sz="1800" b="0">
                <a:solidFill>
                  <a:srgbClr val="232D37"/>
                </a:solidFill>
                <a:latin typeface="Arial"/>
              </a:defRPr>
            </a:pPr>
            <a:r>
              <a:t>الأصل رضائية العقود، وقد يفرض القانون شكلاً خاصاً أو التسجيل في عقود معيّنة.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5166360"/>
            <a:ext cx="10881360" cy="73152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700"/>
              </a:spcAft>
              <a:defRPr sz="1800" b="0">
                <a:solidFill>
                  <a:srgbClr val="5F6C78"/>
                </a:solidFill>
                <a:latin typeface="Arial"/>
              </a:defRPr>
            </a:pPr>
            <a:r>
              <a:t>يجب فحص كل عقد في ضوء شروطه الخاصة، ولا سيما العقود التي تتطلب شكلاً أو إجراءات تسجيل.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04672"/>
          </a:xfrm>
          <a:prstGeom prst="rect">
            <a:avLst/>
          </a:prstGeom>
          <a:solidFill>
            <a:srgbClr val="1227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73152"/>
            <a:ext cx="11109960" cy="62179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700" b="1">
                <a:solidFill>
                  <a:srgbClr val="FFFFFF"/>
                </a:solidFill>
                <a:latin typeface="Arial"/>
              </a:defRPr>
            </a:pPr>
            <a:r>
              <a:t>خامساً: عقد البيع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804672"/>
            <a:ext cx="12191695" cy="50292"/>
          </a:xfrm>
          <a:prstGeom prst="rect">
            <a:avLst/>
          </a:prstGeom>
          <a:solidFill>
            <a:srgbClr val="D2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6510528"/>
            <a:ext cx="11247120" cy="20116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700"/>
              </a:spcAft>
              <a:defRPr sz="1000" b="0">
                <a:solidFill>
                  <a:srgbClr val="5F6C78"/>
                </a:solidFill>
                <a:latin typeface="Arial"/>
              </a:defRPr>
            </a:pPr>
            <a:r>
              <a:t>كلية الحقوق – جامعة النهرين  |  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234440"/>
            <a:ext cx="5349240" cy="4160520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58952" y="1325880"/>
            <a:ext cx="5020055" cy="4114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100" b="1">
                <a:solidFill>
                  <a:srgbClr val="008591"/>
                </a:solidFill>
                <a:latin typeface="Arial"/>
              </a:defRPr>
            </a:pPr>
            <a:r>
              <a:t>الفكرة والالتزامات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1801368"/>
            <a:ext cx="5020055" cy="34747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r">
              <a:spcAft>
                <a:spcPts val="700"/>
              </a:spcAft>
              <a:defRPr sz="1700" b="0">
                <a:solidFill>
                  <a:srgbClr val="232D37"/>
                </a:solidFill>
                <a:latin typeface="Arial"/>
              </a:defRPr>
            </a:pPr>
            <a:r>
              <a:t>• يلتزم البائع بنقل الحق أو الملكية وفق القانون وتسليم المبيع وضمان الاستحقاق والعيوب بحسب الأحكام الواجبة.</a:t>
            </a:r>
          </a:p>
          <a:p>
            <a:pPr algn="r">
              <a:spcAft>
                <a:spcPts val="700"/>
              </a:spcAft>
              <a:defRPr sz="1700" b="0">
                <a:solidFill>
                  <a:srgbClr val="232D37"/>
                </a:solidFill>
                <a:latin typeface="Arial"/>
              </a:defRPr>
            </a:pPr>
          </a:p>
          <a:p>
            <a:pPr algn="r">
              <a:spcAft>
                <a:spcPts val="700"/>
              </a:spcAft>
              <a:defRPr sz="1700" b="0">
                <a:solidFill>
                  <a:srgbClr val="232D37"/>
                </a:solidFill>
                <a:latin typeface="Arial"/>
              </a:defRPr>
            </a:pPr>
            <a:r>
              <a:t>• يلتزم المشتري بدفع الثمن وتسلم المبيع والتعاون في إجراءات النقل عند الاقتضاء.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234440"/>
            <a:ext cx="5349240" cy="4160520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82512" y="1325880"/>
            <a:ext cx="5020055" cy="4114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100" b="1">
                <a:solidFill>
                  <a:srgbClr val="008591"/>
                </a:solidFill>
                <a:latin typeface="Arial"/>
              </a:defRPr>
            </a:pPr>
            <a:r>
              <a:t>مسائل عملية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82512" y="1801368"/>
            <a:ext cx="5020055" cy="34747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r">
              <a:spcAft>
                <a:spcPts val="700"/>
              </a:spcAft>
              <a:defRPr sz="1800" b="0">
                <a:solidFill>
                  <a:srgbClr val="232D37"/>
                </a:solidFill>
                <a:latin typeface="Arial"/>
              </a:defRPr>
            </a:pPr>
            <a:r>
              <a:t>• هل المبيع محدد ومعروف؟</a:t>
            </a:r>
          </a:p>
          <a:p>
            <a:pPr algn="r">
              <a:spcAft>
                <a:spcPts val="700"/>
              </a:spcAft>
              <a:defRPr sz="1800" b="0">
                <a:solidFill>
                  <a:srgbClr val="232D37"/>
                </a:solidFill>
                <a:latin typeface="Arial"/>
              </a:defRPr>
            </a:pPr>
            <a:r>
              <a:t>• هل الثمن معلوم أو قابل للتحديد؟</a:t>
            </a:r>
          </a:p>
          <a:p>
            <a:pPr algn="r">
              <a:spcAft>
                <a:spcPts val="700"/>
              </a:spcAft>
              <a:defRPr sz="1800" b="0">
                <a:solidFill>
                  <a:srgbClr val="232D37"/>
                </a:solidFill>
                <a:latin typeface="Arial"/>
              </a:defRPr>
            </a:pPr>
            <a:r>
              <a:t>• هل توجد شروط خاصة أو ضمانات؟</a:t>
            </a:r>
          </a:p>
          <a:p>
            <a:pPr algn="r">
              <a:spcAft>
                <a:spcPts val="700"/>
              </a:spcAft>
              <a:defRPr sz="1800" b="0">
                <a:solidFill>
                  <a:srgbClr val="232D37"/>
                </a:solidFill>
                <a:latin typeface="Arial"/>
              </a:defRPr>
            </a:pPr>
            <a:r>
              <a:t>• هل يتطلب انتقال الملكية تسجيلًا أو إجراءً رسميًا؟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5623560"/>
            <a:ext cx="10698480" cy="45720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700"/>
              </a:spcAft>
              <a:defRPr sz="1700" b="1">
                <a:solidFill>
                  <a:srgbClr val="008591"/>
                </a:solidFill>
                <a:latin typeface="Arial"/>
              </a:defRPr>
            </a:pPr>
            <a:r>
              <a:t>مثال: بيع عقار يقتضي التحقق من متطلبات التسجيل الرسمية، لا الاكتفاء بالاتفاق وحده.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04672"/>
          </a:xfrm>
          <a:prstGeom prst="rect">
            <a:avLst/>
          </a:prstGeom>
          <a:solidFill>
            <a:srgbClr val="1227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73152"/>
            <a:ext cx="11109960" cy="62179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700" b="1">
                <a:solidFill>
                  <a:srgbClr val="FFFFFF"/>
                </a:solidFill>
                <a:latin typeface="Arial"/>
              </a:defRPr>
            </a:pPr>
            <a:r>
              <a:t>سادساً: عقد الإيجار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804672"/>
            <a:ext cx="12191695" cy="50292"/>
          </a:xfrm>
          <a:prstGeom prst="rect">
            <a:avLst/>
          </a:prstGeom>
          <a:solidFill>
            <a:srgbClr val="D2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6510528"/>
            <a:ext cx="11247120" cy="20116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700"/>
              </a:spcAft>
              <a:defRPr sz="1000" b="0">
                <a:solidFill>
                  <a:srgbClr val="5F6C78"/>
                </a:solidFill>
                <a:latin typeface="Arial"/>
              </a:defRPr>
            </a:pPr>
            <a:r>
              <a:t>كلية الحقوق – جامعة النهرين  |  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234440"/>
            <a:ext cx="5349240" cy="4069080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58952" y="1325880"/>
            <a:ext cx="5020055" cy="4114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100" b="1">
                <a:solidFill>
                  <a:srgbClr val="008591"/>
                </a:solidFill>
                <a:latin typeface="Arial"/>
              </a:defRPr>
            </a:pPr>
            <a:r>
              <a:t>التزامات المؤجّر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1801368"/>
            <a:ext cx="5020055" cy="33832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r">
              <a:spcAft>
                <a:spcPts val="700"/>
              </a:spcAft>
              <a:defRPr sz="1800" b="0">
                <a:solidFill>
                  <a:srgbClr val="232D37"/>
                </a:solidFill>
                <a:latin typeface="Arial"/>
              </a:defRPr>
            </a:pPr>
            <a:r>
              <a:t>• تمكين المستأجر من الانتفاع بالمأجور.</a:t>
            </a:r>
          </a:p>
          <a:p>
            <a:pPr algn="r">
              <a:spcAft>
                <a:spcPts val="700"/>
              </a:spcAft>
              <a:defRPr sz="1800" b="0">
                <a:solidFill>
                  <a:srgbClr val="232D37"/>
                </a:solidFill>
                <a:latin typeface="Arial"/>
              </a:defRPr>
            </a:pPr>
            <a:r>
              <a:t>• إجراء الصيانة التي يوجبها القانون أو الاتفاق.</a:t>
            </a:r>
          </a:p>
          <a:p>
            <a:pPr algn="r">
              <a:spcAft>
                <a:spcPts val="700"/>
              </a:spcAft>
              <a:defRPr sz="1800" b="0">
                <a:solidFill>
                  <a:srgbClr val="232D37"/>
                </a:solidFill>
                <a:latin typeface="Arial"/>
              </a:defRPr>
            </a:pPr>
            <a:r>
              <a:t>• ضمان التعرض والاستحقاق وفق الأحكام النافذة.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234440"/>
            <a:ext cx="5349240" cy="4069080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82512" y="1325880"/>
            <a:ext cx="5020055" cy="4114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100" b="1">
                <a:solidFill>
                  <a:srgbClr val="008591"/>
                </a:solidFill>
                <a:latin typeface="Arial"/>
              </a:defRPr>
            </a:pPr>
            <a:r>
              <a:t>التزامات المستأجر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82512" y="1801368"/>
            <a:ext cx="5020055" cy="33832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r">
              <a:spcAft>
                <a:spcPts val="700"/>
              </a:spcAft>
              <a:defRPr sz="1800" b="0">
                <a:solidFill>
                  <a:srgbClr val="232D37"/>
                </a:solidFill>
                <a:latin typeface="Arial"/>
              </a:defRPr>
            </a:pPr>
            <a:r>
              <a:t>• دفع الأجرة في مواعيدها.</a:t>
            </a:r>
          </a:p>
          <a:p>
            <a:pPr algn="r">
              <a:spcAft>
                <a:spcPts val="700"/>
              </a:spcAft>
              <a:defRPr sz="1800" b="0">
                <a:solidFill>
                  <a:srgbClr val="232D37"/>
                </a:solidFill>
                <a:latin typeface="Arial"/>
              </a:defRPr>
            </a:pPr>
            <a:r>
              <a:t>• استعمال المأجور وفق الغرض المتفق عليه.</a:t>
            </a:r>
          </a:p>
          <a:p>
            <a:pPr algn="r">
              <a:spcAft>
                <a:spcPts val="700"/>
              </a:spcAft>
              <a:defRPr sz="1800" b="0">
                <a:solidFill>
                  <a:srgbClr val="232D37"/>
                </a:solidFill>
                <a:latin typeface="Arial"/>
              </a:defRPr>
            </a:pPr>
            <a:r>
              <a:t>• المحافظة عليه وردّه عند انتهاء الإيجار، مع مراعاة الاستهلاك المألوف.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5532120"/>
            <a:ext cx="10698480" cy="59436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700"/>
              </a:spcAft>
              <a:defRPr sz="1700" b="0">
                <a:solidFill>
                  <a:srgbClr val="5F6C78"/>
                </a:solidFill>
                <a:latin typeface="Arial"/>
              </a:defRPr>
            </a:pPr>
            <a:r>
              <a:t>تتأثر أحكام الإيجار أحياناً بتشريعات خاصة، لذلك يجب تحديد نوع المأجور والقانون النافذ.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04672"/>
          </a:xfrm>
          <a:prstGeom prst="rect">
            <a:avLst/>
          </a:prstGeom>
          <a:solidFill>
            <a:srgbClr val="1227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73152"/>
            <a:ext cx="11109960" cy="62179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700" b="1">
                <a:solidFill>
                  <a:srgbClr val="FFFFFF"/>
                </a:solidFill>
                <a:latin typeface="Arial"/>
              </a:defRPr>
            </a:pPr>
            <a:r>
              <a:t>سابعاً: المقاولة والوكالة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804672"/>
            <a:ext cx="12191695" cy="50292"/>
          </a:xfrm>
          <a:prstGeom prst="rect">
            <a:avLst/>
          </a:prstGeom>
          <a:solidFill>
            <a:srgbClr val="D2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6510528"/>
            <a:ext cx="11247120" cy="20116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700"/>
              </a:spcAft>
              <a:defRPr sz="1000" b="0">
                <a:solidFill>
                  <a:srgbClr val="5F6C78"/>
                </a:solidFill>
                <a:latin typeface="Arial"/>
              </a:defRPr>
            </a:pPr>
            <a:r>
              <a:t>كلية الحقوق – جامعة النهرين  |  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234440"/>
            <a:ext cx="534924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58952" y="1325880"/>
            <a:ext cx="5020055" cy="4114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100" b="1">
                <a:solidFill>
                  <a:srgbClr val="008591"/>
                </a:solidFill>
                <a:latin typeface="Arial"/>
              </a:defRPr>
            </a:pPr>
            <a:r>
              <a:t>عقد المقاولة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1801368"/>
            <a:ext cx="5020055" cy="3611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r">
              <a:spcAft>
                <a:spcPts val="700"/>
              </a:spcAft>
              <a:defRPr sz="1700" b="0">
                <a:solidFill>
                  <a:srgbClr val="232D37"/>
                </a:solidFill>
                <a:latin typeface="Arial"/>
              </a:defRPr>
            </a:pPr>
            <a:r>
              <a:t>اتفاق على إنجاز عمل أو صنع شيء لقاء أجر.</a:t>
            </a:r>
          </a:p>
          <a:p>
            <a:pPr algn="r">
              <a:spcAft>
                <a:spcPts val="700"/>
              </a:spcAft>
              <a:defRPr sz="1700" b="0">
                <a:solidFill>
                  <a:srgbClr val="232D37"/>
                </a:solidFill>
                <a:latin typeface="Arial"/>
              </a:defRPr>
            </a:pPr>
          </a:p>
          <a:p>
            <a:pPr algn="r">
              <a:spcAft>
                <a:spcPts val="700"/>
              </a:spcAft>
              <a:defRPr sz="1700" b="0">
                <a:solidFill>
                  <a:srgbClr val="232D37"/>
                </a:solidFill>
                <a:latin typeface="Arial"/>
              </a:defRPr>
            </a:pPr>
            <a:r>
              <a:t>أهم المسائل:</a:t>
            </a:r>
          </a:p>
          <a:p>
            <a:pPr algn="r">
              <a:spcAft>
                <a:spcPts val="700"/>
              </a:spcAft>
              <a:defRPr sz="1700" b="0">
                <a:solidFill>
                  <a:srgbClr val="232D37"/>
                </a:solidFill>
                <a:latin typeface="Arial"/>
              </a:defRPr>
            </a:pPr>
            <a:r>
              <a:t>• وصف العمل ومواصفاته.</a:t>
            </a:r>
          </a:p>
          <a:p>
            <a:pPr algn="r">
              <a:spcAft>
                <a:spcPts val="700"/>
              </a:spcAft>
              <a:defRPr sz="1700" b="0">
                <a:solidFill>
                  <a:srgbClr val="232D37"/>
                </a:solidFill>
                <a:latin typeface="Arial"/>
              </a:defRPr>
            </a:pPr>
            <a:r>
              <a:t>• الأجر وموعد الاستحقاق.</a:t>
            </a:r>
          </a:p>
          <a:p>
            <a:pPr algn="r">
              <a:spcAft>
                <a:spcPts val="700"/>
              </a:spcAft>
              <a:defRPr sz="1700" b="0">
                <a:solidFill>
                  <a:srgbClr val="232D37"/>
                </a:solidFill>
                <a:latin typeface="Arial"/>
              </a:defRPr>
            </a:pPr>
            <a:r>
              <a:t>• مدة الإنجاز والتسليم.</a:t>
            </a:r>
          </a:p>
          <a:p>
            <a:pPr algn="r">
              <a:spcAft>
                <a:spcPts val="700"/>
              </a:spcAft>
              <a:defRPr sz="1700" b="0">
                <a:solidFill>
                  <a:srgbClr val="232D37"/>
                </a:solidFill>
                <a:latin typeface="Arial"/>
              </a:defRPr>
            </a:pPr>
            <a:r>
              <a:t>• المسؤولية عن العيوب والتأخير.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234440"/>
            <a:ext cx="534924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82512" y="1325880"/>
            <a:ext cx="5020055" cy="4114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100" b="1">
                <a:solidFill>
                  <a:srgbClr val="008591"/>
                </a:solidFill>
                <a:latin typeface="Arial"/>
              </a:defRPr>
            </a:pPr>
            <a:r>
              <a:t>عقد الوكالة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82512" y="1801368"/>
            <a:ext cx="5020055" cy="3611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r">
              <a:spcAft>
                <a:spcPts val="700"/>
              </a:spcAft>
              <a:defRPr sz="1700" b="0">
                <a:solidFill>
                  <a:srgbClr val="232D37"/>
                </a:solidFill>
                <a:latin typeface="Arial"/>
              </a:defRPr>
            </a:pPr>
            <a:r>
              <a:t>اتفاق يتولى بموجبه الوكيل إجراء تصرف قانوني لحساب الموكل ضمن حدود الوكالة.</a:t>
            </a:r>
          </a:p>
          <a:p>
            <a:pPr algn="r">
              <a:spcAft>
                <a:spcPts val="700"/>
              </a:spcAft>
              <a:defRPr sz="1700" b="0">
                <a:solidFill>
                  <a:srgbClr val="232D37"/>
                </a:solidFill>
                <a:latin typeface="Arial"/>
              </a:defRPr>
            </a:pPr>
          </a:p>
          <a:p>
            <a:pPr algn="r">
              <a:spcAft>
                <a:spcPts val="700"/>
              </a:spcAft>
              <a:defRPr sz="1700" b="0">
                <a:solidFill>
                  <a:srgbClr val="232D37"/>
                </a:solidFill>
                <a:latin typeface="Arial"/>
              </a:defRPr>
            </a:pPr>
            <a:r>
              <a:t>أهم المسائل:</a:t>
            </a:r>
          </a:p>
          <a:p>
            <a:pPr algn="r">
              <a:spcAft>
                <a:spcPts val="700"/>
              </a:spcAft>
              <a:defRPr sz="1700" b="0">
                <a:solidFill>
                  <a:srgbClr val="232D37"/>
                </a:solidFill>
                <a:latin typeface="Arial"/>
              </a:defRPr>
            </a:pPr>
            <a:r>
              <a:t>• نطاق الصلاحيات.</a:t>
            </a:r>
          </a:p>
          <a:p>
            <a:pPr algn="r">
              <a:spcAft>
                <a:spcPts val="700"/>
              </a:spcAft>
              <a:defRPr sz="1700" b="0">
                <a:solidFill>
                  <a:srgbClr val="232D37"/>
                </a:solidFill>
                <a:latin typeface="Arial"/>
              </a:defRPr>
            </a:pPr>
            <a:r>
              <a:t>• واجب العناية والحساب.</a:t>
            </a:r>
          </a:p>
          <a:p>
            <a:pPr algn="r">
              <a:spcAft>
                <a:spcPts val="700"/>
              </a:spcAft>
              <a:defRPr sz="1700" b="0">
                <a:solidFill>
                  <a:srgbClr val="232D37"/>
                </a:solidFill>
                <a:latin typeface="Arial"/>
              </a:defRPr>
            </a:pPr>
            <a:r>
              <a:t>• حدود التصرف تجاه الغير.</a:t>
            </a:r>
          </a:p>
          <a:p>
            <a:pPr algn="r">
              <a:spcAft>
                <a:spcPts val="700"/>
              </a:spcAft>
              <a:defRPr sz="1700" b="0">
                <a:solidFill>
                  <a:srgbClr val="232D37"/>
                </a:solidFill>
                <a:latin typeface="Arial"/>
              </a:defRPr>
            </a:pPr>
            <a:r>
              <a:t>• انتهاء الوكالة وآثاره.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04672"/>
          </a:xfrm>
          <a:prstGeom prst="rect">
            <a:avLst/>
          </a:prstGeom>
          <a:solidFill>
            <a:srgbClr val="1227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73152"/>
            <a:ext cx="11109960" cy="62179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700" b="1">
                <a:solidFill>
                  <a:srgbClr val="FFFFFF"/>
                </a:solidFill>
                <a:latin typeface="Arial"/>
              </a:defRPr>
            </a:pPr>
            <a:r>
              <a:t>ثامناً: نماذج أخرى من العقود المسمّاة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804672"/>
            <a:ext cx="12191695" cy="50292"/>
          </a:xfrm>
          <a:prstGeom prst="rect">
            <a:avLst/>
          </a:prstGeom>
          <a:solidFill>
            <a:srgbClr val="D2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6510528"/>
            <a:ext cx="11247120" cy="20116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700"/>
              </a:spcAft>
              <a:defRPr sz="1000" b="0">
                <a:solidFill>
                  <a:srgbClr val="5F6C78"/>
                </a:solidFill>
                <a:latin typeface="Arial"/>
              </a:defRPr>
            </a:pPr>
            <a:r>
              <a:t>كلية الحقوق – جامعة النهرين  |  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234440"/>
            <a:ext cx="3520440" cy="4069080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58952" y="1325880"/>
            <a:ext cx="3191256" cy="4114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100" b="1">
                <a:solidFill>
                  <a:srgbClr val="008591"/>
                </a:solidFill>
                <a:latin typeface="Arial"/>
              </a:defRPr>
            </a:pPr>
            <a:r>
              <a:t>الوديعة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1801368"/>
            <a:ext cx="3191256" cy="33832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r">
              <a:spcAft>
                <a:spcPts val="700"/>
              </a:spcAft>
              <a:defRPr sz="1800" b="0">
                <a:solidFill>
                  <a:srgbClr val="232D37"/>
                </a:solidFill>
                <a:latin typeface="Arial"/>
              </a:defRPr>
            </a:pPr>
            <a:r>
              <a:t>تسليم مال إلى شخص لحفظه وردّه وفق شروط العقد والقانون.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234440"/>
            <a:ext cx="3520440" cy="4069080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07992" y="1325880"/>
            <a:ext cx="3191256" cy="4114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100" b="1">
                <a:solidFill>
                  <a:srgbClr val="008591"/>
                </a:solidFill>
                <a:latin typeface="Arial"/>
              </a:defRPr>
            </a:pPr>
            <a:r>
              <a:t>العارية / القرض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07992" y="1801368"/>
            <a:ext cx="3191256" cy="33832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r">
              <a:spcAft>
                <a:spcPts val="700"/>
              </a:spcAft>
              <a:defRPr sz="1700" b="0">
                <a:solidFill>
                  <a:srgbClr val="232D37"/>
                </a:solidFill>
                <a:latin typeface="Arial"/>
              </a:defRPr>
            </a:pPr>
            <a:r>
              <a:t>العارية تتيح الانتفاع بشيء مع ردّه؛ أما القرض فيتعلق غالباً بردّ مثل الشيء أو ما يعادله بحسب طبيعته والقانون.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92440" y="1234440"/>
            <a:ext cx="3520440" cy="4069080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57031" y="1325880"/>
            <a:ext cx="3191256" cy="4114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100" b="1">
                <a:solidFill>
                  <a:srgbClr val="008591"/>
                </a:solidFill>
                <a:latin typeface="Arial"/>
              </a:defRPr>
            </a:pPr>
            <a:r>
              <a:t>الكفالة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57031" y="1801368"/>
            <a:ext cx="3191256" cy="33832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r">
              <a:spcAft>
                <a:spcPts val="700"/>
              </a:spcAft>
              <a:defRPr sz="1800" b="0">
                <a:solidFill>
                  <a:srgbClr val="232D37"/>
                </a:solidFill>
                <a:latin typeface="Arial"/>
              </a:defRPr>
            </a:pPr>
            <a:r>
              <a:t>التزام الكفيل بضمان الوفاء بالتزام المدين وفق نطاق الكفالة وشروطها.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04672"/>
          </a:xfrm>
          <a:prstGeom prst="rect">
            <a:avLst/>
          </a:prstGeom>
          <a:solidFill>
            <a:srgbClr val="1227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73152"/>
            <a:ext cx="11109960" cy="62179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700" b="1">
                <a:solidFill>
                  <a:srgbClr val="FFFFFF"/>
                </a:solidFill>
                <a:latin typeface="Arial"/>
              </a:defRPr>
            </a:pPr>
            <a:r>
              <a:t>تاسعاً: آثار العقد والإخلال بالالتزامات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804672"/>
            <a:ext cx="12191695" cy="50292"/>
          </a:xfrm>
          <a:prstGeom prst="rect">
            <a:avLst/>
          </a:prstGeom>
          <a:solidFill>
            <a:srgbClr val="D2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6510528"/>
            <a:ext cx="11247120" cy="20116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700"/>
              </a:spcAft>
              <a:defRPr sz="1000" b="0">
                <a:solidFill>
                  <a:srgbClr val="5F6C78"/>
                </a:solidFill>
                <a:latin typeface="Arial"/>
              </a:defRPr>
            </a:pPr>
            <a:r>
              <a:t>كلية الحقوق – جامعة النهرين  |  11</a:t>
            </a:r>
          </a:p>
        </p:txBody>
      </p:sp>
      <p:sp>
        <p:nvSpPr>
          <p:cNvPr id="6" name="Oval 5"/>
          <p:cNvSpPr/>
          <p:nvPr/>
        </p:nvSpPr>
        <p:spPr>
          <a:xfrm>
            <a:off x="11137392" y="1399032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234440"/>
            <a:ext cx="10287000" cy="79552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000" b="0">
                <a:solidFill>
                  <a:srgbClr val="232D37"/>
                </a:solidFill>
                <a:latin typeface="Arial"/>
              </a:defRPr>
            </a:pPr>
            <a:r>
              <a:t>القوة الملزمة: العقد الصحيح يرتّب التزامات على أطرافه وفق القانون.</a:t>
            </a:r>
          </a:p>
        </p:txBody>
      </p:sp>
      <p:sp>
        <p:nvSpPr>
          <p:cNvPr id="8" name="Oval 7"/>
          <p:cNvSpPr/>
          <p:nvPr/>
        </p:nvSpPr>
        <p:spPr>
          <a:xfrm>
            <a:off x="11137392" y="2240280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2075688"/>
            <a:ext cx="10287000" cy="79552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000" b="0">
                <a:solidFill>
                  <a:srgbClr val="232D37"/>
                </a:solidFill>
                <a:latin typeface="Arial"/>
              </a:defRPr>
            </a:pPr>
            <a:r>
              <a:t>التنفيذ العيني: طلب تنفيذ الالتزام متى كان ممكناً ومستوفياً لشروطه.</a:t>
            </a:r>
          </a:p>
        </p:txBody>
      </p:sp>
      <p:sp>
        <p:nvSpPr>
          <p:cNvPr id="10" name="Oval 9"/>
          <p:cNvSpPr/>
          <p:nvPr/>
        </p:nvSpPr>
        <p:spPr>
          <a:xfrm>
            <a:off x="11137392" y="3081528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2916936"/>
            <a:ext cx="10287000" cy="79552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000" b="0">
                <a:solidFill>
                  <a:srgbClr val="232D37"/>
                </a:solidFill>
                <a:latin typeface="Arial"/>
              </a:defRPr>
            </a:pPr>
            <a:r>
              <a:t>التعويض: جبر الضرر عند توافر شروط المسؤولية والعلاقة السببية.</a:t>
            </a:r>
          </a:p>
        </p:txBody>
      </p:sp>
      <p:sp>
        <p:nvSpPr>
          <p:cNvPr id="12" name="Oval 11"/>
          <p:cNvSpPr/>
          <p:nvPr/>
        </p:nvSpPr>
        <p:spPr>
          <a:xfrm>
            <a:off x="11137392" y="3922776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3758184"/>
            <a:ext cx="10287000" cy="79552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000" b="0">
                <a:solidFill>
                  <a:srgbClr val="232D37"/>
                </a:solidFill>
                <a:latin typeface="Arial"/>
              </a:defRPr>
            </a:pPr>
            <a:r>
              <a:t>الفسخ أو الإنهاء: قد يكون متاحاً عند الإخلال وفق طبيعة العقد والقانون.</a:t>
            </a:r>
          </a:p>
        </p:txBody>
      </p:sp>
      <p:sp>
        <p:nvSpPr>
          <p:cNvPr id="14" name="Oval 13"/>
          <p:cNvSpPr/>
          <p:nvPr/>
        </p:nvSpPr>
        <p:spPr>
          <a:xfrm>
            <a:off x="11137392" y="4764024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4599432"/>
            <a:ext cx="10287000" cy="79552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000" b="0">
                <a:solidFill>
                  <a:srgbClr val="232D37"/>
                </a:solidFill>
                <a:latin typeface="Arial"/>
              </a:defRPr>
            </a:pPr>
            <a:r>
              <a:t>الدفع بعدم التنفيذ: قد يُثار في العقود الملزمة للجانبين ضمن شروطه القانونية.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06440"/>
            <a:ext cx="10698480" cy="4114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700"/>
              </a:spcAft>
              <a:defRPr sz="1700" b="1">
                <a:solidFill>
                  <a:srgbClr val="008591"/>
                </a:solidFill>
                <a:latin typeface="Arial"/>
              </a:defRPr>
            </a:pPr>
            <a:r>
              <a:t>لا تُطبّق هذه النتائج آلياً؛ بل يلزم تحديد نوع الإخلال والنص القانوني والوقائع.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04672"/>
          </a:xfrm>
          <a:prstGeom prst="rect">
            <a:avLst/>
          </a:prstGeom>
          <a:solidFill>
            <a:srgbClr val="1227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73152"/>
            <a:ext cx="11109960" cy="62179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700" b="1">
                <a:solidFill>
                  <a:srgbClr val="FFFFFF"/>
                </a:solidFill>
                <a:latin typeface="Arial"/>
              </a:defRPr>
            </a:pPr>
            <a:r>
              <a:t>عاشراً: حالة تطبيقية للنقاش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804672"/>
            <a:ext cx="12191695" cy="50292"/>
          </a:xfrm>
          <a:prstGeom prst="rect">
            <a:avLst/>
          </a:prstGeom>
          <a:solidFill>
            <a:srgbClr val="D2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6510528"/>
            <a:ext cx="11247120" cy="20116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700"/>
              </a:spcAft>
              <a:defRPr sz="1000" b="0">
                <a:solidFill>
                  <a:srgbClr val="5F6C78"/>
                </a:solidFill>
                <a:latin typeface="Arial"/>
              </a:defRPr>
            </a:pPr>
            <a:r>
              <a:t>كلية الحقوق – جامعة النهرين  |  12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234440"/>
            <a:ext cx="6766560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58952" y="1325880"/>
            <a:ext cx="6437376" cy="4114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100" b="1">
                <a:solidFill>
                  <a:srgbClr val="008591"/>
                </a:solidFill>
                <a:latin typeface="Arial"/>
              </a:defRPr>
            </a:pPr>
            <a:r>
              <a:t>الوقائع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1801368"/>
            <a:ext cx="6437376" cy="36576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r">
              <a:spcAft>
                <a:spcPts val="700"/>
              </a:spcAft>
              <a:defRPr sz="1800" b="0">
                <a:solidFill>
                  <a:srgbClr val="232D37"/>
                </a:solidFill>
                <a:latin typeface="Arial"/>
              </a:defRPr>
            </a:pPr>
            <a:r>
              <a:t>اتفق شخصان على بيع جهاز بمبلغ محدد. دفع المشتري جزءاً من الثمن، لكن البائع تأخر في التسليم، ثم تبيّن وجود عيب مؤثر في الجهاز.</a:t>
            </a:r>
          </a:p>
          <a:p>
            <a:pPr algn="r">
              <a:spcAft>
                <a:spcPts val="700"/>
              </a:spcAft>
              <a:defRPr sz="1800" b="0">
                <a:solidFill>
                  <a:srgbClr val="232D37"/>
                </a:solidFill>
                <a:latin typeface="Arial"/>
              </a:defRPr>
            </a:pPr>
          </a:p>
          <a:p>
            <a:pPr algn="r">
              <a:spcAft>
                <a:spcPts val="700"/>
              </a:spcAft>
              <a:defRPr sz="1800" b="0">
                <a:solidFill>
                  <a:srgbClr val="232D37"/>
                </a:solidFill>
                <a:latin typeface="Arial"/>
              </a:defRPr>
            </a:pPr>
            <a:r>
              <a:t>أسئلة النقاش:</a:t>
            </a:r>
          </a:p>
          <a:p>
            <a:pPr algn="r">
              <a:spcAft>
                <a:spcPts val="700"/>
              </a:spcAft>
              <a:defRPr sz="1800" b="0">
                <a:solidFill>
                  <a:srgbClr val="232D37"/>
                </a:solidFill>
                <a:latin typeface="Arial"/>
              </a:defRPr>
            </a:pPr>
            <a:r>
              <a:t>1. ما الالتزامات الأساسية لكل طرف؟</a:t>
            </a:r>
          </a:p>
          <a:p>
            <a:pPr algn="r">
              <a:spcAft>
                <a:spcPts val="700"/>
              </a:spcAft>
              <a:defRPr sz="1800" b="0">
                <a:solidFill>
                  <a:srgbClr val="232D37"/>
                </a:solidFill>
                <a:latin typeface="Arial"/>
              </a:defRPr>
            </a:pPr>
            <a:r>
              <a:t>2. ما الخيارات القانونية المتاحة للمشتري؟</a:t>
            </a:r>
          </a:p>
          <a:p>
            <a:pPr algn="r">
              <a:spcAft>
                <a:spcPts val="700"/>
              </a:spcAft>
              <a:defRPr sz="1800" b="0">
                <a:solidFill>
                  <a:srgbClr val="232D37"/>
                </a:solidFill>
                <a:latin typeface="Arial"/>
              </a:defRPr>
            </a:pPr>
            <a:r>
              <a:t>3. ما الوقائع والمستندات التي ينبغي التحقق منها؟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35240" y="1234440"/>
            <a:ext cx="3931920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99831" y="1325880"/>
            <a:ext cx="3602736" cy="4114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100" b="1">
                <a:solidFill>
                  <a:srgbClr val="008591"/>
                </a:solidFill>
                <a:latin typeface="Arial"/>
              </a:defRPr>
            </a:pPr>
            <a:r>
              <a:t>طريقة التحليل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99831" y="1801368"/>
            <a:ext cx="3602736" cy="36576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r">
              <a:spcAft>
                <a:spcPts val="700"/>
              </a:spcAft>
              <a:defRPr sz="1800" b="0">
                <a:solidFill>
                  <a:srgbClr val="232D37"/>
                </a:solidFill>
                <a:latin typeface="Arial"/>
              </a:defRPr>
            </a:pPr>
            <a:r>
              <a:t>• تكييف العقد.</a:t>
            </a:r>
          </a:p>
          <a:p>
            <a:pPr algn="r">
              <a:spcAft>
                <a:spcPts val="700"/>
              </a:spcAft>
              <a:defRPr sz="1800" b="0">
                <a:solidFill>
                  <a:srgbClr val="232D37"/>
                </a:solidFill>
                <a:latin typeface="Arial"/>
              </a:defRPr>
            </a:pPr>
            <a:r>
              <a:t>• تحديد الالتزام المُخلّ به.</a:t>
            </a:r>
          </a:p>
          <a:p>
            <a:pPr algn="r">
              <a:spcAft>
                <a:spcPts val="700"/>
              </a:spcAft>
              <a:defRPr sz="1800" b="0">
                <a:solidFill>
                  <a:srgbClr val="232D37"/>
                </a:solidFill>
                <a:latin typeface="Arial"/>
              </a:defRPr>
            </a:pPr>
            <a:r>
              <a:t>• الرجوع إلى النص الخاص بالبيع.</a:t>
            </a:r>
          </a:p>
          <a:p>
            <a:pPr algn="r">
              <a:spcAft>
                <a:spcPts val="700"/>
              </a:spcAft>
              <a:defRPr sz="1800" b="0">
                <a:solidFill>
                  <a:srgbClr val="232D37"/>
                </a:solidFill>
                <a:latin typeface="Arial"/>
              </a:defRPr>
            </a:pPr>
            <a:r>
              <a:t>• فحص الإعذار والضرر والإثبات.</a:t>
            </a:r>
          </a:p>
          <a:p>
            <a:pPr algn="r">
              <a:spcAft>
                <a:spcPts val="700"/>
              </a:spcAft>
              <a:defRPr sz="1800" b="0">
                <a:solidFill>
                  <a:srgbClr val="232D37"/>
                </a:solidFill>
                <a:latin typeface="Arial"/>
              </a:defRPr>
            </a:pPr>
            <a:r>
              <a:t>• اختيار الجزاء القانوني المناسب.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5806440"/>
            <a:ext cx="10698480" cy="4114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700"/>
              </a:spcAft>
              <a:defRPr sz="1800" b="1">
                <a:solidFill>
                  <a:srgbClr val="008591"/>
                </a:solidFill>
                <a:latin typeface="Arial"/>
              </a:defRPr>
            </a:pPr>
            <a:r>
              <a:t>الهدف: الانتقال من حفظ التعريفات إلى بناء تحليل قانوني منظم.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04672"/>
          </a:xfrm>
          <a:prstGeom prst="rect">
            <a:avLst/>
          </a:prstGeom>
          <a:solidFill>
            <a:srgbClr val="1227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73152"/>
            <a:ext cx="11109960" cy="62179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700" b="1">
                <a:solidFill>
                  <a:srgbClr val="FFFFFF"/>
                </a:solidFill>
                <a:latin typeface="Arial"/>
              </a:defRPr>
            </a:pPr>
            <a:r>
              <a:t>منهج عملي لدراسة أي عقد مسمّى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804672"/>
            <a:ext cx="12191695" cy="50292"/>
          </a:xfrm>
          <a:prstGeom prst="rect">
            <a:avLst/>
          </a:prstGeom>
          <a:solidFill>
            <a:srgbClr val="D2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6510528"/>
            <a:ext cx="11247120" cy="20116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700"/>
              </a:spcAft>
              <a:defRPr sz="1000" b="0">
                <a:solidFill>
                  <a:srgbClr val="5F6C78"/>
                </a:solidFill>
                <a:latin typeface="Arial"/>
              </a:defRPr>
            </a:pPr>
            <a:r>
              <a:t>كلية الحقوق – جامعة النهرين  |  13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828800"/>
            <a:ext cx="2057400" cy="2331720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216152" y="1417320"/>
            <a:ext cx="621792" cy="621792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216152" y="1481328"/>
            <a:ext cx="621792" cy="45720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700"/>
              </a:spcAft>
              <a:defRPr sz="2000" b="1">
                <a:solidFill>
                  <a:srgbClr val="FFFFFF"/>
                </a:solidFill>
                <a:latin typeface="Arial"/>
              </a:defRPr>
            </a:pPr>
            <a: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240280"/>
            <a:ext cx="1783080" cy="50292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700"/>
              </a:spcAft>
              <a:defRPr sz="2000" b="1">
                <a:solidFill>
                  <a:srgbClr val="122744"/>
                </a:solidFill>
                <a:latin typeface="Arial"/>
              </a:defRPr>
            </a:pPr>
            <a:r>
              <a:t>التكييف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926080"/>
            <a:ext cx="1783080" cy="73152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700"/>
              </a:spcAft>
              <a:defRPr sz="1600" b="0">
                <a:solidFill>
                  <a:srgbClr val="232D37"/>
                </a:solidFill>
                <a:latin typeface="Arial"/>
              </a:defRPr>
            </a:pPr>
            <a:r>
              <a:t>ما طبيعة العقد؟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834639" y="1828800"/>
            <a:ext cx="2057400" cy="2331720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3547872" y="1417320"/>
            <a:ext cx="621792" cy="621792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547872" y="1481328"/>
            <a:ext cx="621792" cy="45720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700"/>
              </a:spcAft>
              <a:defRPr sz="2000" b="1">
                <a:solidFill>
                  <a:srgbClr val="FFFFFF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71799" y="2240280"/>
            <a:ext cx="1783080" cy="50292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700"/>
              </a:spcAft>
              <a:defRPr sz="2000" b="1">
                <a:solidFill>
                  <a:srgbClr val="122744"/>
                </a:solidFill>
                <a:latin typeface="Arial"/>
              </a:defRPr>
            </a:pPr>
            <a:r>
              <a:t>النص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71799" y="2926080"/>
            <a:ext cx="1783080" cy="73152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700"/>
              </a:spcAft>
              <a:defRPr sz="1600" b="0">
                <a:solidFill>
                  <a:srgbClr val="232D37"/>
                </a:solidFill>
                <a:latin typeface="Arial"/>
              </a:defRPr>
            </a:pPr>
            <a:r>
              <a:t>ما الأحكام الخاصة الواجبة؟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166359" y="1828800"/>
            <a:ext cx="2057400" cy="2331720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879592" y="1417320"/>
            <a:ext cx="621792" cy="621792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879592" y="1481328"/>
            <a:ext cx="621792" cy="45720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700"/>
              </a:spcAft>
              <a:defRPr sz="2000" b="1">
                <a:solidFill>
                  <a:srgbClr val="FFFFFF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03520" y="2240280"/>
            <a:ext cx="1783080" cy="50292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700"/>
              </a:spcAft>
              <a:defRPr sz="2000" b="1">
                <a:solidFill>
                  <a:srgbClr val="122744"/>
                </a:solidFill>
                <a:latin typeface="Arial"/>
              </a:defRPr>
            </a:pPr>
            <a:r>
              <a:t>الالتزامات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03520" y="2926080"/>
            <a:ext cx="1783080" cy="73152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700"/>
              </a:spcAft>
              <a:defRPr sz="1600" b="0">
                <a:solidFill>
                  <a:srgbClr val="232D37"/>
                </a:solidFill>
                <a:latin typeface="Arial"/>
              </a:defRPr>
            </a:pPr>
            <a:r>
              <a:t>ماذا يلتزم كل طرف؟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498079" y="1828800"/>
            <a:ext cx="2057400" cy="2331720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8211311" y="1417320"/>
            <a:ext cx="621792" cy="621792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11311" y="1481328"/>
            <a:ext cx="621792" cy="45720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700"/>
              </a:spcAft>
              <a:defRPr sz="2000" b="1">
                <a:solidFill>
                  <a:srgbClr val="FFFFFF"/>
                </a:solidFill>
                <a:latin typeface="Arial"/>
              </a:defRPr>
            </a:pPr>
            <a: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35240" y="2240280"/>
            <a:ext cx="1783080" cy="50292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700"/>
              </a:spcAft>
              <a:defRPr sz="2000" b="1">
                <a:solidFill>
                  <a:srgbClr val="122744"/>
                </a:solidFill>
                <a:latin typeface="Arial"/>
              </a:defRPr>
            </a:pPr>
            <a:r>
              <a:t>الإخلال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35240" y="2926080"/>
            <a:ext cx="1783080" cy="73152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700"/>
              </a:spcAft>
              <a:defRPr sz="1600" b="0">
                <a:solidFill>
                  <a:srgbClr val="232D37"/>
                </a:solidFill>
                <a:latin typeface="Arial"/>
              </a:defRPr>
            </a:pPr>
            <a:r>
              <a:t>ما الالتزام الذي لم يُنفّذ؟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829800" y="1828800"/>
            <a:ext cx="2057400" cy="2331720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10543032" y="1417320"/>
            <a:ext cx="621792" cy="621792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543032" y="1481328"/>
            <a:ext cx="621792" cy="45720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700"/>
              </a:spcAft>
              <a:defRPr sz="2000" b="1">
                <a:solidFill>
                  <a:srgbClr val="FFFFFF"/>
                </a:solidFill>
                <a:latin typeface="Arial"/>
              </a:defRPr>
            </a:pPr>
            <a:r>
              <a:t>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966960" y="2240280"/>
            <a:ext cx="1783080" cy="50292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700"/>
              </a:spcAft>
              <a:defRPr sz="2000" b="1">
                <a:solidFill>
                  <a:srgbClr val="122744"/>
                </a:solidFill>
                <a:latin typeface="Arial"/>
              </a:defRPr>
            </a:pPr>
            <a:r>
              <a:t>الأثر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966960" y="2926080"/>
            <a:ext cx="1783080" cy="73152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700"/>
              </a:spcAft>
              <a:defRPr sz="1600" b="0">
                <a:solidFill>
                  <a:srgbClr val="232D37"/>
                </a:solidFill>
                <a:latin typeface="Arial"/>
              </a:defRPr>
            </a:pPr>
            <a:r>
              <a:t>ما الجزاء أو العلاج القانوني؟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31520" y="5029200"/>
            <a:ext cx="10698480" cy="59436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700"/>
              </a:spcAft>
              <a:defRPr sz="1800" b="0">
                <a:solidFill>
                  <a:srgbClr val="5F6C78"/>
                </a:solidFill>
                <a:latin typeface="Arial"/>
              </a:defRPr>
            </a:pPr>
            <a:r>
              <a:t>هذا التسلسل يساعد على تجنّب الخلط بين وصف العقد وتحديد الجزاء القانوني.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274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594360"/>
            <a:ext cx="10515600" cy="6400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3100" b="1">
                <a:solidFill>
                  <a:srgbClr val="FFFFFF"/>
                </a:solidFill>
                <a:latin typeface="Arial"/>
              </a:defRPr>
            </a:pPr>
            <a:r>
              <a:t>خلاصة المحاضرة</a:t>
            </a:r>
          </a:p>
        </p:txBody>
      </p:sp>
      <p:sp>
        <p:nvSpPr>
          <p:cNvPr id="3" name="Oval 2"/>
          <p:cNvSpPr/>
          <p:nvPr/>
        </p:nvSpPr>
        <p:spPr>
          <a:xfrm>
            <a:off x="11137392" y="1764792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600200"/>
            <a:ext cx="10287000" cy="82296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200" b="0">
                <a:solidFill>
                  <a:srgbClr val="FFFFFF"/>
                </a:solidFill>
                <a:latin typeface="Arial"/>
              </a:defRPr>
            </a:pPr>
            <a:r>
              <a:t>العقود المسمّاة تتميز بأحكام خاصة إلى جانب القواعد العامة.</a:t>
            </a:r>
          </a:p>
        </p:txBody>
      </p:sp>
      <p:sp>
        <p:nvSpPr>
          <p:cNvPr id="5" name="Oval 4"/>
          <p:cNvSpPr/>
          <p:nvPr/>
        </p:nvSpPr>
        <p:spPr>
          <a:xfrm>
            <a:off x="11137392" y="2679192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2514600"/>
            <a:ext cx="10287000" cy="82296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200" b="0">
                <a:solidFill>
                  <a:srgbClr val="FFFFFF"/>
                </a:solidFill>
                <a:latin typeface="Arial"/>
              </a:defRPr>
            </a:pPr>
            <a:r>
              <a:t>تحديد نوع العقد بدقة هو نقطة البداية في التحليل القانوني.</a:t>
            </a:r>
          </a:p>
        </p:txBody>
      </p:sp>
      <p:sp>
        <p:nvSpPr>
          <p:cNvPr id="7" name="Oval 6"/>
          <p:cNvSpPr/>
          <p:nvPr/>
        </p:nvSpPr>
        <p:spPr>
          <a:xfrm>
            <a:off x="11137392" y="3593592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3429000"/>
            <a:ext cx="10287000" cy="82296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200" b="0">
                <a:solidFill>
                  <a:srgbClr val="FFFFFF"/>
                </a:solidFill>
                <a:latin typeface="Arial"/>
              </a:defRPr>
            </a:pPr>
            <a:r>
              <a:t>فهم التزامات الطرفين يمهّد لتحديد آثار الإخلال ووسائل المعالجة.</a:t>
            </a:r>
          </a:p>
        </p:txBody>
      </p:sp>
      <p:sp>
        <p:nvSpPr>
          <p:cNvPr id="9" name="Oval 8"/>
          <p:cNvSpPr/>
          <p:nvPr/>
        </p:nvSpPr>
        <p:spPr>
          <a:xfrm>
            <a:off x="11137392" y="4507992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" y="4343400"/>
            <a:ext cx="10287000" cy="82296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200" b="0">
                <a:solidFill>
                  <a:srgbClr val="FFFFFF"/>
                </a:solidFill>
                <a:latin typeface="Arial"/>
              </a:defRPr>
            </a:pPr>
            <a:r>
              <a:t>يجب الرجوع دائماً إلى النصوص التشريعية النافذة وتعديلاتها.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5669280"/>
            <a:ext cx="10515600" cy="50292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700"/>
              </a:spcAft>
              <a:defRPr sz="2700" b="1">
                <a:solidFill>
                  <a:srgbClr val="E6EBF0"/>
                </a:solidFill>
                <a:latin typeface="Arial"/>
              </a:defRPr>
            </a:pPr>
            <a:r>
              <a:t>شكراً لحسن الاستماع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6263640"/>
            <a:ext cx="10515600" cy="27432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700"/>
              </a:spcAft>
              <a:defRPr sz="1200" b="0">
                <a:solidFill>
                  <a:srgbClr val="BECDDA"/>
                </a:solidFill>
                <a:latin typeface="Arial"/>
              </a:defRPr>
            </a:pPr>
            <a:r>
              <a:t>أ.م.د. شامل إبراهيم ماجد جراح الغريري  |  كلية الحقوق – جامعة النهرين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04672"/>
          </a:xfrm>
          <a:prstGeom prst="rect">
            <a:avLst/>
          </a:prstGeom>
          <a:solidFill>
            <a:srgbClr val="1227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73152"/>
            <a:ext cx="11109960" cy="62179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700" b="1">
                <a:solidFill>
                  <a:srgbClr val="FFFFFF"/>
                </a:solidFill>
                <a:latin typeface="Arial"/>
              </a:defRPr>
            </a:pPr>
            <a:r>
              <a:t>مراجع وإرشادات أكاديمية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804672"/>
            <a:ext cx="12191695" cy="50292"/>
          </a:xfrm>
          <a:prstGeom prst="rect">
            <a:avLst/>
          </a:prstGeom>
          <a:solidFill>
            <a:srgbClr val="D2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6510528"/>
            <a:ext cx="11247120" cy="20116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700"/>
              </a:spcAft>
              <a:defRPr sz="1000" b="0">
                <a:solidFill>
                  <a:srgbClr val="5F6C78"/>
                </a:solidFill>
                <a:latin typeface="Arial"/>
              </a:defRPr>
            </a:pPr>
            <a:r>
              <a:t>كلية الحقوق – جامعة النهرين  |  15</a:t>
            </a:r>
          </a:p>
        </p:txBody>
      </p:sp>
      <p:sp>
        <p:nvSpPr>
          <p:cNvPr id="6" name="Oval 5"/>
          <p:cNvSpPr/>
          <p:nvPr/>
        </p:nvSpPr>
        <p:spPr>
          <a:xfrm>
            <a:off x="11137392" y="1490472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287000" cy="82296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القانون المدني العراقي رقم (40) لسنة 1951 وتعديلاته، مع مراجعة النصوص النافذة.</a:t>
            </a:r>
          </a:p>
        </p:txBody>
      </p:sp>
      <p:sp>
        <p:nvSpPr>
          <p:cNvPr id="8" name="Oval 7"/>
          <p:cNvSpPr/>
          <p:nvPr/>
        </p:nvSpPr>
        <p:spPr>
          <a:xfrm>
            <a:off x="11137392" y="2496312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2331720"/>
            <a:ext cx="10287000" cy="82296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المراجع الجامعية في النظرية العامة للالتزام والعقود المدنية.</a:t>
            </a:r>
          </a:p>
        </p:txBody>
      </p:sp>
      <p:sp>
        <p:nvSpPr>
          <p:cNvPr id="10" name="Oval 9"/>
          <p:cNvSpPr/>
          <p:nvPr/>
        </p:nvSpPr>
        <p:spPr>
          <a:xfrm>
            <a:off x="11137392" y="3502152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3337560"/>
            <a:ext cx="10287000" cy="82296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الأحكام القضائية ذات الصلة، عند دراسة التطبيقات العملية.</a:t>
            </a:r>
          </a:p>
        </p:txBody>
      </p:sp>
      <p:sp>
        <p:nvSpPr>
          <p:cNvPr id="12" name="Oval 11"/>
          <p:cNvSpPr/>
          <p:nvPr/>
        </p:nvSpPr>
        <p:spPr>
          <a:xfrm>
            <a:off x="11137392" y="4507992"/>
            <a:ext cx="109728" cy="109728"/>
          </a:xfrm>
          <a:prstGeom prst="ellipse">
            <a:avLst/>
          </a:prstGeom>
          <a:solidFill>
            <a:srgbClr val="008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4343400"/>
            <a:ext cx="10287000" cy="82296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>
              <a:spcAft>
                <a:spcPts val="700"/>
              </a:spcAft>
              <a:defRPr sz="2100" b="0">
                <a:solidFill>
                  <a:srgbClr val="232D37"/>
                </a:solidFill>
                <a:latin typeface="Arial"/>
              </a:defRPr>
            </a:pPr>
            <a:r>
              <a:t>تنبيه: العرض تمهيدي وتعليمي؛ تُراجع النصوص الرسمية لتوثيق أرقام المواد والأحكام التفصيلية.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5623560"/>
            <a:ext cx="10698480" cy="50292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700"/>
              </a:spcAft>
              <a:defRPr sz="1700" b="1">
                <a:solidFill>
                  <a:srgbClr val="008591"/>
                </a:solidFill>
                <a:latin typeface="Arial"/>
              </a:defRPr>
            </a:pPr>
            <a:r>
              <a:t>يمكن تخصيص المحاضرة لاحقاً لعقد بعينه أو إضافة أرقام المواد القانونية حسب المنهج المعتمد.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