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28C92C0-418D-4382-B018-2519083A6A3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397750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8C92C0-418D-4382-B018-2519083A6A3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171729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8C92C0-418D-4382-B018-2519083A6A3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65250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8C92C0-418D-4382-B018-2519083A6A3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75855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8C92C0-418D-4382-B018-2519083A6A3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301333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28C92C0-418D-4382-B018-2519083A6A3F}"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357666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28C92C0-418D-4382-B018-2519083A6A3F}"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231158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28C92C0-418D-4382-B018-2519083A6A3F}"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84563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8C92C0-418D-4382-B018-2519083A6A3F}"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259821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8C92C0-418D-4382-B018-2519083A6A3F}"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216585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8C92C0-418D-4382-B018-2519083A6A3F}"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5A6FCA-0D1B-4A4A-A73B-59F91B4D72DA}" type="slidenum">
              <a:rPr lang="ar-IQ" smtClean="0"/>
              <a:t>‹#›</a:t>
            </a:fld>
            <a:endParaRPr lang="ar-IQ"/>
          </a:p>
        </p:txBody>
      </p:sp>
    </p:spTree>
    <p:extLst>
      <p:ext uri="{BB962C8B-B14F-4D97-AF65-F5344CB8AC3E}">
        <p14:creationId xmlns:p14="http://schemas.microsoft.com/office/powerpoint/2010/main" val="102476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8C92C0-418D-4382-B018-2519083A6A3F}"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5A6FCA-0D1B-4A4A-A73B-59F91B4D72DA}" type="slidenum">
              <a:rPr lang="ar-IQ" smtClean="0"/>
              <a:t>‹#›</a:t>
            </a:fld>
            <a:endParaRPr lang="ar-IQ"/>
          </a:p>
        </p:txBody>
      </p:sp>
    </p:spTree>
    <p:extLst>
      <p:ext uri="{BB962C8B-B14F-4D97-AF65-F5344CB8AC3E}">
        <p14:creationId xmlns:p14="http://schemas.microsoft.com/office/powerpoint/2010/main" val="3212591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ثانياً : اللامركزية المرفقية</a:t>
            </a:r>
            <a:endParaRPr lang="ar-IQ" dirty="0"/>
          </a:p>
        </p:txBody>
      </p:sp>
      <p:sp>
        <p:nvSpPr>
          <p:cNvPr id="3" name="عنوان فرعي 2"/>
          <p:cNvSpPr>
            <a:spLocks noGrp="1"/>
          </p:cNvSpPr>
          <p:nvPr>
            <p:ph type="subTitle" idx="1"/>
          </p:nvPr>
        </p:nvSpPr>
        <p:spPr/>
        <p:txBody>
          <a:bodyPr>
            <a:normAutofit fontScale="40000" lnSpcReduction="20000"/>
          </a:bodyPr>
          <a:lstStyle/>
          <a:p>
            <a:r>
              <a:rPr lang="ar-IQ" dirty="0" smtClean="0"/>
              <a:t>جد المشرع في أحيان كثيرة أنه من الضروري أن يمنح بعض المشاريع والمرافق والمصالح العامة الشخصية المعنوية وقدر من الاستقلال عن الإدارية المركزية مع خضوعها لإشرافها ، كمرفق البريد والتلفون والكهرباء والإذاعة والجامعات ، لتسهيل ممارستها لنشاطاتها بعيداً عن التعقيدات الإدارية . وتمارس </a:t>
            </a:r>
            <a:r>
              <a:rPr lang="ar-IQ" sz="4200" dirty="0" smtClean="0"/>
              <a:t>اللامركزية</a:t>
            </a:r>
            <a:r>
              <a:rPr lang="ar-IQ" dirty="0" smtClean="0"/>
              <a:t> المرفقية نشاطاً واحداً أو أنشطة متجانسة كما هو الحال في الهيئات والمؤسسات العامة على عكس اللامركزية المحلية التي تدير العديد من المرافق أو الأنشطة غير المتجانسة(17)ولا يستند هذا الأسلوب على فكرة الديمقراطية إنما هي فكرة فنية تتصل بكفاءة إدارة المرفق وعلى ذلك ليس من حاجة للأخذ بأسلوب الانتخابات في اختيار رؤساء أو أعضاء مجالس إدارة هذه الهيئات العامة (18)هذا ويحرص المشرع دائماً تكون ممارسة هذه المؤسسات لنشاطها ضمن الحدود والاختصاصات التي أجازها ولا يمكن مباشرة نشاط آخر أو التوسيع من اختصاصاتها .</a:t>
            </a:r>
            <a:endParaRPr lang="ar-IQ" dirty="0"/>
          </a:p>
        </p:txBody>
      </p:sp>
    </p:spTree>
    <p:extLst>
      <p:ext uri="{BB962C8B-B14F-4D97-AF65-F5344CB8AC3E}">
        <p14:creationId xmlns:p14="http://schemas.microsoft.com/office/powerpoint/2010/main" val="271453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التمييز بين الوصاية الإدارية والسلطة الرئاسية</a:t>
            </a:r>
            <a:endParaRPr lang="ar-IQ" dirty="0"/>
          </a:p>
        </p:txBody>
      </p:sp>
      <p:sp>
        <p:nvSpPr>
          <p:cNvPr id="3" name="عنصر نائب للمحتوى 2"/>
          <p:cNvSpPr>
            <a:spLocks noGrp="1"/>
          </p:cNvSpPr>
          <p:nvPr>
            <p:ph idx="1"/>
          </p:nvPr>
        </p:nvSpPr>
        <p:spPr/>
        <p:txBody>
          <a:bodyPr>
            <a:normAutofit fontScale="47500" lnSpcReduction="20000"/>
          </a:bodyPr>
          <a:lstStyle/>
          <a:p>
            <a:r>
              <a:rPr lang="ar-IQ" dirty="0" smtClean="0"/>
              <a:t>اطلق جانب من الفقه على الرقابة التي تمارسها السلطات المركزية على الهيئات اللامركزية مصطلح الوصايا الإدارية (لا أن هذا المصطلح منتقد عند جانب آخر من الفقهاء ويرون أن يستبدل بمصطلح الرقابة الإدارية </a:t>
            </a:r>
            <a:r>
              <a:rPr lang="en-US" dirty="0" smtClean="0"/>
              <a:t>le control administrative  </a:t>
            </a:r>
            <a:r>
              <a:rPr lang="ar-IQ" dirty="0" smtClean="0"/>
              <a:t>وذلك لوجود اختلاف بين المراد بالوصاية في القانون الخاص ، وبين الوصاية الإدارية في القانون العام ، فالأولى تتعلق بحماية الأفراد ناقصي الأهلية أما الوصايا الإدارية فتترتب على الهيئات المحلية، وهذه الهيئات تتمتع بأهلية كاملة بصفتها شخصية معنوية معتبرة . ونرى إزاء هذا الاختلاف البين أن مصطلح الرقابة الإدارية هو الأجدر على وصف العلاقة بين السلطة المركزية والهيئات المحلية . والرقابة الإدارية في النظام  اللامركزي تختلف عن السلطة الرئاسية التي تعتبر أحد عناصر المركزية الإدارية ، فالسلطة الرئاسية كما سبقت الإشارة علاقة التبعية والتدرج الرئاسي بين الموظف ورئيسه . أما في النظام اللامركزي فإن الموظفين في الدوائر والهيئات المحلية لا يدينون بالطاعة لأوامر السلطة المركزية على خلاف الأمر في السلطة الرئاسية ، لأن هذه الهيئات  تتمتع بشخصية معنوية تجعلها بمنأى عن الخضوع التام لتوجيهات السلطة المركزية ، ولكنها لا تتخلى عن الرقابة اللاحقة التي تمارسها على أعمال الهيئات المحلية . ولا يمكن اعتبار هذا الاستقلال منحه من الهيئات المركزية بل هو استقلال مصدره القانون أو </a:t>
            </a:r>
            <a:r>
              <a:rPr lang="ar-IQ" dirty="0" err="1" smtClean="0"/>
              <a:t>الدستورويقود</a:t>
            </a:r>
            <a:r>
              <a:rPr lang="ar-IQ" dirty="0" smtClean="0"/>
              <a:t> هذا الاستقلال إلى أعفاء الرئيس الذي يملك الوصايا من المسؤولية المترتبة من جراء تنفيذ المرؤوس لتوجيهاته إلا في الأحوال التي يحددها القانون كما تختلف ( الوصاية الإدارية ) عن السلطة الرئاسية في أنه لا يجوز للسلطة المركزية تعديل القرارات التي تصدرها الهيئات المحلية وكل ما تملكه توافق عليها بحالتها أو ترفضها فإن حاولت السلطة المركزية فرض رئاستها على المرافق اللامركزية بالتعرض لقراراتها بالتعديل أو إلغائها في غير الحدود القانونية كان لهذه الأخيرة الاعتراض على ذلك وفي ذلك ورد في حكم لمحكمة القضاء الإداري المصري " إن من المسلم به فقهاً وقضاء إن علاقة الحكومة المركزية بالمجالس البلدية والقروية إن هي إلا وصاية إدارية وليست سلطة رئاسية ، وبناء على ذلك فإن الأصل إن وزير الشؤون البلدية والقروية لا يملك بالنسبة لقرارات هذا المجلس سوى التصديق عليها كما هي ، أو عدم التصديق عليها كما هي ، دون أن يكون له  حق تعديل هذه القرارات" وأخيراً فإن سلطة الوصايا تملك الحلول محل الوحدات المحلية عندما تهمل الأخيرة في ممارسة اختصاصاتها أو تخل بالتزاماتها فترفض اتخاذ إجراء معين كان الواجب عليها طبقاً للقوانين واللوائح ، حتى لا يتعطل سير المرافق العامة تحل السلطة المركزية محل الوحدات اللامركزية لتتخذ الإجراء المطلوب وذلك باسم الوحدات اللامركزية ولحسابها . ولخطورة هذه السلطة وحتى لا تتعسف السلطة المركزية في ممارسة حق الحلول ، درج القضاء على القول بضرورة وجود نص قانوني صريح يلزم الوحدة اللامركزية بالقيام بالعمل أو بإجراء التصرف وامتناعها عن ذلك ، وقيام السلطة الوصايا بتوجيه إنذار مكتوب إلى الوحدة اللامركزية الممتنعة تدعوها إلى وجوب القيام بالعمل أو الإجراء الذي يفرضه القانون</a:t>
            </a:r>
            <a:endParaRPr lang="ar-IQ" dirty="0"/>
          </a:p>
        </p:txBody>
      </p:sp>
    </p:spTree>
    <p:extLst>
      <p:ext uri="{BB962C8B-B14F-4D97-AF65-F5344CB8AC3E}">
        <p14:creationId xmlns:p14="http://schemas.microsoft.com/office/powerpoint/2010/main" val="133658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 عيوب اللامركزية الإدارية</a:t>
            </a:r>
            <a:endParaRPr lang="ar-IQ"/>
          </a:p>
        </p:txBody>
      </p:sp>
      <p:sp>
        <p:nvSpPr>
          <p:cNvPr id="3" name="عنصر نائب للمحتوى 2"/>
          <p:cNvSpPr>
            <a:spLocks noGrp="1"/>
          </p:cNvSpPr>
          <p:nvPr>
            <p:ph idx="1"/>
          </p:nvPr>
        </p:nvSpPr>
        <p:spPr/>
        <p:txBody>
          <a:bodyPr>
            <a:normAutofit fontScale="85000" lnSpcReduction="20000"/>
          </a:bodyPr>
          <a:lstStyle/>
          <a:p>
            <a:pPr lvl="1"/>
            <a:r>
              <a:rPr lang="ar-IQ" dirty="0" smtClean="0"/>
              <a:t>1-يؤدي هذا النظام إلى المساس بوحدة الدولة من خلال توزيع الوظيفة الإدارية بين الوزارات والهيئات المحلية .2-قد ينشأ صراع بين الهيئات اللامركزية والسلطة المركزية لتمتع الاثنين بالشخصية المعنوية ولأن الهيئات المحلية غالباً ما تقدم المصالح المحلية على المصلحة العامة .  3-غالباً ما تكون الهيئات اللامركزية أقل خبرة ودراية من السلطة المركزية ومن ثم فهي أكثر إسرافاً في الإنفاق بالمقارنة مع الإدارة المركزية .ولا شك أن هذه الانتقادات مبالغ فيها إلى حد كبير ويمكن علاجها عن طريق الرقابة أو الوصايا الإدارية التي تمارسها السلطة المركزية على الهيئات اللامركزية والتي تضمن وحدة الدولة وترسم الحدود التي لا تتجاوزها تلك الهيئات .وفي جانب آخر يمكن سد النقص في خبرة الهيئات اللامركزية من خلال التدريب ومعاونة الحكومة المركزية مما يقلل من فرص الإسراف في النفقات والأضرار بخزينة الدولة. ويؤكد ذلك أن اغلب الدول تتجه اليوم نحو الأخذ بأسلوب اللامركزية الإدارية على اعتبار أنه الأسلوب الأمثل للتنظيم الإداري .</a:t>
            </a:r>
            <a:endParaRPr lang="ar-IQ" dirty="0"/>
          </a:p>
        </p:txBody>
      </p:sp>
    </p:spTree>
    <p:extLst>
      <p:ext uri="{BB962C8B-B14F-4D97-AF65-F5344CB8AC3E}">
        <p14:creationId xmlns:p14="http://schemas.microsoft.com/office/powerpoint/2010/main" val="352607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أولا: مزايا اللامركزية الإدارية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1.يؤكد المبادئ الديمقراطية في الإدارة : لأنه يهدف إلى اشتراك الشعب في اتخاذ القرارات وإدارة المرافق العامة المحلية .2.يخفف العبء عن الإدارة المركزية . إذ أن توزيع الوظيفة الإدارية بين الإدارة المركزية والهيئات المحلية أو المرفقية يتيح للإدارة المركزية التفرغ لأداء المهام الأكثر أهمية في رسم السياسة العامة  وإدارة المرافق القومية .3.النظام اللامركزي أقدر على مواجهة الأزمات والخروج منها . سيما وأن الموظفين في الأقاليم أكثر خبرة من غيرهم في مواجهة الظروف والأزمات المحلية كالثورات واختلال الأمن ، لما تعودوا عليه وتدربوا على مواجهته وعدم انتظارهم تعليمات السلطة المركزية التي غالباً ما تأتي متأخرة .4.تحقيق العدالة في توزيع حصيلة الضرائب وتوفير الخدمات في كافة أرجاء الدولة ، على عكس المركزية الإدارية حيث تحظى العاصمة والمدن الكبرى بعناية أكبر على حساب المدن والأقاليم الأخرى .5.تقدم اللامركزية الإدارية حلاً لكثير من المشاكل الإدارية والبطء والروتين والتأخر في اتخاذ القرارات الإدارية وتوفر أيسر السبل في تفهم احتياجات المصالح المحلية وأقدر على رعايتها </a:t>
            </a:r>
            <a:endParaRPr lang="ar-IQ" dirty="0"/>
          </a:p>
        </p:txBody>
      </p:sp>
    </p:spTree>
    <p:extLst>
      <p:ext uri="{BB962C8B-B14F-4D97-AF65-F5344CB8AC3E}">
        <p14:creationId xmlns:p14="http://schemas.microsoft.com/office/powerpoint/2010/main" val="22086079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272</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ثانياً : اللامركزية المرفقية</vt:lpstr>
      <vt:lpstr>التمييز بين الوصاية الإدارية والسلطة الرئاسية</vt:lpstr>
      <vt:lpstr> عيوب اللامركزية الإدارية</vt:lpstr>
      <vt:lpstr>أولا: مزايا اللامركزية الإدارية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 اللامركزية المرفقية</dc:title>
  <dc:creator>مكتب الكوثر</dc:creator>
  <cp:lastModifiedBy>مكتب الكوثر</cp:lastModifiedBy>
  <cp:revision>1</cp:revision>
  <dcterms:created xsi:type="dcterms:W3CDTF">2020-01-16T18:02:56Z</dcterms:created>
  <dcterms:modified xsi:type="dcterms:W3CDTF">2020-01-16T18:10:30Z</dcterms:modified>
</cp:coreProperties>
</file>