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8" r:id="rId3"/>
    <p:sldId id="259" r:id="rId4"/>
    <p:sldId id="257" r:id="rId5"/>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93F0538E-1898-4AA1-9E19-37DC249E9404}"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18864526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F0538E-1898-4AA1-9E19-37DC249E9404}"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39300898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F0538E-1898-4AA1-9E19-37DC249E9404}"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623077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93F0538E-1898-4AA1-9E19-37DC249E9404}"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27709232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93F0538E-1898-4AA1-9E19-37DC249E9404}" type="datetimeFigureOut">
              <a:rPr lang="ar-IQ" smtClean="0"/>
              <a:t>21/05/1441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3617771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93F0538E-1898-4AA1-9E19-37DC249E9404}"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20499515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93F0538E-1898-4AA1-9E19-37DC249E9404}" type="datetimeFigureOut">
              <a:rPr lang="ar-IQ" smtClean="0"/>
              <a:t>21/05/1441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32239072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93F0538E-1898-4AA1-9E19-37DC249E9404}" type="datetimeFigureOut">
              <a:rPr lang="ar-IQ" smtClean="0"/>
              <a:t>21/05/1441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11661570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93F0538E-1898-4AA1-9E19-37DC249E9404}" type="datetimeFigureOut">
              <a:rPr lang="ar-IQ" smtClean="0"/>
              <a:t>21/05/1441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422772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F0538E-1898-4AA1-9E19-37DC249E9404}"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3983883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93F0538E-1898-4AA1-9E19-37DC249E9404}" type="datetimeFigureOut">
              <a:rPr lang="ar-IQ" smtClean="0"/>
              <a:t>21/05/1441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212C31E0-3347-494E-B4C2-2DFAD8F15356}" type="slidenum">
              <a:rPr lang="ar-IQ" smtClean="0"/>
              <a:t>‹#›</a:t>
            </a:fld>
            <a:endParaRPr lang="ar-IQ"/>
          </a:p>
        </p:txBody>
      </p:sp>
    </p:spTree>
    <p:extLst>
      <p:ext uri="{BB962C8B-B14F-4D97-AF65-F5344CB8AC3E}">
        <p14:creationId xmlns:p14="http://schemas.microsoft.com/office/powerpoint/2010/main" val="37655094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93F0538E-1898-4AA1-9E19-37DC249E9404}" type="datetimeFigureOut">
              <a:rPr lang="ar-IQ" smtClean="0"/>
              <a:t>21/05/1441</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212C31E0-3347-494E-B4C2-2DFAD8F15356}" type="slidenum">
              <a:rPr lang="ar-IQ" smtClean="0"/>
              <a:t>‹#›</a:t>
            </a:fld>
            <a:endParaRPr lang="ar-IQ"/>
          </a:p>
        </p:txBody>
      </p:sp>
    </p:spTree>
    <p:extLst>
      <p:ext uri="{BB962C8B-B14F-4D97-AF65-F5344CB8AC3E}">
        <p14:creationId xmlns:p14="http://schemas.microsoft.com/office/powerpoint/2010/main" val="36598013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dirty="0" smtClean="0"/>
              <a:t>عيوب المركزية الإدارية</a:t>
            </a:r>
            <a:endParaRPr lang="ar-IQ" dirty="0"/>
          </a:p>
        </p:txBody>
      </p:sp>
      <p:sp>
        <p:nvSpPr>
          <p:cNvPr id="3" name="عنوان فرعي 2"/>
          <p:cNvSpPr>
            <a:spLocks noGrp="1"/>
          </p:cNvSpPr>
          <p:nvPr>
            <p:ph type="subTitle" idx="1"/>
          </p:nvPr>
        </p:nvSpPr>
        <p:spPr>
          <a:xfrm>
            <a:off x="1475656" y="3933056"/>
            <a:ext cx="6400800" cy="1752600"/>
          </a:xfrm>
        </p:spPr>
        <p:txBody>
          <a:bodyPr>
            <a:normAutofit fontScale="40000" lnSpcReduction="20000"/>
          </a:bodyPr>
          <a:lstStyle/>
          <a:p>
            <a:r>
              <a:rPr lang="ar-IQ" dirty="0" smtClean="0"/>
              <a:t>.</a:t>
            </a:r>
            <a:r>
              <a:rPr lang="ar-IQ" sz="4200" dirty="0" smtClean="0"/>
              <a:t>1-يؤدي</a:t>
            </a:r>
            <a:r>
              <a:rPr lang="ar-IQ" dirty="0" smtClean="0"/>
              <a:t> هذا النظام إلى إشغال الإدارة المركزية أو الوزراء بمسائل قليلة الأهمية على حساب المهام الأكثر أهمية في رسم السياسة العامة لوزاراتهم .2.المركزية الإدارية لا تتماشى مع المبادئ الديمقراطية القائلة بضرورة أن تدار الوحدات المحلية من خلال سكان هذه الوحدات عن طريق مجالس منتخبة من بينهم .3.المركزية الإدارية وبسبب تركز السلطة بيد الوزراء وفئة قليلة من الرؤساء والإداريين في العاصمة تؤدي إلى قتل روح المثابرة والإبداع لدى الموظفين الآخرين لأن دورهم ينحصر بتنفيذ الأوامر والتعليمات الصادرة من السلطة المركزية ، وعدم مشاركتهم فيها .4.المركزية تؤدي إلى زيادة الروتين والبطء في اتخاذ القرارات الإدارية المناسبة وفي الوقت المناسب ، لاستئثار السلطة المركزية بسلطة اتخاذ كافة القرارات في الدولة وبعد مصدر القرار في أكثر الأوقات عن الأماكن المراد تطبيق القرار فيها ، وغالباً ما تأتي هذه القرارات غير متلائمة مع طبيعة المشكلات المراد حلها </a:t>
            </a:r>
            <a:endParaRPr lang="ar-IQ" dirty="0"/>
          </a:p>
        </p:txBody>
      </p:sp>
    </p:spTree>
    <p:extLst>
      <p:ext uri="{BB962C8B-B14F-4D97-AF65-F5344CB8AC3E}">
        <p14:creationId xmlns:p14="http://schemas.microsoft.com/office/powerpoint/2010/main" val="36864731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صور اللامركزية الإدارية</a:t>
            </a:r>
            <a:endParaRPr lang="ar-IQ" dirty="0"/>
          </a:p>
        </p:txBody>
      </p:sp>
      <p:sp>
        <p:nvSpPr>
          <p:cNvPr id="3" name="عنصر نائب للمحتوى 2"/>
          <p:cNvSpPr>
            <a:spLocks noGrp="1"/>
          </p:cNvSpPr>
          <p:nvPr>
            <p:ph idx="1"/>
          </p:nvPr>
        </p:nvSpPr>
        <p:spPr/>
        <p:txBody>
          <a:bodyPr>
            <a:normAutofit/>
          </a:bodyPr>
          <a:lstStyle/>
          <a:p>
            <a:r>
              <a:rPr lang="ar-IQ" dirty="0" smtClean="0"/>
              <a:t>هناك صورتان أساسيتان للامركزية الإدارية " اللامركزية المحلية أو الإقليمية ، واللامركزية المصلحية أو المرفقية " .أولاً : اللامركزية الإقليمية أو </a:t>
            </a:r>
            <a:r>
              <a:rPr lang="ar-IQ" dirty="0" err="1" smtClean="0"/>
              <a:t>المحليةومعناها</a:t>
            </a:r>
            <a:r>
              <a:rPr lang="ar-IQ" dirty="0" smtClean="0"/>
              <a:t> أن تمنح السلطات المركزية إلى جزء من إقليم الدولة جانب من اختصاصاتها في إدارة المرافق والمصالح المحلية مع تمتعها بالشخصية المعنوية والاستقلال المالي والإداري .وتستند هذه الصورة إلى فكرة الديمقراطية التي تقتضي إعطاء سكان الوحدات المحلية الحق في مباشرة شؤونهم ومرافقهم بأنفسهم عن طريق مجالس منتخبة منهم .</a:t>
            </a:r>
            <a:endParaRPr lang="ar-IQ" dirty="0"/>
          </a:p>
        </p:txBody>
      </p:sp>
    </p:spTree>
    <p:extLst>
      <p:ext uri="{BB962C8B-B14F-4D97-AF65-F5344CB8AC3E}">
        <p14:creationId xmlns:p14="http://schemas.microsoft.com/office/powerpoint/2010/main" val="21520014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ar-IQ" smtClean="0"/>
              <a:t>وتقوم اللامركزية الإقليمية أو المحلية على ثلاث عناصر </a:t>
            </a:r>
            <a:endParaRPr lang="ar-IQ"/>
          </a:p>
        </p:txBody>
      </p:sp>
      <p:sp>
        <p:nvSpPr>
          <p:cNvPr id="3" name="عنصر نائب للمحتوى 2"/>
          <p:cNvSpPr>
            <a:spLocks noGrp="1"/>
          </p:cNvSpPr>
          <p:nvPr>
            <p:ph idx="1"/>
          </p:nvPr>
        </p:nvSpPr>
        <p:spPr/>
        <p:txBody>
          <a:bodyPr>
            <a:normAutofit fontScale="47500" lnSpcReduction="20000"/>
          </a:bodyPr>
          <a:lstStyle/>
          <a:p>
            <a:r>
              <a:rPr lang="ar-IQ" dirty="0" smtClean="0"/>
              <a:t>:1.مصالح محلية أو إقليمية متميزة :      يتم منح الشخصية المعنوية للوحدات المحلية لاعتبارات إقليمية أو محلية ، يجد المشرع أن من الأفضل أن تباشرها هيئات محلية معينة وإسناد إدارتها إلى سكان هذه الوحدات أنفسهم . ولاشك أن سكان هذه الوحدات أدرى من غيرهم بواجباتهم وأقدر على إدارة هذه المرافق وحل </a:t>
            </a:r>
            <a:r>
              <a:rPr lang="ar-IQ" sz="4200" dirty="0" smtClean="0"/>
              <a:t>مشكلاتها</a:t>
            </a:r>
            <a:r>
              <a:rPr lang="ar-IQ" dirty="0" smtClean="0"/>
              <a:t> ، كما أن هذا الأسلوب يمنح الإدارة المركزية فرصة التفرغ لإدارة المرافق القومية .  ويتم تحديد اختصاصات الهيئات المحلية بقانون ولا يتم الانتقاص منها إلا بقانون آخر ، وهي  تشمل مرافق متنوعة وتتضمن كافة الخدمات التي تقدم لمكان الوحدات المحلية كمرفق الصحة والتعليم والكهرباء والماء وغيرها .2.أن يتولى سكان الوحدات المحلية إدارة هذه المرافق :يجب أن يتولى سكان الوحدات المحلية إدارة هذا النوع من المرافق بأنفسهم وان يتم ذلك باختيار السلطات المحلية من هؤلاء السكان وليس عن طريق الحكومة أو الإدارة المركزية ... ويذهب أغلب الفقهاء إلى ضرورة أن يتم اختيار أعضاء المجالس المحلية عن طريق الانتخابات تأكيداً لمبدأ لديمقراطية وإن كان هذا هو الأصل فإنه ليس هناك مانع من مشاركة أعضاء معينين ضمن هذه المجالس لتوفير عناصر ذات خبرة وكفاءة شرط أن تبقى الأغلبية للعناصر المنتخبة ،خاصة وإن الانتخاب يتطلب قدر كبير من الوعي والثقافة مما لا يتوفر غالباً في سكان الوحدات المحلية .3.استقلال الوحدات المحلية:                                                                                                                                                                                                                                                                 إذا كان من الضروري في هذه الأيام أن يكون اختيار أعضاء المجالس المحلية عن طريق سكان هذه الوحدات فإن الأكثر أهمية أن تستقل الهيئات اللامركزية في مباشرة عملها عن السلطة المركزية ، فالمرافق اللامركزية لا تخضع لسلطة رئاسة أعلى .إلا أن ذلك لا يعني الاستقلال التام للهيئات المحلية عن السلطات المركزية ، فالأمر لا يعدو أن يكون الاختلاف حول مدى الرقابة التي تمارسها السلطات المركزية على الهيئات المحلية في النظم اللامركزية إذ لابد من تمتع هذه الهيئات باستقلال كافٍ في أدائها لنشاطها .وقد أطلق الفقهاء على الرقابة التي تمارسها السلطة المركزية على الهيئات اللامركزية الوصاية الإدارية </a:t>
            </a:r>
            <a:r>
              <a:rPr lang="en-US" dirty="0" smtClean="0"/>
              <a:t>la </a:t>
            </a:r>
            <a:r>
              <a:rPr lang="en-US" dirty="0" err="1" smtClean="0"/>
              <a:t>tutelle</a:t>
            </a:r>
            <a:r>
              <a:rPr lang="en-US" dirty="0" smtClean="0"/>
              <a:t> administrative .</a:t>
            </a:r>
            <a:endParaRPr lang="ar-IQ" dirty="0"/>
          </a:p>
        </p:txBody>
      </p:sp>
    </p:spTree>
    <p:extLst>
      <p:ext uri="{BB962C8B-B14F-4D97-AF65-F5344CB8AC3E}">
        <p14:creationId xmlns:p14="http://schemas.microsoft.com/office/powerpoint/2010/main" val="620311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smtClean="0"/>
              <a:t>اللامركزية الإدارية</a:t>
            </a:r>
            <a:endParaRPr lang="ar-IQ" dirty="0"/>
          </a:p>
        </p:txBody>
      </p:sp>
      <p:sp>
        <p:nvSpPr>
          <p:cNvPr id="3" name="عنصر نائب للمحتوى 2"/>
          <p:cNvSpPr>
            <a:spLocks noGrp="1"/>
          </p:cNvSpPr>
          <p:nvPr>
            <p:ph idx="1"/>
          </p:nvPr>
        </p:nvSpPr>
        <p:spPr/>
        <p:txBody>
          <a:bodyPr>
            <a:normAutofit fontScale="92500" lnSpcReduction="20000"/>
          </a:bodyPr>
          <a:lstStyle/>
          <a:p>
            <a:r>
              <a:rPr lang="ar-IQ" dirty="0" smtClean="0"/>
              <a:t>يقوم هذا النظام على أساس توزيع الوظيفة الإدارية بين الحكومية المركزية في العاصمة وبين أشخاص الإدارة المحلية في الأقاليم ، وتتمتع هذه الأشخاص بالشخصية المعنوية المستقلة ، مع خضوعها لرقابة الحكومة المركزية(16).ففي هذا النظام تتمتع السلطة المحلية بقدر من الاستقلال في ممارسة اختصاصاتها فتحتفظ الإدارة المركزية بإدارة بعض المرافق العامة القومية وتمنح الأشخاص المعنوية المحلية سلطة إنشاء وإدارة بعض المرافق العامة ذات الطابع المحلي . وعلى ذلك تظهر في هذا النظام إلى جانب الدولة أو الإدارة المركزية أشخاص معنوية محلية أو مرفقية يطلق عليها بالإدارة اللامركزية أو السلطات الإدارية اللامركزية يقوم هذا النظام على أساس توزيع الوظيفة الإدارية بين هذه </a:t>
            </a:r>
            <a:r>
              <a:rPr lang="ar-IQ" dirty="0" err="1" smtClean="0"/>
              <a:t>الاشخاص.صور</a:t>
            </a:r>
            <a:r>
              <a:rPr lang="ar-IQ" dirty="0" smtClean="0"/>
              <a:t> اللامركزية الإدارية</a:t>
            </a:r>
            <a:endParaRPr lang="ar-IQ" dirty="0"/>
          </a:p>
        </p:txBody>
      </p:sp>
    </p:spTree>
    <p:extLst>
      <p:ext uri="{BB962C8B-B14F-4D97-AF65-F5344CB8AC3E}">
        <p14:creationId xmlns:p14="http://schemas.microsoft.com/office/powerpoint/2010/main" val="457319787"/>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336</Words>
  <Application>Microsoft Office PowerPoint</Application>
  <PresentationFormat>عرض على الشاشة (3:4)‏</PresentationFormat>
  <Paragraphs>8</Paragraphs>
  <Slides>4</Slides>
  <Notes>0</Notes>
  <HiddenSlides>0</HiddenSlides>
  <MMClips>0</MMClips>
  <ScaleCrop>false</ScaleCrop>
  <HeadingPairs>
    <vt:vector size="4" baseType="variant">
      <vt:variant>
        <vt:lpstr>نسق</vt:lpstr>
      </vt:variant>
      <vt:variant>
        <vt:i4>1</vt:i4>
      </vt:variant>
      <vt:variant>
        <vt:lpstr>عناوين الشرائح</vt:lpstr>
      </vt:variant>
      <vt:variant>
        <vt:i4>4</vt:i4>
      </vt:variant>
    </vt:vector>
  </HeadingPairs>
  <TitlesOfParts>
    <vt:vector size="5" baseType="lpstr">
      <vt:lpstr>نسق Office</vt:lpstr>
      <vt:lpstr>عيوب المركزية الإدارية</vt:lpstr>
      <vt:lpstr>صور اللامركزية الإدارية</vt:lpstr>
      <vt:lpstr>وتقوم اللامركزية الإقليمية أو المحلية على ثلاث عناصر </vt:lpstr>
      <vt:lpstr>اللامركزية الإدارية</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عيوب المركزية الإدارية</dc:title>
  <dc:creator>مكتب الكوثر</dc:creator>
  <cp:lastModifiedBy>مكتب الكوثر</cp:lastModifiedBy>
  <cp:revision>1</cp:revision>
  <dcterms:created xsi:type="dcterms:W3CDTF">2020-01-16T17:57:10Z</dcterms:created>
  <dcterms:modified xsi:type="dcterms:W3CDTF">2020-01-16T18:02:43Z</dcterms:modified>
</cp:coreProperties>
</file>