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D005885-9C46-4E60-9134-C80468C9A325}"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761AA0D-2AD1-44D8-92F4-13C0368B19CE}" type="slidenum">
              <a:rPr lang="ar-IQ" smtClean="0"/>
              <a:t>‹#›</a:t>
            </a:fld>
            <a:endParaRPr lang="ar-IQ"/>
          </a:p>
        </p:txBody>
      </p:sp>
    </p:spTree>
    <p:extLst>
      <p:ext uri="{BB962C8B-B14F-4D97-AF65-F5344CB8AC3E}">
        <p14:creationId xmlns:p14="http://schemas.microsoft.com/office/powerpoint/2010/main" val="3034114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D005885-9C46-4E60-9134-C80468C9A325}"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761AA0D-2AD1-44D8-92F4-13C0368B19CE}" type="slidenum">
              <a:rPr lang="ar-IQ" smtClean="0"/>
              <a:t>‹#›</a:t>
            </a:fld>
            <a:endParaRPr lang="ar-IQ"/>
          </a:p>
        </p:txBody>
      </p:sp>
    </p:spTree>
    <p:extLst>
      <p:ext uri="{BB962C8B-B14F-4D97-AF65-F5344CB8AC3E}">
        <p14:creationId xmlns:p14="http://schemas.microsoft.com/office/powerpoint/2010/main" val="3990347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D005885-9C46-4E60-9134-C80468C9A325}"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761AA0D-2AD1-44D8-92F4-13C0368B19CE}" type="slidenum">
              <a:rPr lang="ar-IQ" smtClean="0"/>
              <a:t>‹#›</a:t>
            </a:fld>
            <a:endParaRPr lang="ar-IQ"/>
          </a:p>
        </p:txBody>
      </p:sp>
    </p:spTree>
    <p:extLst>
      <p:ext uri="{BB962C8B-B14F-4D97-AF65-F5344CB8AC3E}">
        <p14:creationId xmlns:p14="http://schemas.microsoft.com/office/powerpoint/2010/main" val="2156224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D005885-9C46-4E60-9134-C80468C9A325}"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761AA0D-2AD1-44D8-92F4-13C0368B19CE}" type="slidenum">
              <a:rPr lang="ar-IQ" smtClean="0"/>
              <a:t>‹#›</a:t>
            </a:fld>
            <a:endParaRPr lang="ar-IQ"/>
          </a:p>
        </p:txBody>
      </p:sp>
    </p:spTree>
    <p:extLst>
      <p:ext uri="{BB962C8B-B14F-4D97-AF65-F5344CB8AC3E}">
        <p14:creationId xmlns:p14="http://schemas.microsoft.com/office/powerpoint/2010/main" val="2715799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D005885-9C46-4E60-9134-C80468C9A325}"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761AA0D-2AD1-44D8-92F4-13C0368B19CE}" type="slidenum">
              <a:rPr lang="ar-IQ" smtClean="0"/>
              <a:t>‹#›</a:t>
            </a:fld>
            <a:endParaRPr lang="ar-IQ"/>
          </a:p>
        </p:txBody>
      </p:sp>
    </p:spTree>
    <p:extLst>
      <p:ext uri="{BB962C8B-B14F-4D97-AF65-F5344CB8AC3E}">
        <p14:creationId xmlns:p14="http://schemas.microsoft.com/office/powerpoint/2010/main" val="298381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D005885-9C46-4E60-9134-C80468C9A325}" type="datetimeFigureOut">
              <a:rPr lang="ar-IQ" smtClean="0"/>
              <a:t>21/05/1441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761AA0D-2AD1-44D8-92F4-13C0368B19CE}" type="slidenum">
              <a:rPr lang="ar-IQ" smtClean="0"/>
              <a:t>‹#›</a:t>
            </a:fld>
            <a:endParaRPr lang="ar-IQ"/>
          </a:p>
        </p:txBody>
      </p:sp>
    </p:spTree>
    <p:extLst>
      <p:ext uri="{BB962C8B-B14F-4D97-AF65-F5344CB8AC3E}">
        <p14:creationId xmlns:p14="http://schemas.microsoft.com/office/powerpoint/2010/main" val="2313455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D005885-9C46-4E60-9134-C80468C9A325}" type="datetimeFigureOut">
              <a:rPr lang="ar-IQ" smtClean="0"/>
              <a:t>21/05/1441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761AA0D-2AD1-44D8-92F4-13C0368B19CE}" type="slidenum">
              <a:rPr lang="ar-IQ" smtClean="0"/>
              <a:t>‹#›</a:t>
            </a:fld>
            <a:endParaRPr lang="ar-IQ"/>
          </a:p>
        </p:txBody>
      </p:sp>
    </p:spTree>
    <p:extLst>
      <p:ext uri="{BB962C8B-B14F-4D97-AF65-F5344CB8AC3E}">
        <p14:creationId xmlns:p14="http://schemas.microsoft.com/office/powerpoint/2010/main" val="594811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D005885-9C46-4E60-9134-C80468C9A325}" type="datetimeFigureOut">
              <a:rPr lang="ar-IQ" smtClean="0"/>
              <a:t>21/05/1441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761AA0D-2AD1-44D8-92F4-13C0368B19CE}" type="slidenum">
              <a:rPr lang="ar-IQ" smtClean="0"/>
              <a:t>‹#›</a:t>
            </a:fld>
            <a:endParaRPr lang="ar-IQ"/>
          </a:p>
        </p:txBody>
      </p:sp>
    </p:spTree>
    <p:extLst>
      <p:ext uri="{BB962C8B-B14F-4D97-AF65-F5344CB8AC3E}">
        <p14:creationId xmlns:p14="http://schemas.microsoft.com/office/powerpoint/2010/main" val="2155018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D005885-9C46-4E60-9134-C80468C9A325}" type="datetimeFigureOut">
              <a:rPr lang="ar-IQ" smtClean="0"/>
              <a:t>21/05/1441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761AA0D-2AD1-44D8-92F4-13C0368B19CE}" type="slidenum">
              <a:rPr lang="ar-IQ" smtClean="0"/>
              <a:t>‹#›</a:t>
            </a:fld>
            <a:endParaRPr lang="ar-IQ"/>
          </a:p>
        </p:txBody>
      </p:sp>
    </p:spTree>
    <p:extLst>
      <p:ext uri="{BB962C8B-B14F-4D97-AF65-F5344CB8AC3E}">
        <p14:creationId xmlns:p14="http://schemas.microsoft.com/office/powerpoint/2010/main" val="797130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D005885-9C46-4E60-9134-C80468C9A325}" type="datetimeFigureOut">
              <a:rPr lang="ar-IQ" smtClean="0"/>
              <a:t>21/05/1441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761AA0D-2AD1-44D8-92F4-13C0368B19CE}" type="slidenum">
              <a:rPr lang="ar-IQ" smtClean="0"/>
              <a:t>‹#›</a:t>
            </a:fld>
            <a:endParaRPr lang="ar-IQ"/>
          </a:p>
        </p:txBody>
      </p:sp>
    </p:spTree>
    <p:extLst>
      <p:ext uri="{BB962C8B-B14F-4D97-AF65-F5344CB8AC3E}">
        <p14:creationId xmlns:p14="http://schemas.microsoft.com/office/powerpoint/2010/main" val="1446216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D005885-9C46-4E60-9134-C80468C9A325}" type="datetimeFigureOut">
              <a:rPr lang="ar-IQ" smtClean="0"/>
              <a:t>21/05/1441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761AA0D-2AD1-44D8-92F4-13C0368B19CE}" type="slidenum">
              <a:rPr lang="ar-IQ" smtClean="0"/>
              <a:t>‹#›</a:t>
            </a:fld>
            <a:endParaRPr lang="ar-IQ"/>
          </a:p>
        </p:txBody>
      </p:sp>
    </p:spTree>
    <p:extLst>
      <p:ext uri="{BB962C8B-B14F-4D97-AF65-F5344CB8AC3E}">
        <p14:creationId xmlns:p14="http://schemas.microsoft.com/office/powerpoint/2010/main" val="603665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D005885-9C46-4E60-9134-C80468C9A325}" type="datetimeFigureOut">
              <a:rPr lang="ar-IQ" smtClean="0"/>
              <a:t>21/05/1441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761AA0D-2AD1-44D8-92F4-13C0368B19CE}" type="slidenum">
              <a:rPr lang="ar-IQ" smtClean="0"/>
              <a:t>‹#›</a:t>
            </a:fld>
            <a:endParaRPr lang="ar-IQ"/>
          </a:p>
        </p:txBody>
      </p:sp>
    </p:spTree>
    <p:extLst>
      <p:ext uri="{BB962C8B-B14F-4D97-AF65-F5344CB8AC3E}">
        <p14:creationId xmlns:p14="http://schemas.microsoft.com/office/powerpoint/2010/main" val="1923211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انواع التفويض</a:t>
            </a:r>
            <a:endParaRPr lang="ar-IQ" dirty="0"/>
          </a:p>
        </p:txBody>
      </p:sp>
      <p:sp>
        <p:nvSpPr>
          <p:cNvPr id="3" name="عنوان فرعي 2"/>
          <p:cNvSpPr>
            <a:spLocks noGrp="1"/>
          </p:cNvSpPr>
          <p:nvPr>
            <p:ph type="subTitle" idx="1"/>
          </p:nvPr>
        </p:nvSpPr>
        <p:spPr/>
        <p:txBody>
          <a:bodyPr>
            <a:normAutofit fontScale="55000" lnSpcReduction="20000"/>
          </a:bodyPr>
          <a:lstStyle/>
          <a:p>
            <a:r>
              <a:rPr lang="ar-IQ" dirty="0" smtClean="0"/>
              <a:t>التفويض على نوعين هما </a:t>
            </a:r>
            <a:r>
              <a:rPr lang="ar-IQ" sz="3600" dirty="0" smtClean="0"/>
              <a:t>تفويض</a:t>
            </a:r>
            <a:r>
              <a:rPr lang="ar-IQ" dirty="0" smtClean="0"/>
              <a:t> اختصاص و تفويض توقيع .1-تفويض الاختصاص : هذا النوع من التفويض ينقل السلطة بأكملها إلى المفوض إليه ، وهذا يمنع الأصيل المفوض من ممارسة الاختصاص الذي تم تفويضه أثناء سريان التفويض .وفي هذه الصورة من التفويض تكون قرارات المفوض إليه في نطاق التفويض منسوبه إلى المفوض إليه وتأخذ مرتبة درجته الوظيفية ، ويوجه تفويض الاختصاص إلى المفوض إليه </a:t>
            </a:r>
            <a:r>
              <a:rPr lang="ar-IQ" dirty="0" err="1" smtClean="0"/>
              <a:t>بصفتة</a:t>
            </a:r>
            <a:r>
              <a:rPr lang="ar-IQ" dirty="0" smtClean="0"/>
              <a:t> لا بشخصية فلا ينتهي التفويض بشغل موظف آخر لوظيفة المفوض إليه</a:t>
            </a:r>
            <a:endParaRPr lang="ar-IQ" dirty="0"/>
          </a:p>
        </p:txBody>
      </p:sp>
    </p:spTree>
    <p:extLst>
      <p:ext uri="{BB962C8B-B14F-4D97-AF65-F5344CB8AC3E}">
        <p14:creationId xmlns:p14="http://schemas.microsoft.com/office/powerpoint/2010/main" val="782540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تفويض التوقيع </a:t>
            </a:r>
            <a:endParaRPr lang="ar-IQ" dirty="0"/>
          </a:p>
        </p:txBody>
      </p:sp>
      <p:sp>
        <p:nvSpPr>
          <p:cNvPr id="3" name="عنصر نائب للمحتوى 2"/>
          <p:cNvSpPr>
            <a:spLocks noGrp="1"/>
          </p:cNvSpPr>
          <p:nvPr>
            <p:ph idx="1"/>
          </p:nvPr>
        </p:nvSpPr>
        <p:spPr/>
        <p:txBody>
          <a:bodyPr/>
          <a:lstStyle/>
          <a:p>
            <a:r>
              <a:rPr lang="ar-IQ" dirty="0" smtClean="0"/>
              <a:t> وهو تفويض شخصي يأخذ بعين الاعتبار شخصية المفوض  إليه ، فهو ينطوي على ثقة الرئيس به ومن ثم فهو ينتهي بتغير المفوض أو المفوض إليه ، كما أن هذا التفويض يسمح للمفوض إليه بممارسة الاختصاصات المفوضة " </a:t>
            </a:r>
            <a:r>
              <a:rPr lang="ar-IQ" dirty="0" err="1" smtClean="0"/>
              <a:t>بكسرالولو</a:t>
            </a:r>
            <a:r>
              <a:rPr lang="ar-IQ" dirty="0" smtClean="0"/>
              <a:t> " باسم السلطة ولا يمنع ذلك من ممارسة الرئيس المفوض ذات الاختصاص رغم التفويض كما أن القرارات الصادرة في نطاق التفويض تأخذ مرتبة قرارات السلطة المفوضة .</a:t>
            </a:r>
            <a:endParaRPr lang="ar-IQ" dirty="0"/>
          </a:p>
        </p:txBody>
      </p:sp>
    </p:spTree>
    <p:extLst>
      <p:ext uri="{BB962C8B-B14F-4D97-AF65-F5344CB8AC3E}">
        <p14:creationId xmlns:p14="http://schemas.microsoft.com/office/powerpoint/2010/main" val="1299569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التفويض والحلول </a:t>
            </a:r>
            <a:endParaRPr lang="ar-IQ" dirty="0"/>
          </a:p>
        </p:txBody>
      </p:sp>
      <p:sp>
        <p:nvSpPr>
          <p:cNvPr id="3" name="عنصر نائب للمحتوى 2"/>
          <p:cNvSpPr>
            <a:spLocks noGrp="1"/>
          </p:cNvSpPr>
          <p:nvPr>
            <p:ph idx="1"/>
          </p:nvPr>
        </p:nvSpPr>
        <p:spPr/>
        <p:txBody>
          <a:bodyPr>
            <a:normAutofit fontScale="62500" lnSpcReduction="20000"/>
          </a:bodyPr>
          <a:lstStyle/>
          <a:p>
            <a:r>
              <a:rPr lang="ar-IQ" dirty="0" smtClean="0"/>
              <a:t>:قد يحصل بعض الخلط بين التفويض والحلول لأن الاثنين يساهمان في تسهيل سير العمل الإداري وضمان سير المرافق العامة بانتظام واطراد كما أن كل منهما يعني ممارسة أحد الموظفين لاختصاصات موظف آخر   ويقصد  بالحلول أن يصبح صاحب الاختصاص الأصيل عاجزاً لسبب من الأسباب عن ممارسة اختصاصه كأن يصاب بعجز دائم أو بمرض أو غيره ، فيحل محله في مباشرة كافة اختصاصاته موظف آخر حدده القانون سلفاً .ومن الجدير بالذكر أن هناك الكثير من أوجه الاختلاف بين الحلول والتفويض فالحلول يكون في حالة غياب صاحب الاختصاص الأصيل أياً كان سبب الغياب اختيارياً كما في حالة الإجازة أو إجبارياً كما في حال المرض فيحل محل الموظف في ممارسة هذه الاختصاصات من حدده المشرع. أما في حالة التفويض فإن الرئيس المفوض يكون حاضراً وليس غائباً . كما أن التفويض يتحقق بقرار يصدر من الرئيس المفوض إلى المفوض إليه في حين لابد للحلول أن يقترن بنص وأن تكون أسبابه صحيحة ويصبح الحلول مستحيلاً إذا لم ينظمه المشرع(14).وفي تفويض الاختصاص يأخذ القرار الصادر درجة المفوض إليه ، أما في الحلول فتكون القرارات الصادرة في مرتبة قرارات الأصيل الغائب .وفي التفويض يكون الرئيس المفوض مسؤولاً عن أخطاء المفوض إليه لأن الرئيس يمارس الرقابة الرئاسية على المفوض إليه بينما  لا يكون الأصيل الغائب مسؤولاً عن أخطاء من حل محله لأنه لا يملك أي سلطة رئاسية بالنسبة لتصرفات الأخير ولأن مصدر سلطته القانون وليس الأصيل وحيث توجد السلطة توجد المسؤولية .</a:t>
            </a:r>
            <a:endParaRPr lang="ar-IQ" dirty="0"/>
          </a:p>
        </p:txBody>
      </p:sp>
    </p:spTree>
    <p:extLst>
      <p:ext uri="{BB962C8B-B14F-4D97-AF65-F5344CB8AC3E}">
        <p14:creationId xmlns:p14="http://schemas.microsoft.com/office/powerpoint/2010/main" val="2842927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smtClean="0"/>
              <a:t>تقييم المركزية الإدارية</a:t>
            </a:r>
            <a:endParaRPr lang="ar-IQ"/>
          </a:p>
        </p:txBody>
      </p:sp>
      <p:sp>
        <p:nvSpPr>
          <p:cNvPr id="3" name="عنصر نائب للمحتوى 2"/>
          <p:cNvSpPr>
            <a:spLocks noGrp="1"/>
          </p:cNvSpPr>
          <p:nvPr>
            <p:ph idx="1"/>
          </p:nvPr>
        </p:nvSpPr>
        <p:spPr>
          <a:xfrm>
            <a:off x="467544" y="1556792"/>
            <a:ext cx="8229600" cy="4525963"/>
          </a:xfrm>
        </p:spPr>
        <p:txBody>
          <a:bodyPr>
            <a:normAutofit fontScale="77500" lnSpcReduction="20000"/>
          </a:bodyPr>
          <a:lstStyle/>
          <a:p>
            <a:r>
              <a:rPr lang="ar-IQ" dirty="0" smtClean="0"/>
              <a:t>درج بعض الفقهاء على إبراز مزايا النظام المركزي بينما ذهب البعض نحو إبراز عيوبه ، ونعرض فيما يلي أهم تلك المزايا والعيوب .اولاً : مزايا المركزية الإدارية1.النظام المركزي يقوي سلطة الدولة ويساعدها في تثبيت نفوذها في كافة أنحاء الدولة ، ولا شك أن هذا النظام له ما يبرره في الدول الناشئة حديثاً ، والتي تحتاج لتقوية وتدعيم وحدتها(15).2.المركزية أسلوب ضروري لإدارة المرافق العامة القومية التي لا يتعلق نشاطها بفئة معينة أو إقليم معين كمرفق الأمن أو الدفاع أو المواصلات .3.المركزية تؤدي إلى توحيد النظم والإجراءات المتبعة في كافة أنحاء الدولة كونها تتأتى من مصدر واحد ، مما يمكن الموظفين من الإلمام بكافة الأوامر والتعليمات اللازمة لتنفيذ الوظيفة الإدارية .4.يؤدي هذا الأسلوب إلى التقليل من النفقات والحد في الإسراف لعدم الحاجة إلى المجالس والهيئات اللامركزية وخبرة موظفي السلطة المركزية وقلة عددهم .5.تحقيق العدل والمساواة في المجتمع لإشراف الحكومة المركزية على المرافق العامة ونظرتها الشمولية البعيدة عن المصالح المحلية .</a:t>
            </a:r>
            <a:endParaRPr lang="ar-IQ" dirty="0"/>
          </a:p>
        </p:txBody>
      </p:sp>
    </p:spTree>
    <p:extLst>
      <p:ext uri="{BB962C8B-B14F-4D97-AF65-F5344CB8AC3E}">
        <p14:creationId xmlns:p14="http://schemas.microsoft.com/office/powerpoint/2010/main" val="426565676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209</Words>
  <Application>Microsoft Office PowerPoint</Application>
  <PresentationFormat>عرض على الشاشة (3:4)‏</PresentationFormat>
  <Paragraphs>8</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انواع التفويض</vt:lpstr>
      <vt:lpstr>تفويض التوقيع </vt:lpstr>
      <vt:lpstr>التفويض والحلول </vt:lpstr>
      <vt:lpstr>تقييم المركزية الإدارية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انواع التفويض</dc:title>
  <dc:creator>مكتب الكوثر</dc:creator>
  <cp:lastModifiedBy>مكتب الكوثر</cp:lastModifiedBy>
  <cp:revision>1</cp:revision>
  <dcterms:created xsi:type="dcterms:W3CDTF">2020-01-16T17:53:45Z</dcterms:created>
  <dcterms:modified xsi:type="dcterms:W3CDTF">2020-01-16T17:57:00Z</dcterms:modified>
</cp:coreProperties>
</file>