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3841AD9-6ED5-4AD1-BEAC-2F28C8555122}" type="datetimeFigureOut">
              <a:rPr lang="ar-IQ" smtClean="0"/>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1842104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3841AD9-6ED5-4AD1-BEAC-2F28C8555122}" type="datetimeFigureOut">
              <a:rPr lang="ar-IQ" smtClean="0"/>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1709072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3841AD9-6ED5-4AD1-BEAC-2F28C8555122}" type="datetimeFigureOut">
              <a:rPr lang="ar-IQ" smtClean="0"/>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102168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3841AD9-6ED5-4AD1-BEAC-2F28C8555122}" type="datetimeFigureOut">
              <a:rPr lang="ar-IQ" smtClean="0"/>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238156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3841AD9-6ED5-4AD1-BEAC-2F28C8555122}" type="datetimeFigureOut">
              <a:rPr lang="ar-IQ" smtClean="0"/>
              <a:t>25/05/1441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4244378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3841AD9-6ED5-4AD1-BEAC-2F28C8555122}" type="datetimeFigureOut">
              <a:rPr lang="ar-IQ" smtClean="0"/>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118902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3841AD9-6ED5-4AD1-BEAC-2F28C8555122}" type="datetimeFigureOut">
              <a:rPr lang="ar-IQ" smtClean="0"/>
              <a:t>25/05/1441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2915732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3841AD9-6ED5-4AD1-BEAC-2F28C8555122}" type="datetimeFigureOut">
              <a:rPr lang="ar-IQ" smtClean="0"/>
              <a:t>25/05/1441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158773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841AD9-6ED5-4AD1-BEAC-2F28C8555122}" type="datetimeFigureOut">
              <a:rPr lang="ar-IQ" smtClean="0"/>
              <a:t>25/05/1441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339622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3841AD9-6ED5-4AD1-BEAC-2F28C8555122}" type="datetimeFigureOut">
              <a:rPr lang="ar-IQ" smtClean="0"/>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263864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3841AD9-6ED5-4AD1-BEAC-2F28C8555122}" type="datetimeFigureOut">
              <a:rPr lang="ar-IQ" smtClean="0"/>
              <a:t>25/05/1441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58817AE-4FEC-49D3-BCFB-D299375C5D20}" type="slidenum">
              <a:rPr lang="ar-IQ" smtClean="0"/>
              <a:t>‹#›</a:t>
            </a:fld>
            <a:endParaRPr lang="ar-IQ"/>
          </a:p>
        </p:txBody>
      </p:sp>
    </p:spTree>
    <p:extLst>
      <p:ext uri="{BB962C8B-B14F-4D97-AF65-F5344CB8AC3E}">
        <p14:creationId xmlns:p14="http://schemas.microsoft.com/office/powerpoint/2010/main" val="309762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41AD9-6ED5-4AD1-BEAC-2F28C8555122}" type="datetimeFigureOut">
              <a:rPr lang="ar-IQ" smtClean="0"/>
              <a:t>25/05/1441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8817AE-4FEC-49D3-BCFB-D299375C5D20}" type="slidenum">
              <a:rPr lang="ar-IQ" smtClean="0"/>
              <a:t>‹#›</a:t>
            </a:fld>
            <a:endParaRPr lang="ar-IQ"/>
          </a:p>
        </p:txBody>
      </p:sp>
    </p:spTree>
    <p:extLst>
      <p:ext uri="{BB962C8B-B14F-4D97-AF65-F5344CB8AC3E}">
        <p14:creationId xmlns:p14="http://schemas.microsoft.com/office/powerpoint/2010/main" val="403425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هيئة الناخبين</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تتبع النظم الانتخابية احد الاسلوبين </a:t>
            </a:r>
            <a:r>
              <a:rPr lang="ar-IQ" dirty="0" err="1" smtClean="0"/>
              <a:t>الاتيين</a:t>
            </a:r>
            <a:r>
              <a:rPr lang="ar-IQ" dirty="0" smtClean="0"/>
              <a:t> في تكوين تلك الهيئة :</a:t>
            </a:r>
          </a:p>
          <a:p>
            <a:r>
              <a:rPr lang="ar-IQ" dirty="0" smtClean="0"/>
              <a:t>اولا : الاقتراع المقيد </a:t>
            </a:r>
            <a:r>
              <a:rPr lang="ar-IQ" dirty="0" smtClean="0"/>
              <a:t>: ان الاخذ بهذا الاسلوب يتفق مع نظرية الانتخاب وظيفة ووفقا لهذا الاتجاه </a:t>
            </a:r>
            <a:r>
              <a:rPr lang="ar-IQ" dirty="0" err="1" smtClean="0"/>
              <a:t>يجوزتقييد</a:t>
            </a:r>
            <a:r>
              <a:rPr lang="ar-IQ" dirty="0" smtClean="0"/>
              <a:t> مباشرة الانتخاب ببعض </a:t>
            </a:r>
            <a:r>
              <a:rPr lang="ar-IQ" dirty="0" err="1" smtClean="0"/>
              <a:t>القيودالتي</a:t>
            </a:r>
            <a:r>
              <a:rPr lang="ar-IQ" dirty="0" smtClean="0"/>
              <a:t> تتعلق بالكفاءة المالية او العلمية كان يشترط في الناخب ان يكون مالكا لقدر معين من المال او ان يكون من دافعي الضرائب بقدر محدد من المال او يشترط في الناخب ان يكون متعلما ان يكون يجيد القراءة او الكتابة او حاصل على شهادة دراسية معينة .</a:t>
            </a:r>
          </a:p>
        </p:txBody>
      </p:sp>
    </p:spTree>
    <p:extLst>
      <p:ext uri="{BB962C8B-B14F-4D97-AF65-F5344CB8AC3E}">
        <p14:creationId xmlns:p14="http://schemas.microsoft.com/office/powerpoint/2010/main" val="19354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الاقتراع العام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تنص معظم الدساتير في الوقت الحاضر على الاخذ بالاقتراع العام </a:t>
            </a:r>
            <a:r>
              <a:rPr lang="ar-IQ" dirty="0" err="1" smtClean="0"/>
              <a:t>اللذي</a:t>
            </a:r>
            <a:r>
              <a:rPr lang="ar-IQ" dirty="0" smtClean="0"/>
              <a:t> لا يضع قيودا على المشاركة في الانتخاب وانتشر هذا </a:t>
            </a:r>
            <a:r>
              <a:rPr lang="ar-IQ" dirty="0" err="1" smtClean="0"/>
              <a:t>المبدا</a:t>
            </a:r>
            <a:r>
              <a:rPr lang="ar-IQ" dirty="0" smtClean="0"/>
              <a:t> في القرنين التاسع عشر والعشرين وكانت سويسرا اول دولة </a:t>
            </a:r>
            <a:r>
              <a:rPr lang="ar-IQ" dirty="0" err="1" smtClean="0"/>
              <a:t>تاخذ</a:t>
            </a:r>
            <a:r>
              <a:rPr lang="ar-IQ" dirty="0" smtClean="0"/>
              <a:t> بهذا النظام في عام 1830 ثم اخذت به دول اخرى كفرنسا سنة 1848 المانيا سنة 1871 حتى اصبح هو النظام السائد في عصرنا الحاضر الا ان الاخذ بالاقتراع العام وعدم تقييد المشاركة بالانتخابات بشرط النصاب المالي او الكفاءة العلمية </a:t>
            </a:r>
            <a:r>
              <a:rPr lang="ar-IQ" dirty="0" err="1" smtClean="0"/>
              <a:t>لايعني</a:t>
            </a:r>
            <a:r>
              <a:rPr lang="ar-IQ" dirty="0" smtClean="0"/>
              <a:t> عند عدم  جواز تنظيمها من قبل السلطات المختصة لان  القول بذلك يؤدي الى التطابق بين مفهومي الشعب السياسي والاجتماعي </a:t>
            </a:r>
            <a:endParaRPr lang="ar-IQ" dirty="0"/>
          </a:p>
        </p:txBody>
      </p:sp>
    </p:spTree>
    <p:extLst>
      <p:ext uri="{BB962C8B-B14F-4D97-AF65-F5344CB8AC3E}">
        <p14:creationId xmlns:p14="http://schemas.microsoft.com/office/powerpoint/2010/main" val="72018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الاخذ بالاقتراع العام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1-الجنسية : حيث ان الانتخاب </a:t>
            </a:r>
            <a:r>
              <a:rPr lang="ar-IQ" dirty="0" err="1" smtClean="0"/>
              <a:t>لايباشره</a:t>
            </a:r>
            <a:r>
              <a:rPr lang="ar-IQ" dirty="0" smtClean="0"/>
              <a:t> الا مواطنو الدولة </a:t>
            </a:r>
            <a:r>
              <a:rPr lang="ar-IQ" dirty="0" err="1" smtClean="0"/>
              <a:t>الدولة</a:t>
            </a:r>
            <a:r>
              <a:rPr lang="ar-IQ" dirty="0" smtClean="0"/>
              <a:t> دون الاجانب وهم وجدهم الذين يحق لهم الانتخاب والترشيح الى الوظائف الغمة ؟</a:t>
            </a:r>
          </a:p>
          <a:p>
            <a:r>
              <a:rPr lang="ar-IQ" dirty="0" smtClean="0"/>
              <a:t>2- العمر : ان وجود هذا الشرط لا يتعارض مع مبدا الاقتراع العام حيث </a:t>
            </a:r>
            <a:r>
              <a:rPr lang="ar-IQ" dirty="0" err="1" smtClean="0"/>
              <a:t>لايجوز</a:t>
            </a:r>
            <a:r>
              <a:rPr lang="ar-IQ" dirty="0" smtClean="0"/>
              <a:t> ان يباشر مهمة الانتخاب الا من وصل مرحلة من النضج العقلي والفكري </a:t>
            </a:r>
            <a:r>
              <a:rPr lang="ar-IQ" dirty="0" err="1" smtClean="0"/>
              <a:t>تمكنهمن</a:t>
            </a:r>
            <a:r>
              <a:rPr lang="ar-IQ" dirty="0" smtClean="0"/>
              <a:t> اداء هذه المهمة بشكل افضل </a:t>
            </a:r>
          </a:p>
          <a:p>
            <a:r>
              <a:rPr lang="ar-IQ" dirty="0" smtClean="0"/>
              <a:t>3- الاهلية : قد تكون الاهلية عقلية او ادبية </a:t>
            </a:r>
            <a:r>
              <a:rPr lang="ar-IQ" dirty="0" err="1" smtClean="0"/>
              <a:t>فالاهلية</a:t>
            </a:r>
            <a:r>
              <a:rPr lang="ar-IQ" dirty="0" smtClean="0"/>
              <a:t> العقلية شرط يجب توفره في من يباشر الحقوق السياسية فلا يجوز ان يشترك في اختيار الحكام من لا يستطيع التمييز بين النافع </a:t>
            </a:r>
            <a:r>
              <a:rPr lang="ar-IQ" dirty="0" err="1" smtClean="0"/>
              <a:t>والظار</a:t>
            </a:r>
            <a:r>
              <a:rPr lang="ar-IQ" dirty="0" smtClean="0"/>
              <a:t> </a:t>
            </a:r>
          </a:p>
          <a:p>
            <a:r>
              <a:rPr lang="ar-IQ" dirty="0" smtClean="0"/>
              <a:t>4- الجنس: كانت دولة كثيرة تحصر الانتخاب بالذكور دون الاناث وكان الراي السائد في الماضي ان ذلك لا يتنافى مع مبدا الاقتراع العام الان هذا التمييز بدا بالتراجع وذهبت </a:t>
            </a:r>
            <a:r>
              <a:rPr lang="ar-IQ" dirty="0" err="1" smtClean="0"/>
              <a:t>امعظم</a:t>
            </a:r>
            <a:r>
              <a:rPr lang="ar-IQ" dirty="0" smtClean="0"/>
              <a:t> دساتير العلم الى الاخذ </a:t>
            </a:r>
            <a:r>
              <a:rPr lang="ar-IQ" dirty="0" err="1" smtClean="0"/>
              <a:t>بمبدا</a:t>
            </a:r>
            <a:r>
              <a:rPr lang="ar-IQ" dirty="0" smtClean="0"/>
              <a:t> المساواة وتقرير حق الانتخاب للذكور والاناث على السواء</a:t>
            </a:r>
            <a:endParaRPr lang="ar-IQ" dirty="0"/>
          </a:p>
        </p:txBody>
      </p:sp>
    </p:spTree>
    <p:extLst>
      <p:ext uri="{BB962C8B-B14F-4D97-AF65-F5344CB8AC3E}">
        <p14:creationId xmlns:p14="http://schemas.microsoft.com/office/powerpoint/2010/main" val="243622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نظم الانتخاب </a:t>
            </a:r>
            <a:endParaRPr lang="ar-IQ" dirty="0"/>
          </a:p>
        </p:txBody>
      </p:sp>
      <p:sp>
        <p:nvSpPr>
          <p:cNvPr id="3" name="عنصر نائب للمحتوى 2"/>
          <p:cNvSpPr>
            <a:spLocks noGrp="1"/>
          </p:cNvSpPr>
          <p:nvPr>
            <p:ph idx="1"/>
          </p:nvPr>
        </p:nvSpPr>
        <p:spPr/>
        <p:txBody>
          <a:bodyPr/>
          <a:lstStyle/>
          <a:p>
            <a:r>
              <a:rPr lang="ar-IQ" dirty="0" smtClean="0"/>
              <a:t>اولا : الانتخاب المباشر وغير المباشر </a:t>
            </a:r>
          </a:p>
          <a:p>
            <a:pPr marL="0" indent="0">
              <a:buNone/>
            </a:pPr>
            <a:r>
              <a:rPr lang="ar-IQ" dirty="0" smtClean="0"/>
              <a:t>يراد بالانتخاب المباشر ان ينتخب الناخبون من ينوب عنهم في تولي مهام الحكم بشكل مباشر دون وسيط اما الانتخاب غير المباشر فيعني ان مهمة الناخبين تنحصر في اختيار مندوبين يقومون بالنيابة عنهم في اختيار النواب او الحكام وهذا يعني ان  الانتخاب المباشر يكون على درجة واحدة اما الانتخاب </a:t>
            </a:r>
            <a:r>
              <a:rPr lang="ar-IQ" smtClean="0"/>
              <a:t>غير المباشر يكون على درجتين او اكثر </a:t>
            </a:r>
            <a:endParaRPr lang="ar-IQ"/>
          </a:p>
        </p:txBody>
      </p:sp>
    </p:spTree>
    <p:extLst>
      <p:ext uri="{BB962C8B-B14F-4D97-AF65-F5344CB8AC3E}">
        <p14:creationId xmlns:p14="http://schemas.microsoft.com/office/powerpoint/2010/main" val="23004664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375</Words>
  <Application>Microsoft Office PowerPoint</Application>
  <PresentationFormat>عرض على الشاشة (3:4)‏</PresentationFormat>
  <Paragraphs>13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هيئة الناخبين</vt:lpstr>
      <vt:lpstr>ثانيا : الاقتراع العام </vt:lpstr>
      <vt:lpstr>شروط الاخذ بالاقتراع العام </vt:lpstr>
      <vt:lpstr>نظم الانتخاب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هيئة الناخبين</dc:title>
  <dc:creator>مكتب الكوثر</dc:creator>
  <cp:lastModifiedBy>مكتب الكوثر</cp:lastModifiedBy>
  <cp:revision>3</cp:revision>
  <dcterms:created xsi:type="dcterms:W3CDTF">2020-01-20T16:16:34Z</dcterms:created>
  <dcterms:modified xsi:type="dcterms:W3CDTF">2020-01-20T17:45:46Z</dcterms:modified>
</cp:coreProperties>
</file>