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9" r:id="rId4"/>
    <p:sldId id="260" r:id="rId5"/>
    <p:sldId id="262" r:id="rId6"/>
    <p:sldId id="261" r:id="rId7"/>
    <p:sldId id="258"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0E49BA45-D35E-4147-A6F3-D9F6FC771A9F}" type="datetimeFigureOut">
              <a:rPr lang="ar-IQ" smtClean="0"/>
              <a:t>21/05/1441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0D08974-2403-4A03-9166-D59FECD6C08C}" type="slidenum">
              <a:rPr lang="ar-IQ" smtClean="0"/>
              <a:t>‹#›</a:t>
            </a:fld>
            <a:endParaRPr lang="ar-IQ"/>
          </a:p>
        </p:txBody>
      </p:sp>
    </p:spTree>
    <p:extLst>
      <p:ext uri="{BB962C8B-B14F-4D97-AF65-F5344CB8AC3E}">
        <p14:creationId xmlns:p14="http://schemas.microsoft.com/office/powerpoint/2010/main" val="3510358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E49BA45-D35E-4147-A6F3-D9F6FC771A9F}" type="datetimeFigureOut">
              <a:rPr lang="ar-IQ" smtClean="0"/>
              <a:t>21/05/1441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0D08974-2403-4A03-9166-D59FECD6C08C}" type="slidenum">
              <a:rPr lang="ar-IQ" smtClean="0"/>
              <a:t>‹#›</a:t>
            </a:fld>
            <a:endParaRPr lang="ar-IQ"/>
          </a:p>
        </p:txBody>
      </p:sp>
    </p:spTree>
    <p:extLst>
      <p:ext uri="{BB962C8B-B14F-4D97-AF65-F5344CB8AC3E}">
        <p14:creationId xmlns:p14="http://schemas.microsoft.com/office/powerpoint/2010/main" val="417660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E49BA45-D35E-4147-A6F3-D9F6FC771A9F}" type="datetimeFigureOut">
              <a:rPr lang="ar-IQ" smtClean="0"/>
              <a:t>21/05/1441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0D08974-2403-4A03-9166-D59FECD6C08C}" type="slidenum">
              <a:rPr lang="ar-IQ" smtClean="0"/>
              <a:t>‹#›</a:t>
            </a:fld>
            <a:endParaRPr lang="ar-IQ"/>
          </a:p>
        </p:txBody>
      </p:sp>
    </p:spTree>
    <p:extLst>
      <p:ext uri="{BB962C8B-B14F-4D97-AF65-F5344CB8AC3E}">
        <p14:creationId xmlns:p14="http://schemas.microsoft.com/office/powerpoint/2010/main" val="2069026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E49BA45-D35E-4147-A6F3-D9F6FC771A9F}" type="datetimeFigureOut">
              <a:rPr lang="ar-IQ" smtClean="0"/>
              <a:t>21/05/1441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0D08974-2403-4A03-9166-D59FECD6C08C}" type="slidenum">
              <a:rPr lang="ar-IQ" smtClean="0"/>
              <a:t>‹#›</a:t>
            </a:fld>
            <a:endParaRPr lang="ar-IQ"/>
          </a:p>
        </p:txBody>
      </p:sp>
    </p:spTree>
    <p:extLst>
      <p:ext uri="{BB962C8B-B14F-4D97-AF65-F5344CB8AC3E}">
        <p14:creationId xmlns:p14="http://schemas.microsoft.com/office/powerpoint/2010/main" val="1696140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E49BA45-D35E-4147-A6F3-D9F6FC771A9F}" type="datetimeFigureOut">
              <a:rPr lang="ar-IQ" smtClean="0"/>
              <a:t>21/05/1441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0D08974-2403-4A03-9166-D59FECD6C08C}" type="slidenum">
              <a:rPr lang="ar-IQ" smtClean="0"/>
              <a:t>‹#›</a:t>
            </a:fld>
            <a:endParaRPr lang="ar-IQ"/>
          </a:p>
        </p:txBody>
      </p:sp>
    </p:spTree>
    <p:extLst>
      <p:ext uri="{BB962C8B-B14F-4D97-AF65-F5344CB8AC3E}">
        <p14:creationId xmlns:p14="http://schemas.microsoft.com/office/powerpoint/2010/main" val="1779769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0E49BA45-D35E-4147-A6F3-D9F6FC771A9F}" type="datetimeFigureOut">
              <a:rPr lang="ar-IQ" smtClean="0"/>
              <a:t>21/05/1441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0D08974-2403-4A03-9166-D59FECD6C08C}" type="slidenum">
              <a:rPr lang="ar-IQ" smtClean="0"/>
              <a:t>‹#›</a:t>
            </a:fld>
            <a:endParaRPr lang="ar-IQ"/>
          </a:p>
        </p:txBody>
      </p:sp>
    </p:spTree>
    <p:extLst>
      <p:ext uri="{BB962C8B-B14F-4D97-AF65-F5344CB8AC3E}">
        <p14:creationId xmlns:p14="http://schemas.microsoft.com/office/powerpoint/2010/main" val="419008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0E49BA45-D35E-4147-A6F3-D9F6FC771A9F}" type="datetimeFigureOut">
              <a:rPr lang="ar-IQ" smtClean="0"/>
              <a:t>21/05/1441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0D08974-2403-4A03-9166-D59FECD6C08C}" type="slidenum">
              <a:rPr lang="ar-IQ" smtClean="0"/>
              <a:t>‹#›</a:t>
            </a:fld>
            <a:endParaRPr lang="ar-IQ"/>
          </a:p>
        </p:txBody>
      </p:sp>
    </p:spTree>
    <p:extLst>
      <p:ext uri="{BB962C8B-B14F-4D97-AF65-F5344CB8AC3E}">
        <p14:creationId xmlns:p14="http://schemas.microsoft.com/office/powerpoint/2010/main" val="2172708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0E49BA45-D35E-4147-A6F3-D9F6FC771A9F}" type="datetimeFigureOut">
              <a:rPr lang="ar-IQ" smtClean="0"/>
              <a:t>21/05/1441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0D08974-2403-4A03-9166-D59FECD6C08C}" type="slidenum">
              <a:rPr lang="ar-IQ" smtClean="0"/>
              <a:t>‹#›</a:t>
            </a:fld>
            <a:endParaRPr lang="ar-IQ"/>
          </a:p>
        </p:txBody>
      </p:sp>
    </p:spTree>
    <p:extLst>
      <p:ext uri="{BB962C8B-B14F-4D97-AF65-F5344CB8AC3E}">
        <p14:creationId xmlns:p14="http://schemas.microsoft.com/office/powerpoint/2010/main" val="51824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E49BA45-D35E-4147-A6F3-D9F6FC771A9F}" type="datetimeFigureOut">
              <a:rPr lang="ar-IQ" smtClean="0"/>
              <a:t>21/05/1441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0D08974-2403-4A03-9166-D59FECD6C08C}" type="slidenum">
              <a:rPr lang="ar-IQ" smtClean="0"/>
              <a:t>‹#›</a:t>
            </a:fld>
            <a:endParaRPr lang="ar-IQ"/>
          </a:p>
        </p:txBody>
      </p:sp>
    </p:spTree>
    <p:extLst>
      <p:ext uri="{BB962C8B-B14F-4D97-AF65-F5344CB8AC3E}">
        <p14:creationId xmlns:p14="http://schemas.microsoft.com/office/powerpoint/2010/main" val="394803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E49BA45-D35E-4147-A6F3-D9F6FC771A9F}" type="datetimeFigureOut">
              <a:rPr lang="ar-IQ" smtClean="0"/>
              <a:t>21/05/1441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0D08974-2403-4A03-9166-D59FECD6C08C}" type="slidenum">
              <a:rPr lang="ar-IQ" smtClean="0"/>
              <a:t>‹#›</a:t>
            </a:fld>
            <a:endParaRPr lang="ar-IQ"/>
          </a:p>
        </p:txBody>
      </p:sp>
    </p:spTree>
    <p:extLst>
      <p:ext uri="{BB962C8B-B14F-4D97-AF65-F5344CB8AC3E}">
        <p14:creationId xmlns:p14="http://schemas.microsoft.com/office/powerpoint/2010/main" val="2212676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E49BA45-D35E-4147-A6F3-D9F6FC771A9F}" type="datetimeFigureOut">
              <a:rPr lang="ar-IQ" smtClean="0"/>
              <a:t>21/05/1441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0D08974-2403-4A03-9166-D59FECD6C08C}" type="slidenum">
              <a:rPr lang="ar-IQ" smtClean="0"/>
              <a:t>‹#›</a:t>
            </a:fld>
            <a:endParaRPr lang="ar-IQ"/>
          </a:p>
        </p:txBody>
      </p:sp>
    </p:spTree>
    <p:extLst>
      <p:ext uri="{BB962C8B-B14F-4D97-AF65-F5344CB8AC3E}">
        <p14:creationId xmlns:p14="http://schemas.microsoft.com/office/powerpoint/2010/main" val="167082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E49BA45-D35E-4147-A6F3-D9F6FC771A9F}" type="datetimeFigureOut">
              <a:rPr lang="ar-IQ" smtClean="0"/>
              <a:t>21/05/1441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0D08974-2403-4A03-9166-D59FECD6C08C}" type="slidenum">
              <a:rPr lang="ar-IQ" smtClean="0"/>
              <a:t>‹#›</a:t>
            </a:fld>
            <a:endParaRPr lang="ar-IQ"/>
          </a:p>
        </p:txBody>
      </p:sp>
    </p:spTree>
    <p:extLst>
      <p:ext uri="{BB962C8B-B14F-4D97-AF65-F5344CB8AC3E}">
        <p14:creationId xmlns:p14="http://schemas.microsoft.com/office/powerpoint/2010/main" val="1422744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اساليب التنظيم الاداري</a:t>
            </a:r>
            <a:endParaRPr lang="ar-IQ" dirty="0"/>
          </a:p>
        </p:txBody>
      </p:sp>
      <p:sp>
        <p:nvSpPr>
          <p:cNvPr id="3" name="عنوان فرعي 2"/>
          <p:cNvSpPr>
            <a:spLocks noGrp="1"/>
          </p:cNvSpPr>
          <p:nvPr>
            <p:ph type="subTitle" idx="1"/>
          </p:nvPr>
        </p:nvSpPr>
        <p:spPr/>
        <p:txBody>
          <a:bodyPr>
            <a:noAutofit/>
          </a:bodyPr>
          <a:lstStyle/>
          <a:p>
            <a:r>
              <a:rPr lang="ar-IQ" sz="2000" dirty="0" smtClean="0"/>
              <a:t>تنتهج الدول المختلفة أسلوبين في تنظيمها الإداري هما : المركزية الإدارية واللامركزية الإدارية . يتجه الأسلوب الأول والأقدم في الظهور نحو حصر الوظيفة الإدارية في أيدي السلطة التنفيذية وحدها في العاصمة دون وجود سلطات إدارية أخرى مستقلة عنها . بينما يتجه أسلوب اللامركزية الإدارية نحو توزيع الوظيفة الإدارية ومشاركة هيئات وسلطات لامركزية .</a:t>
            </a:r>
            <a:endParaRPr lang="ar-IQ" sz="2000" dirty="0"/>
          </a:p>
        </p:txBody>
      </p:sp>
    </p:spTree>
    <p:extLst>
      <p:ext uri="{BB962C8B-B14F-4D97-AF65-F5344CB8AC3E}">
        <p14:creationId xmlns:p14="http://schemas.microsoft.com/office/powerpoint/2010/main" val="1436534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المركزية الادارية </a:t>
            </a:r>
            <a:endParaRPr lang="ar-IQ" dirty="0"/>
          </a:p>
        </p:txBody>
      </p:sp>
      <p:sp>
        <p:nvSpPr>
          <p:cNvPr id="3" name="عنوان فرعي 2"/>
          <p:cNvSpPr>
            <a:spLocks noGrp="1"/>
          </p:cNvSpPr>
          <p:nvPr>
            <p:ph type="subTitle" idx="1"/>
          </p:nvPr>
        </p:nvSpPr>
        <p:spPr>
          <a:xfrm>
            <a:off x="1371600" y="3356992"/>
            <a:ext cx="6440760" cy="2281808"/>
          </a:xfrm>
        </p:spPr>
        <p:txBody>
          <a:bodyPr>
            <a:noAutofit/>
          </a:bodyPr>
          <a:lstStyle/>
          <a:p>
            <a:r>
              <a:rPr lang="ar-IQ" sz="2400" dirty="0" smtClean="0"/>
              <a:t>هي أول النظم التي اتبعتها الدول في الحكم والإدارة ، وتقوم المركزية على أساس التوحيد وعدم التجزئة ، وفي المجال الإداري يقصد بها توحيد النشاط الإداري وتجميعه في يد السلطة </a:t>
            </a:r>
            <a:r>
              <a:rPr lang="ar-IQ" sz="2000" dirty="0" smtClean="0"/>
              <a:t>التنفيذية</a:t>
            </a:r>
            <a:r>
              <a:rPr lang="ar-IQ" sz="2400" dirty="0" smtClean="0"/>
              <a:t> في العاصمة(1).وتقوم السلطة التنفيذية في هذا النظام بالسيطرة على جميع الوظائف الإدارية من توجيه وتخطيط ورقابة وتنسيق ، وفي النظام المركزي تلتزم السلطة الدنيا بالقرارات التي تصدر عن السلطة العليا ويساعد على هذه الخاصة الترتيب الذي يسود السلطة التنفيذية وتقسيم الموظفين رؤساء ومرؤوسين إلى درجات يعلو بعضها بعضاً في سلم إداري منتظم ، يخضع كل مرؤوس فيه لرئيسه خضوعاً تاماً وينفذ أوامره ويعمل تحت إشرافه وتوجيهاته  ولا تعني المركزية أن تقوم السلطة التنفيذية في العاصمة بجميع الأعمال في أنحاء الدولة ، بل تقتضي وجود فروع لهذه السلطة غير أن هذه الفروع لا تتمتع بأي قدر من الاستقلال في مباشرة وظيفتها وتكون تابعة للسلطة المركزية في العاصمة ومرتبطة بها</a:t>
            </a:r>
            <a:endParaRPr lang="ar-IQ" sz="2400" dirty="0"/>
          </a:p>
        </p:txBody>
      </p:sp>
    </p:spTree>
    <p:extLst>
      <p:ext uri="{BB962C8B-B14F-4D97-AF65-F5344CB8AC3E}">
        <p14:creationId xmlns:p14="http://schemas.microsoft.com/office/powerpoint/2010/main" val="2535065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اركان المركزية الادارية</a:t>
            </a:r>
            <a:endParaRPr lang="ar-IQ" dirty="0"/>
          </a:p>
        </p:txBody>
      </p:sp>
      <p:sp>
        <p:nvSpPr>
          <p:cNvPr id="3" name="عنوان فرعي 2"/>
          <p:cNvSpPr>
            <a:spLocks noGrp="1"/>
          </p:cNvSpPr>
          <p:nvPr>
            <p:ph type="subTitle" idx="1"/>
          </p:nvPr>
        </p:nvSpPr>
        <p:spPr/>
        <p:txBody>
          <a:bodyPr>
            <a:normAutofit fontScale="47500" lnSpcReduction="20000"/>
          </a:bodyPr>
          <a:lstStyle/>
          <a:p>
            <a:r>
              <a:rPr lang="ar-IQ" dirty="0" smtClean="0"/>
              <a:t>تقوم المركزية </a:t>
            </a:r>
            <a:r>
              <a:rPr lang="ar-IQ" sz="4200" dirty="0" smtClean="0"/>
              <a:t>الإدارية</a:t>
            </a:r>
            <a:r>
              <a:rPr lang="ar-IQ" dirty="0" smtClean="0"/>
              <a:t> على ثلاثة عناصر هي : تركيز الوظيفة الإدارية في يد الحكومة والتدرج الهرمي والسلطة الرئاسية .أولاً : تركيز الوظيفة الإدارية في يد الحكومة </a:t>
            </a:r>
            <a:r>
              <a:rPr lang="ar-IQ" dirty="0" err="1" smtClean="0"/>
              <a:t>المركزيةتتركز</a:t>
            </a:r>
            <a:r>
              <a:rPr lang="ar-IQ" dirty="0" smtClean="0"/>
              <a:t> في هذا النظام سلطة مباشرة الوظيفة الإدارية في يد السلطة التنفيذية بالعاصمة، وتعاونها في ذلك الهيئات التابعة لها في الأقاليم الأخرى تحت إشراف ورقابة السلطة المركزية، ولا توجد في هذا النظام أشخاص معنوية عامة محلية أو مرفقية مستقلة عن السلطة المركزية . ومن ثم لا توجد مجالس محلية منتخبة أو هيئات عامة يمكن أن تدير المرافق العامة ، وتتركز سلطة اتخاذ القرارات وأداء المرافق العامة في يد الوزراء وممثليهم التابعين لهم والمعنيين منهم تحت رقابتهم وإشرافهم .</a:t>
            </a:r>
            <a:endParaRPr lang="ar-IQ" dirty="0"/>
          </a:p>
        </p:txBody>
      </p:sp>
    </p:spTree>
    <p:extLst>
      <p:ext uri="{BB962C8B-B14F-4D97-AF65-F5344CB8AC3E}">
        <p14:creationId xmlns:p14="http://schemas.microsoft.com/office/powerpoint/2010/main" val="2596712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ثانيا : التدرج الهرمي</a:t>
            </a:r>
            <a:endParaRPr lang="ar-IQ" dirty="0"/>
          </a:p>
        </p:txBody>
      </p:sp>
      <p:sp>
        <p:nvSpPr>
          <p:cNvPr id="3" name="عنصر نائب للمحتوى 2"/>
          <p:cNvSpPr>
            <a:spLocks noGrp="1"/>
          </p:cNvSpPr>
          <p:nvPr>
            <p:ph idx="1"/>
          </p:nvPr>
        </p:nvSpPr>
        <p:spPr/>
        <p:txBody>
          <a:bodyPr>
            <a:normAutofit fontScale="92500" lnSpcReduction="20000"/>
          </a:bodyPr>
          <a:lstStyle/>
          <a:p>
            <a:pPr marL="0" indent="0">
              <a:buNone/>
            </a:pPr>
            <a:r>
              <a:rPr lang="ar-IQ" dirty="0" smtClean="0"/>
              <a:t>يقوم النظام المركزي على أساس التدرج الهرمي في الجهاز الإداري ومقتضاه أن يخضع موظفي الحكومة المركزية بشكل متدرج ومتصاعد ، تكون الدرجات الدنيا تابعة للأعلى منها تحت قمة الجهاز الإداري وهو الوزير . وللسلطات العليا حق إصدار الأوامر والتعليمات للجهات الدنيا ويخضع كل مرؤوس خضوعاً تاماً ، ويتجه مجال الطاعة في داخل النظام المركزي إلى درجة كبيرة فالرئيس يباشر رقابة سابقة ولاحقة على أعمال المرؤوس كما إن للرئيس صلاحية تعديل القرارات الصادرة من مرؤوسيه وإلغائها بالشكل الذي  يراه مناسباً . وهذه الدرجات تكون ما يسمى بنظام التسلسل الإداري الذي يبين التمايز بين طبقتي الرؤساء والمرؤوسين ويبرز علاقة التبعية والسلطة الرئاسية .</a:t>
            </a:r>
            <a:endParaRPr lang="ar-IQ" dirty="0"/>
          </a:p>
        </p:txBody>
      </p:sp>
    </p:spTree>
    <p:extLst>
      <p:ext uri="{BB962C8B-B14F-4D97-AF65-F5344CB8AC3E}">
        <p14:creationId xmlns:p14="http://schemas.microsoft.com/office/powerpoint/2010/main" val="1145902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893598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2984785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319601001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348</Words>
  <Application>Microsoft Office PowerPoint</Application>
  <PresentationFormat>عرض على الشاشة (3:4)‏</PresentationFormat>
  <Paragraphs>8</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نسق Office</vt:lpstr>
      <vt:lpstr>اساليب التنظيم الاداري</vt:lpstr>
      <vt:lpstr>المركزية الادارية </vt:lpstr>
      <vt:lpstr>اركان المركزية الادارية</vt:lpstr>
      <vt:lpstr>ثانيا : التدرج الهرمي</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اساليب التنظيم الاداري</dc:title>
  <dc:creator>مكتب الكوثر</dc:creator>
  <cp:lastModifiedBy>مكتب الكوثر</cp:lastModifiedBy>
  <cp:revision>1</cp:revision>
  <dcterms:created xsi:type="dcterms:W3CDTF">2020-01-16T17:38:17Z</dcterms:created>
  <dcterms:modified xsi:type="dcterms:W3CDTF">2020-01-16T17:44:39Z</dcterms:modified>
</cp:coreProperties>
</file>