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02C9B-ADE9-49C9-8599-DDB534B9B3DC}" type="datetimeFigureOut">
              <a:rPr lang="ar-IQ" smtClean="0"/>
              <a:t>21/05/1441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071FC-E961-43FA-906A-D57ACBEE43A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774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02C9B-ADE9-49C9-8599-DDB534B9B3DC}" type="datetimeFigureOut">
              <a:rPr lang="ar-IQ" smtClean="0"/>
              <a:t>21/05/1441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071FC-E961-43FA-906A-D57ACBEE43A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6873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02C9B-ADE9-49C9-8599-DDB534B9B3DC}" type="datetimeFigureOut">
              <a:rPr lang="ar-IQ" smtClean="0"/>
              <a:t>21/05/1441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071FC-E961-43FA-906A-D57ACBEE43A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83959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02C9B-ADE9-49C9-8599-DDB534B9B3DC}" type="datetimeFigureOut">
              <a:rPr lang="ar-IQ" smtClean="0"/>
              <a:t>21/05/1441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071FC-E961-43FA-906A-D57ACBEE43A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1923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02C9B-ADE9-49C9-8599-DDB534B9B3DC}" type="datetimeFigureOut">
              <a:rPr lang="ar-IQ" smtClean="0"/>
              <a:t>21/05/1441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071FC-E961-43FA-906A-D57ACBEE43A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22001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02C9B-ADE9-49C9-8599-DDB534B9B3DC}" type="datetimeFigureOut">
              <a:rPr lang="ar-IQ" smtClean="0"/>
              <a:t>21/05/1441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071FC-E961-43FA-906A-D57ACBEE43A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08391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02C9B-ADE9-49C9-8599-DDB534B9B3DC}" type="datetimeFigureOut">
              <a:rPr lang="ar-IQ" smtClean="0"/>
              <a:t>21/05/1441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071FC-E961-43FA-906A-D57ACBEE43A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60007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02C9B-ADE9-49C9-8599-DDB534B9B3DC}" type="datetimeFigureOut">
              <a:rPr lang="ar-IQ" smtClean="0"/>
              <a:t>21/05/1441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071FC-E961-43FA-906A-D57ACBEE43A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30526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02C9B-ADE9-49C9-8599-DDB534B9B3DC}" type="datetimeFigureOut">
              <a:rPr lang="ar-IQ" smtClean="0"/>
              <a:t>21/05/1441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071FC-E961-43FA-906A-D57ACBEE43A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64145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02C9B-ADE9-49C9-8599-DDB534B9B3DC}" type="datetimeFigureOut">
              <a:rPr lang="ar-IQ" smtClean="0"/>
              <a:t>21/05/1441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071FC-E961-43FA-906A-D57ACBEE43A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94084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02C9B-ADE9-49C9-8599-DDB534B9B3DC}" type="datetimeFigureOut">
              <a:rPr lang="ar-IQ" smtClean="0"/>
              <a:t>21/05/1441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071FC-E961-43FA-906A-D57ACBEE43A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7503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02C9B-ADE9-49C9-8599-DDB534B9B3DC}" type="datetimeFigureOut">
              <a:rPr lang="ar-IQ" smtClean="0"/>
              <a:t>21/05/1441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071FC-E961-43FA-906A-D57ACBEE43A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87280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الشخصية المعنوية الخاصة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584776" cy="2209800"/>
          </a:xfrm>
        </p:spPr>
        <p:txBody>
          <a:bodyPr>
            <a:normAutofit fontScale="47500" lnSpcReduction="20000"/>
          </a:bodyPr>
          <a:lstStyle/>
          <a:p>
            <a:r>
              <a:rPr lang="ar-IQ" dirty="0" smtClean="0"/>
              <a:t>وهي الأشخاص القانونية التي لا تتبع الدولة بل تتبع الأفراد والجماعات الخاصة, </a:t>
            </a:r>
            <a:r>
              <a:rPr lang="ar-IQ" dirty="0" err="1" smtClean="0"/>
              <a:t>وتهدفبصورة</a:t>
            </a:r>
            <a:r>
              <a:rPr lang="ar-IQ" dirty="0" smtClean="0"/>
              <a:t> أساسية إلى تحقيق مصالح فردية خاصة, تتميز من حيث طريقة وأداة إنشائها وخضوعها لرقابة الدولة. ويكون إنشاؤها بموجب قرار من الجهة المختصة. ويمكن </a:t>
            </a:r>
            <a:r>
              <a:rPr lang="ar-IQ" dirty="0" err="1" smtClean="0"/>
              <a:t>تعريفهابأنها</a:t>
            </a:r>
            <a:r>
              <a:rPr lang="ar-IQ" dirty="0" smtClean="0"/>
              <a:t> هي تلك التي يكونها الأفراد سواء لتحقيق غرض خاص بهم أو بغرض يعود </a:t>
            </a:r>
            <a:r>
              <a:rPr lang="ar-IQ" dirty="0" err="1" smtClean="0"/>
              <a:t>بالنفعالعام</a:t>
            </a:r>
            <a:r>
              <a:rPr lang="ar-IQ" dirty="0" smtClean="0"/>
              <a:t> وهي على نوعين, مجموعات الأشخاص ومجموعات الأفراد, مثالها: </a:t>
            </a:r>
            <a:r>
              <a:rPr lang="ar-IQ" dirty="0" err="1" smtClean="0"/>
              <a:t>الشركاتالتجارية</a:t>
            </a:r>
            <a:r>
              <a:rPr lang="ar-IQ" dirty="0" smtClean="0"/>
              <a:t>, الجمعيات المدنية الخاصة[15].ثانيا: نهاية الشخصية </a:t>
            </a:r>
            <a:r>
              <a:rPr lang="ar-IQ" dirty="0" err="1" smtClean="0"/>
              <a:t>المعنويالخاصةتنتهي</a:t>
            </a:r>
            <a:r>
              <a:rPr lang="ar-IQ" dirty="0" smtClean="0"/>
              <a:t> الشخصية المعنوية في الأصل عند حل الشركة وانقضائها, إلا أنه من المقرر أن تبقى الشركة محتفظة بشخصيتها المعنوية طيلة </a:t>
            </a:r>
            <a:r>
              <a:rPr lang="ar-IQ" dirty="0" err="1" smtClean="0"/>
              <a:t>فترةالتصفية.و</a:t>
            </a:r>
            <a:r>
              <a:rPr lang="ar-IQ" dirty="0" smtClean="0"/>
              <a:t> يترتب على اعتبار الشركة شخصا معنويا صحيحا اكتساب الحقوق و تحمل </a:t>
            </a:r>
            <a:r>
              <a:rPr lang="ar-IQ" dirty="0" err="1" smtClean="0"/>
              <a:t>الالتزامات,شأنهافي</a:t>
            </a:r>
            <a:r>
              <a:rPr lang="ar-IQ" dirty="0" smtClean="0"/>
              <a:t> ذلك </a:t>
            </a:r>
            <a:r>
              <a:rPr lang="ar-IQ" dirty="0" err="1" smtClean="0"/>
              <a:t>شأنالأشخاص</a:t>
            </a:r>
            <a:r>
              <a:rPr lang="ar-IQ" dirty="0" smtClean="0"/>
              <a:t> الطبيعيين, إلا أن الشخص المعنوي يتمتع بجميع الحقوق إلا ما كان منها ملازما لصفة الإنسان الطبيعية </a:t>
            </a:r>
            <a:r>
              <a:rPr lang="ar-IQ" dirty="0" err="1" smtClean="0"/>
              <a:t>مثلالسن</a:t>
            </a:r>
            <a:r>
              <a:rPr lang="ar-IQ" dirty="0" smtClean="0"/>
              <a:t>, الزواج, الولادة, و غيـرها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38546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ولا: تعريف الشخصية المعنوية العامة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وهي الدولة </a:t>
            </a:r>
            <a:r>
              <a:rPr lang="ar-IQ" dirty="0" err="1" smtClean="0"/>
              <a:t>أوالأشخاص</a:t>
            </a:r>
            <a:r>
              <a:rPr lang="ar-IQ" dirty="0" smtClean="0"/>
              <a:t> المعنوية التي تتبع الدولة, ويمكن تعريفها بأنها مجموعة من الأشخاص والأموال التي تنشأ من قبل الدولة بموجب </a:t>
            </a:r>
            <a:r>
              <a:rPr lang="ar-IQ" dirty="0" err="1" smtClean="0"/>
              <a:t>نظامويكون</a:t>
            </a:r>
            <a:r>
              <a:rPr lang="ar-IQ" dirty="0" smtClean="0"/>
              <a:t> لها هدف مشروع[17].ثانيا: أنواع الشخصية المعنوية </a:t>
            </a:r>
            <a:r>
              <a:rPr lang="ar-IQ" dirty="0" err="1" smtClean="0"/>
              <a:t>العامةوالفرق</a:t>
            </a:r>
            <a:r>
              <a:rPr lang="ar-IQ" dirty="0" smtClean="0"/>
              <a:t> بينهما</a:t>
            </a:r>
            <a:r>
              <a:rPr lang="el-GR" dirty="0" smtClean="0"/>
              <a:t>Ι- </a:t>
            </a:r>
            <a:r>
              <a:rPr lang="ar-IQ" dirty="0" smtClean="0"/>
              <a:t>أنواع الشخصية المعنوية العامة1- الشخصية المعنوية </a:t>
            </a:r>
            <a:r>
              <a:rPr lang="ar-IQ" dirty="0" err="1" smtClean="0"/>
              <a:t>الإقليمية"وهيالأشخاص</a:t>
            </a:r>
            <a:r>
              <a:rPr lang="ar-IQ" dirty="0" smtClean="0"/>
              <a:t> الاعتبارية التي تمارس اختصاصها في مجال جغرافي معين من الدولة ويشمل </a:t>
            </a:r>
            <a:r>
              <a:rPr lang="ar-IQ" dirty="0" err="1" smtClean="0"/>
              <a:t>هذاالنوع</a:t>
            </a:r>
            <a:r>
              <a:rPr lang="ar-IQ" dirty="0" smtClean="0"/>
              <a:t> الدولة والولاية والبلدية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477100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الدولة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IQ" dirty="0" smtClean="0"/>
              <a:t>جاء ذكرها على رأس المادة 49 من القانون المدني نظرا لأهميتها ولأنها تشكل </a:t>
            </a:r>
            <a:r>
              <a:rPr lang="ar-IQ" dirty="0" err="1" smtClean="0"/>
              <a:t>الشخصالمعنوي</a:t>
            </a:r>
            <a:r>
              <a:rPr lang="ar-IQ" dirty="0" smtClean="0"/>
              <a:t> الأم وباقي الأشخاص متفرعة عنها. وينحصر اختصاص الدولة في نطاق </a:t>
            </a:r>
            <a:r>
              <a:rPr lang="ar-IQ" dirty="0" err="1" smtClean="0"/>
              <a:t>إقليممعين</a:t>
            </a:r>
            <a:r>
              <a:rPr lang="ar-IQ" dirty="0" smtClean="0"/>
              <a:t>, ولا يحتاج وجود الدولة إلى نص في الدستور أو القانون أو أي وثيقة أخرى </a:t>
            </a:r>
            <a:r>
              <a:rPr lang="ar-IQ" dirty="0" err="1" smtClean="0"/>
              <a:t>ذاتطابع</a:t>
            </a:r>
            <a:r>
              <a:rPr lang="ar-IQ" dirty="0" smtClean="0"/>
              <a:t> دولي أو </a:t>
            </a:r>
            <a:r>
              <a:rPr lang="ar-IQ" dirty="0" err="1" smtClean="0"/>
              <a:t>داخلي.ولولا</a:t>
            </a:r>
            <a:r>
              <a:rPr lang="ar-IQ" dirty="0" smtClean="0"/>
              <a:t> فكرة الشخصية الاعتبارية </a:t>
            </a:r>
            <a:r>
              <a:rPr lang="ar-IQ" dirty="0" err="1" smtClean="0"/>
              <a:t>لماتسنى</a:t>
            </a:r>
            <a:r>
              <a:rPr lang="ar-IQ" dirty="0" smtClean="0"/>
              <a:t> الفصل في الذمة المالية بين ممتلكات الدولة وممتلكات جهات أخرى, كما أن </a:t>
            </a:r>
            <a:r>
              <a:rPr lang="ar-IQ" dirty="0" err="1" smtClean="0"/>
              <a:t>لفكرةالشخصية</a:t>
            </a:r>
            <a:r>
              <a:rPr lang="ar-IQ" dirty="0" smtClean="0"/>
              <a:t> الاعتبارية الفضل في إقرار مسؤولية الدولة عن أعمال موظفيها وفي </a:t>
            </a:r>
            <a:r>
              <a:rPr lang="ar-IQ" dirty="0" err="1" smtClean="0"/>
              <a:t>الاعترافلها</a:t>
            </a:r>
            <a:r>
              <a:rPr lang="ar-IQ" dirty="0" smtClean="0"/>
              <a:t> بأهلية التقاضي والتعاقد[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934010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3386214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281</Words>
  <Application>Microsoft Office PowerPoint</Application>
  <PresentationFormat>عرض على الشاشة (3:4)‏</PresentationFormat>
  <Paragraphs>6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نسق Office</vt:lpstr>
      <vt:lpstr>الشخصية المعنوية الخاصة </vt:lpstr>
      <vt:lpstr>ولا: تعريف الشخصية المعنوية العامة</vt:lpstr>
      <vt:lpstr>الدولة 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الشخصية المعنوية الخاصة </dc:title>
  <dc:creator>مكتب الكوثر</dc:creator>
  <cp:lastModifiedBy>مكتب الكوثر</cp:lastModifiedBy>
  <cp:revision>1</cp:revision>
  <dcterms:created xsi:type="dcterms:W3CDTF">2020-01-16T17:27:16Z</dcterms:created>
  <dcterms:modified xsi:type="dcterms:W3CDTF">2020-01-16T17:34:35Z</dcterms:modified>
</cp:coreProperties>
</file>