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8" d="100"/>
          <a:sy n="78"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98405F-F702-41D8-BCF3-4F0E866F17CC}" type="datetimeFigureOut">
              <a:rPr lang="ar-IQ" smtClean="0"/>
              <a:pPr/>
              <a:t>02/05/1441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8983E9-77F7-453F-9D1D-996AA5BC627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8983E9-77F7-453F-9D1D-996AA5BC627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8983E9-77F7-453F-9D1D-996AA5BC627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8983E9-77F7-453F-9D1D-996AA5BC6272}"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8983E9-77F7-453F-9D1D-996AA5BC6272}"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88983E9-77F7-453F-9D1D-996AA5BC6272}"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088983E9-77F7-453F-9D1D-996AA5BC627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088983E9-77F7-453F-9D1D-996AA5BC6272}"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98405F-F702-41D8-BCF3-4F0E866F17CC}" type="datetimeFigureOut">
              <a:rPr lang="ar-IQ" smtClean="0"/>
              <a:pPr/>
              <a:t>02/05/1441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088983E9-77F7-453F-9D1D-996AA5BC627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98405F-F702-41D8-BCF3-4F0E866F17CC}" type="datetimeFigureOut">
              <a:rPr lang="ar-IQ" smtClean="0"/>
              <a:pPr/>
              <a:t>02/05/1441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88983E9-77F7-453F-9D1D-996AA5BC627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98405F-F702-41D8-BCF3-4F0E866F17CC}" type="datetimeFigureOut">
              <a:rPr lang="ar-IQ" smtClean="0"/>
              <a:pPr/>
              <a:t>02/05/1441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8983E9-77F7-453F-9D1D-996AA5BC6272}"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98405F-F702-41D8-BCF3-4F0E866F17CC}" type="datetimeFigureOut">
              <a:rPr lang="ar-IQ" smtClean="0"/>
              <a:pPr/>
              <a:t>02/05/1441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8983E9-77F7-453F-9D1D-996AA5BC627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قانون العمل </a:t>
            </a:r>
            <a:endParaRPr lang="ar-IQ" dirty="0"/>
          </a:p>
        </p:txBody>
      </p:sp>
      <p:sp>
        <p:nvSpPr>
          <p:cNvPr id="3" name="Subtitle 2"/>
          <p:cNvSpPr>
            <a:spLocks noGrp="1"/>
          </p:cNvSpPr>
          <p:nvPr>
            <p:ph type="subTitle" idx="1"/>
          </p:nvPr>
        </p:nvSpPr>
        <p:spPr/>
        <p:txBody>
          <a:bodyPr/>
          <a:lstStyle/>
          <a:p>
            <a:endParaRPr lang="ar-IQ"/>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ج- من عقود المدة : يعتبر عقد العمل من عقود المدة اذ ان الالتزام يستغرق مدة معينة من الزمن فأنه ليس كالبيع من العقود الفورية فأنه تنتهي اثاره بمجرد تسليم الثمن واستلام المبيع .</a:t>
            </a:r>
          </a:p>
          <a:p>
            <a:r>
              <a:rPr lang="ar-IQ" dirty="0" smtClean="0"/>
              <a:t>د- من العقود الشخصية : اي ان شخص العامل في العقد محل اعتبار اذ يجب على العامل اداء العمل المتفق بالعقد بنفسه , كما ان موت العامل يؤدي الى انتهاء عقد العمل </a:t>
            </a:r>
            <a:endParaRPr lang="ar-IQ" dirty="0"/>
          </a:p>
        </p:txBody>
      </p:sp>
      <p:sp>
        <p:nvSpPr>
          <p:cNvPr id="2" name="Title 1"/>
          <p:cNvSpPr>
            <a:spLocks noGrp="1"/>
          </p:cNvSpPr>
          <p:nvPr>
            <p:ph type="title"/>
          </p:nvPr>
        </p:nvSpPr>
        <p:spPr/>
        <p:txBody>
          <a:bodyPr/>
          <a:lstStyle/>
          <a:p>
            <a:endParaRPr lang="ar-IQ"/>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هي مجموعة من القواعد التي تحكم علاقات العمل التابع المأجور , فهية تشمع علاقات العمل بين العامل وصاحب العمل في عقد العمل الفردي , وكذلك عقد العمل الجماعي .</a:t>
            </a:r>
          </a:p>
          <a:p>
            <a:r>
              <a:rPr lang="ar-IQ" dirty="0" smtClean="0"/>
              <a:t>الخصائص المميزة لقانون العمل </a:t>
            </a:r>
          </a:p>
          <a:p>
            <a:pPr>
              <a:buNone/>
            </a:pPr>
            <a:r>
              <a:rPr lang="ar-IQ" dirty="0" smtClean="0"/>
              <a:t>1- الطابع الواقعي لقانون العمل ويقصد ان احكامه تتغير بتغير الظروف والوقائع وبتغير حالة العمال فان احكام المنظمة لعمل العامل تختلف عن الاحكام المنظمة لعمل المرأة العاملة </a:t>
            </a:r>
          </a:p>
          <a:p>
            <a:pPr>
              <a:buNone/>
            </a:pPr>
            <a:endParaRPr lang="ar-IQ" dirty="0"/>
          </a:p>
        </p:txBody>
      </p:sp>
      <p:sp>
        <p:nvSpPr>
          <p:cNvPr id="2" name="Title 1"/>
          <p:cNvSpPr>
            <a:spLocks noGrp="1"/>
          </p:cNvSpPr>
          <p:nvPr>
            <p:ph type="title"/>
          </p:nvPr>
        </p:nvSpPr>
        <p:spPr/>
        <p:txBody>
          <a:bodyPr/>
          <a:lstStyle/>
          <a:p>
            <a:r>
              <a:rPr lang="ar-IQ" dirty="0" smtClean="0"/>
              <a:t>تعريف قانون العمل </a:t>
            </a:r>
            <a:endParaRPr lang="ar-IQ"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الصفة الامرة لقواعد قانون العمل : ان عقد العمل ليس كعقود القانون المدني تحكمها (قاعدة العقد شريعة المتعاقدين )حيث وضع المشرع قواعد امرة من اجل حماية الطبقة العاملة وان اي مخالفة لهذه القواعد الامرة تؤدي الى بطلان الشرط المخالف للقاعدة الوارد في عقد العمل الفردي , الا اذا كان هذا الشرط اصلح للعامل فيكون هذا الشرط صحيح حتى لو كان مخالف لقاعدة امرة ما دام اصلح للعامل .</a:t>
            </a:r>
            <a:endParaRPr lang="ar-IQ" dirty="0"/>
          </a:p>
        </p:txBody>
      </p:sp>
      <p:sp>
        <p:nvSpPr>
          <p:cNvPr id="2" name="Title 1"/>
          <p:cNvSpPr>
            <a:spLocks noGrp="1"/>
          </p:cNvSpPr>
          <p:nvPr>
            <p:ph type="title"/>
          </p:nvPr>
        </p:nvSpPr>
        <p:spPr/>
        <p:txBody>
          <a:bodyPr/>
          <a:lstStyle/>
          <a:p>
            <a:endParaRPr lang="ar-IQ"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من حيث المكان لايوجد صعوبة فالاصل يسري القانون على نطاق البلد الذي شرع به القانون حيث نص قانون العمل العراقي في المادة 3/اولا (تسري احكام هذا القانون على جميع العمال في الجمهورية او من بحكمهم . </a:t>
            </a:r>
          </a:p>
          <a:p>
            <a:r>
              <a:rPr lang="ar-IQ" dirty="0" smtClean="0"/>
              <a:t>اما من حيث الاشخاص فأن قانون العمل يسري عل فئات العمال واصحاب العمل ,على ان يكون العامل تحت اشراف ورقابة صاحب العمل اي في حالة تبعية قانونية , ويشمل جميع القطاعات الموجودة في البلد الا ماستثني بنص خاص مثل الفئات المشمولة بقانون الخدمة المدنية .</a:t>
            </a:r>
            <a:endParaRPr lang="ar-IQ" dirty="0"/>
          </a:p>
        </p:txBody>
      </p:sp>
      <p:sp>
        <p:nvSpPr>
          <p:cNvPr id="2" name="Title 1"/>
          <p:cNvSpPr>
            <a:spLocks noGrp="1"/>
          </p:cNvSpPr>
          <p:nvPr>
            <p:ph type="title"/>
          </p:nvPr>
        </p:nvSpPr>
        <p:spPr/>
        <p:txBody>
          <a:bodyPr/>
          <a:lstStyle/>
          <a:p>
            <a:r>
              <a:rPr lang="ar-IQ" dirty="0" smtClean="0"/>
              <a:t>نطاق سريان قانون العمل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1- الموظفين العموميين </a:t>
            </a:r>
          </a:p>
          <a:p>
            <a:r>
              <a:rPr lang="ar-IQ" dirty="0" smtClean="0"/>
              <a:t>2- افراد القوات المسلحة </a:t>
            </a:r>
          </a:p>
          <a:p>
            <a:r>
              <a:rPr lang="ar-IQ" dirty="0" smtClean="0"/>
              <a:t>الاحداث الذين لم يبلغو سن 15 من العمر </a:t>
            </a:r>
            <a:endParaRPr lang="ar-IQ" dirty="0"/>
          </a:p>
        </p:txBody>
      </p:sp>
      <p:sp>
        <p:nvSpPr>
          <p:cNvPr id="2" name="Title 1"/>
          <p:cNvSpPr>
            <a:spLocks noGrp="1"/>
          </p:cNvSpPr>
          <p:nvPr>
            <p:ph type="title"/>
          </p:nvPr>
        </p:nvSpPr>
        <p:spPr/>
        <p:txBody>
          <a:bodyPr/>
          <a:lstStyle/>
          <a:p>
            <a:r>
              <a:rPr lang="ar-IQ" dirty="0" smtClean="0"/>
              <a:t>الفئات المستثناة من تطبيق سريان قانون العمل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1- الاستثناء الوارد بشأن حماية المرأة </a:t>
            </a:r>
          </a:p>
          <a:p>
            <a:r>
              <a:rPr lang="ar-IQ" dirty="0" smtClean="0"/>
              <a:t>حيث يشمل هذا العاملات في وسط عائلي لا تطبق عليها النصوص الواردة بحمايتها اذا كانت تعمل بوسط عائلي وتحت اشراف وادارة الاب او الام او الاخ </a:t>
            </a:r>
            <a:endParaRPr lang="ar-IQ" dirty="0"/>
          </a:p>
        </p:txBody>
      </p:sp>
      <p:sp>
        <p:nvSpPr>
          <p:cNvPr id="2" name="Title 1"/>
          <p:cNvSpPr>
            <a:spLocks noGrp="1"/>
          </p:cNvSpPr>
          <p:nvPr>
            <p:ph type="title"/>
          </p:nvPr>
        </p:nvSpPr>
        <p:spPr/>
        <p:txBody>
          <a:bodyPr>
            <a:normAutofit fontScale="90000"/>
          </a:bodyPr>
          <a:lstStyle/>
          <a:p>
            <a:r>
              <a:rPr lang="ar-IQ" dirty="0" smtClean="0"/>
              <a:t>الفئات المستثناة من تطبيق بعض نصوص قانون العمل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هناك مصادر داخلية ومصادر دولية لقواعد قانون العمل </a:t>
            </a:r>
          </a:p>
          <a:p>
            <a:r>
              <a:rPr lang="ar-IQ" dirty="0" smtClean="0"/>
              <a:t>1- المصادر الداخلية تنقسم الى </a:t>
            </a:r>
          </a:p>
          <a:p>
            <a:r>
              <a:rPr lang="ar-IQ" dirty="0" smtClean="0"/>
              <a:t>أ- مصادر رسمية تشمل التشرع الدستوري ,التشريع العادي ,التشريع الفرعي ( الانظمة والتعليمات ), احكام القضاء </a:t>
            </a:r>
          </a:p>
          <a:p>
            <a:r>
              <a:rPr lang="ar-IQ" dirty="0" smtClean="0"/>
              <a:t>ب_ مصادر غير رسمية (المهنية )</a:t>
            </a:r>
          </a:p>
          <a:p>
            <a:r>
              <a:rPr lang="ar-IQ" dirty="0" smtClean="0"/>
              <a:t>التعليمات الصادرة من صاحب العمل ,العرف والعادات ,عقود العمل الجماعية , القرارات النقابية </a:t>
            </a:r>
            <a:endParaRPr lang="ar-IQ" dirty="0"/>
          </a:p>
        </p:txBody>
      </p:sp>
      <p:sp>
        <p:nvSpPr>
          <p:cNvPr id="2" name="Title 1"/>
          <p:cNvSpPr>
            <a:spLocks noGrp="1"/>
          </p:cNvSpPr>
          <p:nvPr>
            <p:ph type="title"/>
          </p:nvPr>
        </p:nvSpPr>
        <p:spPr/>
        <p:txBody>
          <a:bodyPr/>
          <a:lstStyle/>
          <a:p>
            <a:r>
              <a:rPr lang="ar-IQ" dirty="0" smtClean="0"/>
              <a:t>مصادر قانون العمل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تشمل كل من </a:t>
            </a:r>
          </a:p>
          <a:p>
            <a:r>
              <a:rPr lang="ar-IQ" dirty="0" smtClean="0"/>
              <a:t>الاتفاقيات الدولية ( المعاهدات المفتوحة ) تكون ملزمة للبلد الذي صادق على المعاهدات وتترتب عليه المسؤولية في حالة مخالفة القواعد الواردة في المعاهدة </a:t>
            </a:r>
          </a:p>
          <a:p>
            <a:r>
              <a:rPr lang="ar-IQ" smtClean="0"/>
              <a:t>التوصيات الدولية : هي عبارة عن ابداء توجيه او دعوى او نصيحة الى الدول الاعضاء وتكون غير ملزمة اي لا تتعرض الدول التي خالفت التوصية الى تحقق المسؤولية </a:t>
            </a:r>
            <a:endParaRPr lang="ar-IQ"/>
          </a:p>
        </p:txBody>
      </p:sp>
      <p:sp>
        <p:nvSpPr>
          <p:cNvPr id="2" name="Title 1"/>
          <p:cNvSpPr>
            <a:spLocks noGrp="1"/>
          </p:cNvSpPr>
          <p:nvPr>
            <p:ph type="title"/>
          </p:nvPr>
        </p:nvSpPr>
        <p:spPr/>
        <p:txBody>
          <a:bodyPr/>
          <a:lstStyle/>
          <a:p>
            <a:r>
              <a:rPr lang="ar-IQ" dirty="0" smtClean="0"/>
              <a:t>المصادر الدولية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نصت المادة 1/تاسعا على ( اي اتفاق سواء كان صريحا او ضمنيا , شفويا او تحريريا يقوم بموجبه العامل بالعمل او تقديم خدمة تحت ادارة او اشراف صاحب العمل لقاء اجر ايا كان نوعه ) </a:t>
            </a:r>
          </a:p>
          <a:p>
            <a:r>
              <a:rPr lang="ar-IQ" dirty="0" smtClean="0"/>
              <a:t>خصائص العقد </a:t>
            </a:r>
          </a:p>
          <a:p>
            <a:r>
              <a:rPr lang="ar-IQ" dirty="0" smtClean="0"/>
              <a:t>أ - عقد رضائي : ينعقد عقد العمل بمجرد ارتباط الايجاب بالقبول </a:t>
            </a:r>
          </a:p>
          <a:p>
            <a:r>
              <a:rPr lang="ar-IQ" dirty="0" smtClean="0"/>
              <a:t>ب- من عقود المعاوضة : اي انه عقد ملزم للطرفين فألتزام العامل هو اداء العمل والتزام صاحب العمل هو دفع الاجر . </a:t>
            </a:r>
            <a:endParaRPr lang="ar-IQ" dirty="0"/>
          </a:p>
        </p:txBody>
      </p:sp>
      <p:sp>
        <p:nvSpPr>
          <p:cNvPr id="2" name="Title 1"/>
          <p:cNvSpPr>
            <a:spLocks noGrp="1"/>
          </p:cNvSpPr>
          <p:nvPr>
            <p:ph type="title"/>
          </p:nvPr>
        </p:nvSpPr>
        <p:spPr/>
        <p:txBody>
          <a:bodyPr/>
          <a:lstStyle/>
          <a:p>
            <a:r>
              <a:rPr lang="ar-IQ" dirty="0" smtClean="0"/>
              <a:t>تعريف عقد العمل الفردي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538</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قانون العمل </vt:lpstr>
      <vt:lpstr>تعريف قانون العمل </vt:lpstr>
      <vt:lpstr>Slide 3</vt:lpstr>
      <vt:lpstr>نطاق سريان قانون العمل </vt:lpstr>
      <vt:lpstr>الفئات المستثناة من تطبيق سريان قانون العمل </vt:lpstr>
      <vt:lpstr>الفئات المستثناة من تطبيق بعض نصوص قانون العمل </vt:lpstr>
      <vt:lpstr>مصادر قانون العمل </vt:lpstr>
      <vt:lpstr>المصادر الدولية </vt:lpstr>
      <vt:lpstr>تعريف عقد العمل الفردي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العمل</dc:title>
  <dc:creator>Dhiaa</dc:creator>
  <cp:lastModifiedBy>Dhiaa</cp:lastModifiedBy>
  <cp:revision>11</cp:revision>
  <dcterms:created xsi:type="dcterms:W3CDTF">2019-12-28T06:37:30Z</dcterms:created>
  <dcterms:modified xsi:type="dcterms:W3CDTF">2019-12-28T08:12:50Z</dcterms:modified>
</cp:coreProperties>
</file>