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1" r:id="rId36"/>
    <p:sldId id="292" r:id="rId37"/>
    <p:sldId id="290"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08/06/1441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08/06/1441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08/06/1441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08/06/1441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08/06/1441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08/06/1441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08/06/1441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08/06/1441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08/06/1441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08/06/1441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08/06/1441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08/06/1441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484785"/>
            <a:ext cx="7772400" cy="3744416"/>
          </a:xfrm>
          <a:effectLst>
            <a:glow rad="635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a:normAutofit fontScale="90000"/>
          </a:bodyPr>
          <a:lstStyle/>
          <a:p>
            <a:r>
              <a:rPr lang="ar-SA" b="1" dirty="0" smtClean="0"/>
              <a:t>محاضرات </a:t>
            </a:r>
            <a:r>
              <a:rPr lang="en-US" dirty="0" smtClean="0"/>
              <a:t/>
            </a:r>
            <a:br>
              <a:rPr lang="en-US" dirty="0" smtClean="0"/>
            </a:br>
            <a:r>
              <a:rPr lang="ar-SA" b="1" dirty="0" smtClean="0"/>
              <a:t>الأستاذ الدكتورة</a:t>
            </a:r>
            <a:r>
              <a:rPr lang="en-US" dirty="0" smtClean="0"/>
              <a:t/>
            </a:r>
            <a:br>
              <a:rPr lang="en-US" dirty="0" smtClean="0"/>
            </a:br>
            <a:r>
              <a:rPr lang="ar-SA" b="1" dirty="0" smtClean="0"/>
              <a:t>زينب احمد عوين </a:t>
            </a:r>
            <a:r>
              <a:rPr lang="en-US" dirty="0" smtClean="0"/>
              <a:t/>
            </a:r>
            <a:br>
              <a:rPr lang="en-US" dirty="0" smtClean="0"/>
            </a:br>
            <a:r>
              <a:rPr lang="ar-SA" b="1" dirty="0" smtClean="0"/>
              <a:t>لمادة التحقيق الجنائي </a:t>
            </a:r>
            <a:r>
              <a:rPr lang="en-US" dirty="0" smtClean="0"/>
              <a:t/>
            </a:r>
            <a:br>
              <a:rPr lang="en-US" dirty="0" smtClean="0"/>
            </a:br>
            <a:r>
              <a:rPr lang="ar-SA" b="1" dirty="0" smtClean="0"/>
              <a:t>كلية الحقوق/جامعة النهرين</a:t>
            </a:r>
            <a:r>
              <a:rPr lang="en-US" dirty="0" smtClean="0"/>
              <a:t/>
            </a:r>
            <a:br>
              <a:rPr lang="en-US" dirty="0" smtClean="0"/>
            </a:br>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666530"/>
          </a:xfrm>
        </p:spPr>
        <p:txBody>
          <a:bodyPr>
            <a:noAutofit/>
          </a:bodyPr>
          <a:lstStyle/>
          <a:p>
            <a:r>
              <a:rPr lang="ar-SA" sz="1600" b="1" u="sng" dirty="0" smtClean="0"/>
              <a:t>علم النفس الجنائي</a:t>
            </a:r>
            <a:r>
              <a:rPr lang="ar-SA" sz="1600" b="1" dirty="0" smtClean="0"/>
              <a:t> من اجل </a:t>
            </a:r>
            <a:r>
              <a:rPr lang="ar-SA" sz="1600" b="1" dirty="0" err="1" smtClean="0"/>
              <a:t>انجاح</a:t>
            </a:r>
            <a:r>
              <a:rPr lang="ar-SA" sz="1600" b="1" dirty="0" smtClean="0"/>
              <a:t> عملية التحقيق من خلال تكوين صورة كاملة ووافية عن نفسية المتهم عن طريق دراسة سماته الشخصية وسلوكه المميز ودراسة تاريخ المتهم </a:t>
            </a:r>
            <a:r>
              <a:rPr lang="ar-SA" sz="1600" b="1" dirty="0" err="1" smtClean="0"/>
              <a:t>وعلاقت</a:t>
            </a:r>
            <a:r>
              <a:rPr lang="ar-SA" sz="1600" b="1" dirty="0" smtClean="0"/>
              <a:t> بالجنس </a:t>
            </a:r>
            <a:r>
              <a:rPr lang="ar-SA" sz="1600" b="1" dirty="0" err="1" smtClean="0"/>
              <a:t>الاخر</a:t>
            </a:r>
            <a:r>
              <a:rPr lang="ar-SA" sz="1600" b="1" dirty="0" smtClean="0"/>
              <a:t> وهذا </a:t>
            </a:r>
            <a:r>
              <a:rPr lang="ar-SA" sz="1600" b="1" dirty="0" err="1" smtClean="0"/>
              <a:t>الامر</a:t>
            </a:r>
            <a:r>
              <a:rPr lang="ar-SA" sz="1600" b="1" dirty="0" smtClean="0"/>
              <a:t> من </a:t>
            </a:r>
            <a:r>
              <a:rPr lang="ar-SA" sz="1600" b="1" dirty="0" err="1" smtClean="0"/>
              <a:t>الافضل</a:t>
            </a:r>
            <a:r>
              <a:rPr lang="ar-SA" sz="1600" b="1" dirty="0" smtClean="0"/>
              <a:t> </a:t>
            </a:r>
            <a:r>
              <a:rPr lang="ar-SA" sz="1600" b="1" dirty="0" err="1" smtClean="0"/>
              <a:t>ان</a:t>
            </a:r>
            <a:r>
              <a:rPr lang="ar-SA" sz="1600" b="1" dirty="0" smtClean="0"/>
              <a:t> لا يقتصر على المتهم </a:t>
            </a:r>
            <a:r>
              <a:rPr lang="ar-SA" sz="1600" b="1" dirty="0" err="1" smtClean="0"/>
              <a:t>وانما</a:t>
            </a:r>
            <a:r>
              <a:rPr lang="ar-SA" sz="1600" b="1" dirty="0" smtClean="0"/>
              <a:t> الشهود </a:t>
            </a:r>
            <a:r>
              <a:rPr lang="ar-SA" sz="1600" b="1" dirty="0" err="1" smtClean="0"/>
              <a:t>ايضا</a:t>
            </a:r>
            <a:r>
              <a:rPr lang="ar-SA" sz="1600" b="1" dirty="0" smtClean="0"/>
              <a:t> لان الكل يعتبر </a:t>
            </a:r>
            <a:r>
              <a:rPr lang="ar-SA" sz="1600" b="1" dirty="0" err="1" smtClean="0"/>
              <a:t>سسلسلة</a:t>
            </a:r>
            <a:r>
              <a:rPr lang="ar-SA" sz="1600" b="1" dirty="0" smtClean="0"/>
              <a:t> مترابطة في الوصول </a:t>
            </a:r>
            <a:r>
              <a:rPr lang="ar-SA" sz="1600" b="1" dirty="0" err="1" smtClean="0"/>
              <a:t>الى</a:t>
            </a:r>
            <a:r>
              <a:rPr lang="ar-SA" sz="1600" b="1" dirty="0" smtClean="0"/>
              <a:t> الحقيقة.</a:t>
            </a:r>
            <a:r>
              <a:rPr lang="en-US" sz="1600" dirty="0" smtClean="0"/>
              <a:t/>
            </a:r>
            <a:br>
              <a:rPr lang="en-US" sz="1600" dirty="0" smtClean="0"/>
            </a:br>
            <a:r>
              <a:rPr lang="ar-SA" sz="1600" b="1" u="sng" dirty="0" smtClean="0"/>
              <a:t>الطب العدلي الشرعي</a:t>
            </a:r>
            <a:r>
              <a:rPr lang="ar-SA" sz="1600" b="1" dirty="0" smtClean="0"/>
              <a:t>/أي استخدام المعلومات الطبية خدمة للعدالة ويعد </a:t>
            </a:r>
            <a:r>
              <a:rPr lang="ar-SA" sz="1600" b="1" dirty="0" err="1" smtClean="0"/>
              <a:t>المام</a:t>
            </a:r>
            <a:r>
              <a:rPr lang="ar-SA" sz="1600" b="1" dirty="0" smtClean="0"/>
              <a:t> المحقق بهذا العلم من المسائل الهامة التي تقدم له عونا كبيرا من اجل استخدام الوسائل المشروعة التي تساعد كشف غموض الجريمة كما يساعد </a:t>
            </a:r>
            <a:r>
              <a:rPr lang="ar-SA" sz="1600" b="1" dirty="0" err="1" smtClean="0"/>
              <a:t>المام</a:t>
            </a:r>
            <a:r>
              <a:rPr lang="ar-SA" sz="1600" b="1" dirty="0" smtClean="0"/>
              <a:t> المحقق بهذا العلم </a:t>
            </a:r>
            <a:r>
              <a:rPr lang="ar-SA" sz="1600" b="1" dirty="0" err="1" smtClean="0"/>
              <a:t>الى</a:t>
            </a:r>
            <a:r>
              <a:rPr lang="ar-SA" sz="1600" b="1" dirty="0" smtClean="0"/>
              <a:t> تحديد المهمة التي يعهد </a:t>
            </a:r>
            <a:r>
              <a:rPr lang="ar-SA" sz="1600" b="1" dirty="0" err="1" smtClean="0"/>
              <a:t>بها</a:t>
            </a:r>
            <a:r>
              <a:rPr lang="ar-SA" sz="1600" b="1" dirty="0" smtClean="0"/>
              <a:t> </a:t>
            </a:r>
            <a:r>
              <a:rPr lang="ar-SA" sz="1600" b="1" dirty="0" err="1" smtClean="0"/>
              <a:t>الى</a:t>
            </a:r>
            <a:r>
              <a:rPr lang="ar-SA" sz="1600" b="1" dirty="0" smtClean="0"/>
              <a:t> الخبير الطبي كما يستطيع فهم التقارير الواردة </a:t>
            </a:r>
            <a:r>
              <a:rPr lang="ar-SA" sz="1600" b="1" dirty="0" err="1" smtClean="0"/>
              <a:t>اليه</a:t>
            </a:r>
            <a:r>
              <a:rPr lang="ar-SA" sz="1600" b="1" dirty="0" smtClean="0"/>
              <a:t> ومقارنتها </a:t>
            </a:r>
            <a:r>
              <a:rPr lang="ar-SA" sz="1600" b="1" dirty="0" err="1" smtClean="0"/>
              <a:t>ببعضها</a:t>
            </a:r>
            <a:r>
              <a:rPr lang="ar-SA" sz="1600" b="1" dirty="0" smtClean="0"/>
              <a:t> وترجيح الصائب منها عند اختلافها .</a:t>
            </a:r>
            <a:r>
              <a:rPr lang="en-US" sz="1600" dirty="0" smtClean="0"/>
              <a:t/>
            </a:r>
            <a:br>
              <a:rPr lang="en-US" sz="1600" dirty="0" smtClean="0"/>
            </a:br>
            <a:r>
              <a:rPr lang="ar-SA" sz="1600" b="1" u="sng" dirty="0" smtClean="0"/>
              <a:t>علم </a:t>
            </a:r>
            <a:r>
              <a:rPr lang="ar-SA" sz="1600" b="1" u="sng" dirty="0" err="1" smtClean="0"/>
              <a:t>الاجرام</a:t>
            </a:r>
            <a:r>
              <a:rPr lang="ar-SA" sz="1600" b="1" dirty="0" smtClean="0"/>
              <a:t> وهو العلم الذي يبحث في </a:t>
            </a:r>
            <a:r>
              <a:rPr lang="ar-SA" sz="1600" b="1" dirty="0" err="1" smtClean="0"/>
              <a:t>اسباب</a:t>
            </a:r>
            <a:r>
              <a:rPr lang="ar-SA" sz="1600" b="1" dirty="0" smtClean="0"/>
              <a:t> الظاهرة </a:t>
            </a:r>
            <a:r>
              <a:rPr lang="ar-SA" sz="1600" b="1" dirty="0" err="1" smtClean="0"/>
              <a:t>الجرمية</a:t>
            </a:r>
            <a:r>
              <a:rPr lang="ar-SA" sz="1600" b="1" dirty="0" smtClean="0"/>
              <a:t> والوقوف على حقيقتها ومن خلال هذا العلم يستطيع المحقق فهم دواعي سلوكيات المجرم وطباعه والعوامل التي دفعته </a:t>
            </a:r>
            <a:r>
              <a:rPr lang="ar-SA" sz="1600" b="1" dirty="0" err="1" smtClean="0"/>
              <a:t>الى</a:t>
            </a:r>
            <a:r>
              <a:rPr lang="ar-SA" sz="1600" b="1" dirty="0" smtClean="0"/>
              <a:t> ارتكاب الجريمة وبالتالي اختيار </a:t>
            </a:r>
            <a:r>
              <a:rPr lang="ar-SA" sz="1600" b="1" dirty="0" err="1" smtClean="0"/>
              <a:t>الاسلوب</a:t>
            </a:r>
            <a:r>
              <a:rPr lang="ar-SA" sz="1600" b="1" dirty="0" smtClean="0"/>
              <a:t> </a:t>
            </a:r>
            <a:r>
              <a:rPr lang="ar-SA" sz="1600" b="1" dirty="0" err="1" smtClean="0"/>
              <a:t>الامثل</a:t>
            </a:r>
            <a:r>
              <a:rPr lang="ar-SA" sz="1600" b="1" dirty="0" smtClean="0"/>
              <a:t> في التحقيق معه</a:t>
            </a:r>
            <a:r>
              <a:rPr lang="ar-SA" sz="1600" b="1" u="sng" dirty="0" smtClean="0"/>
              <a:t>.</a:t>
            </a:r>
            <a:r>
              <a:rPr lang="en-US" sz="1600" dirty="0" smtClean="0"/>
              <a:t/>
            </a:r>
            <a:br>
              <a:rPr lang="en-US" sz="1600" dirty="0" smtClean="0"/>
            </a:br>
            <a:r>
              <a:rPr lang="ar-SA" sz="1600" b="1" u="sng" dirty="0" smtClean="0"/>
              <a:t>المطلب الخامس/الفراسة</a:t>
            </a:r>
            <a:r>
              <a:rPr lang="ar-SA" sz="1600" b="1" dirty="0" smtClean="0"/>
              <a:t> ويقصد </a:t>
            </a:r>
            <a:r>
              <a:rPr lang="ar-SA" sz="1600" b="1" dirty="0" err="1" smtClean="0"/>
              <a:t>بها</a:t>
            </a:r>
            <a:r>
              <a:rPr lang="ar-SA" sz="1600" b="1" dirty="0" smtClean="0"/>
              <a:t> المهارة التي من خلالها يمكن الاستدلال على </a:t>
            </a:r>
            <a:r>
              <a:rPr lang="ar-SA" sz="1600" b="1" dirty="0" err="1" smtClean="0"/>
              <a:t>اخلاق</a:t>
            </a:r>
            <a:r>
              <a:rPr lang="ar-SA" sz="1600" b="1" dirty="0" smtClean="0"/>
              <a:t> الناس وطبائعهم من خلال </a:t>
            </a:r>
            <a:r>
              <a:rPr lang="ar-SA" sz="1600" b="1" dirty="0" err="1" smtClean="0"/>
              <a:t>اشكالهم</a:t>
            </a:r>
            <a:r>
              <a:rPr lang="ar-SA" sz="1600" b="1" dirty="0" smtClean="0"/>
              <a:t> وهذا يسهل تحديد </a:t>
            </a:r>
            <a:r>
              <a:rPr lang="ar-SA" sz="1600" b="1" dirty="0" err="1" smtClean="0"/>
              <a:t>اسلوب</a:t>
            </a:r>
            <a:r>
              <a:rPr lang="ar-SA" sz="1600" b="1" dirty="0" smtClean="0"/>
              <a:t> معاملة المتهم وهي في </a:t>
            </a:r>
            <a:r>
              <a:rPr lang="ar-SA" sz="1600" b="1" dirty="0" err="1" smtClean="0"/>
              <a:t>الاصل</a:t>
            </a:r>
            <a:r>
              <a:rPr lang="ar-SA" sz="1600" b="1" dirty="0" smtClean="0"/>
              <a:t> تكون موهبة فطرية </a:t>
            </a:r>
            <a:r>
              <a:rPr lang="ar-SA" sz="1600" b="1" dirty="0" err="1" smtClean="0"/>
              <a:t>للانسان</a:t>
            </a:r>
            <a:r>
              <a:rPr lang="ar-SA" sz="1600" b="1" dirty="0" smtClean="0"/>
              <a:t> .</a:t>
            </a:r>
            <a:r>
              <a:rPr lang="en-US" sz="1600" dirty="0" smtClean="0"/>
              <a:t/>
            </a:r>
            <a:br>
              <a:rPr lang="en-US" sz="1600" dirty="0" smtClean="0"/>
            </a:br>
            <a:endParaRPr lang="ar-IQ" sz="1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458618"/>
          </a:xfrm>
        </p:spPr>
        <p:txBody>
          <a:bodyPr>
            <a:noAutofit/>
          </a:bodyPr>
          <a:lstStyle/>
          <a:p>
            <a:r>
              <a:rPr lang="ar-SA" sz="1600" b="1" u="sng" dirty="0" smtClean="0"/>
              <a:t>المطلب السادس/اللغات </a:t>
            </a:r>
            <a:r>
              <a:rPr lang="ar-SA" sz="1600" b="1" u="sng" dirty="0" err="1" smtClean="0"/>
              <a:t>الاجنبية</a:t>
            </a:r>
            <a:r>
              <a:rPr lang="ar-SA" sz="1600" b="1" u="sng" dirty="0" smtClean="0"/>
              <a:t> واللهجات المحلية</a:t>
            </a:r>
            <a:r>
              <a:rPr lang="ar-SA" sz="1600" b="1" dirty="0" smtClean="0"/>
              <a:t>/يحتاج المحقق </a:t>
            </a:r>
            <a:r>
              <a:rPr lang="ar-SA" sz="1600" b="1" dirty="0" err="1" smtClean="0"/>
              <a:t>الى</a:t>
            </a:r>
            <a:r>
              <a:rPr lang="ar-SA" sz="1600" b="1" dirty="0" smtClean="0"/>
              <a:t> التفاهم مع </a:t>
            </a:r>
            <a:r>
              <a:rPr lang="ar-SA" sz="1600" b="1" dirty="0" err="1" smtClean="0"/>
              <a:t>المجنى</a:t>
            </a:r>
            <a:r>
              <a:rPr lang="ar-SA" sz="1600" b="1" dirty="0" smtClean="0"/>
              <a:t> عليه </a:t>
            </a:r>
            <a:r>
              <a:rPr lang="ar-SA" sz="1600" b="1" dirty="0" err="1" smtClean="0"/>
              <a:t>او</a:t>
            </a:r>
            <a:r>
              <a:rPr lang="ar-SA" sz="1600" b="1" dirty="0" smtClean="0"/>
              <a:t> الشاهد فقد يكون احد </a:t>
            </a:r>
            <a:r>
              <a:rPr lang="ar-SA" sz="1600" b="1" dirty="0" err="1" smtClean="0"/>
              <a:t>هولاء</a:t>
            </a:r>
            <a:r>
              <a:rPr lang="ar-SA" sz="1600" b="1" dirty="0" smtClean="0"/>
              <a:t> </a:t>
            </a:r>
            <a:r>
              <a:rPr lang="ar-SA" sz="1600" b="1" dirty="0" err="1" smtClean="0"/>
              <a:t>اجنبيا</a:t>
            </a:r>
            <a:r>
              <a:rPr lang="ar-SA" sz="1600" b="1" dirty="0" smtClean="0"/>
              <a:t> ولا يجيد اللغة العربية ولعل </a:t>
            </a:r>
            <a:r>
              <a:rPr lang="ar-SA" sz="1600" b="1" dirty="0" err="1" smtClean="0"/>
              <a:t>اهم</a:t>
            </a:r>
            <a:r>
              <a:rPr lang="ar-SA" sz="1600" b="1" dirty="0" smtClean="0"/>
              <a:t> اللغات التي على المحقق العراقي </a:t>
            </a:r>
            <a:r>
              <a:rPr lang="ar-SA" sz="1600" b="1" dirty="0" err="1" smtClean="0"/>
              <a:t>اتقانها</a:t>
            </a:r>
            <a:r>
              <a:rPr lang="ar-SA" sz="1600" b="1" dirty="0" smtClean="0"/>
              <a:t> هي الفرنسية والانكليزية ومع ذلك نصت الفقرة (ج) من المادة (61) من قانون </a:t>
            </a:r>
            <a:r>
              <a:rPr lang="ar-SA" sz="1600" b="1" dirty="0" err="1" smtClean="0"/>
              <a:t>اصول</a:t>
            </a:r>
            <a:r>
              <a:rPr lang="ar-SA" sz="1600" b="1" dirty="0" smtClean="0"/>
              <a:t> المحاكمات الجزائية على (</a:t>
            </a:r>
            <a:r>
              <a:rPr lang="ar-SA" sz="1600" b="1" dirty="0" err="1" smtClean="0"/>
              <a:t>اذا</a:t>
            </a:r>
            <a:r>
              <a:rPr lang="ar-SA" sz="1600" b="1" dirty="0" smtClean="0"/>
              <a:t> كان الشاهد لا يفهم اللغة التي يجري </a:t>
            </a:r>
            <a:r>
              <a:rPr lang="ar-SA" sz="1600" b="1" dirty="0" err="1" smtClean="0"/>
              <a:t>بها</a:t>
            </a:r>
            <a:r>
              <a:rPr lang="ar-SA" sz="1600" b="1" dirty="0" smtClean="0"/>
              <a:t> التحقيق </a:t>
            </a:r>
            <a:r>
              <a:rPr lang="ar-SA" sz="1600" b="1" dirty="0" err="1" smtClean="0"/>
              <a:t>او</a:t>
            </a:r>
            <a:r>
              <a:rPr lang="ar-SA" sz="1600" b="1" dirty="0" smtClean="0"/>
              <a:t> كان </a:t>
            </a:r>
            <a:r>
              <a:rPr lang="ar-SA" sz="1600" b="1" dirty="0" err="1" smtClean="0"/>
              <a:t>اصم</a:t>
            </a:r>
            <a:r>
              <a:rPr lang="ar-SA" sz="1600" b="1" dirty="0" smtClean="0"/>
              <a:t> </a:t>
            </a:r>
            <a:r>
              <a:rPr lang="ar-SA" sz="1600" b="1" dirty="0" err="1" smtClean="0"/>
              <a:t>او</a:t>
            </a:r>
            <a:r>
              <a:rPr lang="ar-SA" sz="1600" b="1" dirty="0" smtClean="0"/>
              <a:t> </a:t>
            </a:r>
            <a:r>
              <a:rPr lang="ar-SA" sz="1600" b="1" dirty="0" err="1" smtClean="0"/>
              <a:t>ابكم</a:t>
            </a:r>
            <a:r>
              <a:rPr lang="ar-SA" sz="1600" b="1" dirty="0" smtClean="0"/>
              <a:t> ، جاز تعيين من يترجم </a:t>
            </a:r>
            <a:r>
              <a:rPr lang="ar-SA" sz="1600" b="1" dirty="0" err="1" smtClean="0"/>
              <a:t>اقواله</a:t>
            </a:r>
            <a:r>
              <a:rPr lang="ar-SA" sz="1600" b="1" dirty="0" smtClean="0"/>
              <a:t> </a:t>
            </a:r>
            <a:r>
              <a:rPr lang="ar-SA" sz="1600" b="1" dirty="0" err="1" smtClean="0"/>
              <a:t>او</a:t>
            </a:r>
            <a:r>
              <a:rPr lang="ar-SA" sz="1600" b="1" dirty="0" smtClean="0"/>
              <a:t> </a:t>
            </a:r>
            <a:r>
              <a:rPr lang="ar-SA" sz="1600" b="1" dirty="0" err="1" smtClean="0"/>
              <a:t>اشارته</a:t>
            </a:r>
            <a:r>
              <a:rPr lang="ar-SA" sz="1600" b="1" dirty="0" smtClean="0"/>
              <a:t> بعد </a:t>
            </a:r>
            <a:r>
              <a:rPr lang="ar-SA" sz="1600" b="1" dirty="0" err="1" smtClean="0"/>
              <a:t>تحليفه</a:t>
            </a:r>
            <a:r>
              <a:rPr lang="ar-SA" sz="1600" b="1" dirty="0" smtClean="0"/>
              <a:t> اليمين بان يترجم بصدق </a:t>
            </a:r>
            <a:r>
              <a:rPr lang="ar-SA" sz="1600" b="1" dirty="0" err="1" smtClean="0"/>
              <a:t>وامانة</a:t>
            </a:r>
            <a:r>
              <a:rPr lang="ar-SA" sz="1600" b="1" dirty="0" smtClean="0"/>
              <a:t>.</a:t>
            </a:r>
            <a:r>
              <a:rPr lang="en-US" sz="1600" dirty="0" smtClean="0"/>
              <a:t/>
            </a:r>
            <a:br>
              <a:rPr lang="en-US" sz="1600" dirty="0" smtClean="0"/>
            </a:br>
            <a:r>
              <a:rPr lang="ar-SA" sz="1600" b="1" u="sng" dirty="0" smtClean="0"/>
              <a:t>المطلب السابع/</a:t>
            </a:r>
            <a:r>
              <a:rPr lang="ar-SA" sz="1600" b="1" u="sng" dirty="0" err="1" smtClean="0"/>
              <a:t>الاسعافات</a:t>
            </a:r>
            <a:r>
              <a:rPr lang="ar-SA" sz="1600" b="1" u="sng" dirty="0" smtClean="0"/>
              <a:t> </a:t>
            </a:r>
            <a:r>
              <a:rPr lang="ar-SA" sz="1600" b="1" u="sng" dirty="0" err="1" smtClean="0"/>
              <a:t>الاولية</a:t>
            </a:r>
            <a:r>
              <a:rPr lang="ar-SA" sz="1600" b="1" u="sng" dirty="0" smtClean="0"/>
              <a:t>/</a:t>
            </a:r>
            <a:r>
              <a:rPr lang="ar-SA" sz="1600" b="1" dirty="0" smtClean="0"/>
              <a:t>يجب على المحقق معرفة كيفية </a:t>
            </a:r>
            <a:r>
              <a:rPr lang="ar-SA" sz="1600" b="1" dirty="0" err="1" smtClean="0"/>
              <a:t>اجراء</a:t>
            </a:r>
            <a:r>
              <a:rPr lang="ar-SA" sz="1600" b="1" dirty="0" smtClean="0"/>
              <a:t> </a:t>
            </a:r>
            <a:r>
              <a:rPr lang="ar-SA" sz="1600" b="1" dirty="0" err="1" smtClean="0"/>
              <a:t>الاسعافات</a:t>
            </a:r>
            <a:r>
              <a:rPr lang="ar-SA" sz="1600" b="1" dirty="0" smtClean="0"/>
              <a:t> </a:t>
            </a:r>
            <a:r>
              <a:rPr lang="ar-SA" sz="1600" b="1" dirty="0" err="1" smtClean="0"/>
              <a:t>الاولية</a:t>
            </a:r>
            <a:r>
              <a:rPr lang="ar-SA" sz="1600" b="1" dirty="0" smtClean="0"/>
              <a:t> التي تمكنه من </a:t>
            </a:r>
            <a:r>
              <a:rPr lang="ar-SA" sz="1600" b="1" dirty="0" err="1" smtClean="0"/>
              <a:t>انقاذ</a:t>
            </a:r>
            <a:r>
              <a:rPr lang="ar-SA" sz="1600" b="1" dirty="0" smtClean="0"/>
              <a:t> المصابين لحين وصول المسعف.</a:t>
            </a:r>
            <a:r>
              <a:rPr lang="en-US" sz="1600" dirty="0" smtClean="0"/>
              <a:t/>
            </a:r>
            <a:br>
              <a:rPr lang="en-US" sz="1600" dirty="0" smtClean="0"/>
            </a:br>
            <a:r>
              <a:rPr lang="ar-SA" sz="1600" b="1" u="sng" dirty="0" smtClean="0"/>
              <a:t>المطلب الثامن </a:t>
            </a:r>
            <a:r>
              <a:rPr lang="ar-SA" sz="1600" b="1" u="sng" dirty="0" err="1" smtClean="0"/>
              <a:t>اساليب</a:t>
            </a:r>
            <a:r>
              <a:rPr lang="ar-SA" sz="1600" b="1" u="sng" dirty="0" smtClean="0"/>
              <a:t> </a:t>
            </a:r>
            <a:r>
              <a:rPr lang="ar-SA" sz="1600" b="1" u="sng" dirty="0" err="1" smtClean="0"/>
              <a:t>الاجرام</a:t>
            </a:r>
            <a:r>
              <a:rPr lang="ar-SA" sz="1600" b="1" dirty="0" smtClean="0"/>
              <a:t>/لكل مجرم </a:t>
            </a:r>
            <a:r>
              <a:rPr lang="ar-SA" sz="1600" b="1" dirty="0" err="1" smtClean="0"/>
              <a:t>اسلوب</a:t>
            </a:r>
            <a:r>
              <a:rPr lang="ar-SA" sz="1600" b="1" dirty="0" smtClean="0"/>
              <a:t> وطريقة </a:t>
            </a:r>
            <a:r>
              <a:rPr lang="ar-SA" sz="1600" b="1" dirty="0" err="1" smtClean="0"/>
              <a:t>للاجرام</a:t>
            </a:r>
            <a:r>
              <a:rPr lang="ar-SA" sz="1600" b="1" dirty="0" smtClean="0"/>
              <a:t> يتميز </a:t>
            </a:r>
            <a:r>
              <a:rPr lang="ar-SA" sz="1600" b="1" dirty="0" err="1" smtClean="0"/>
              <a:t>بها</a:t>
            </a:r>
            <a:r>
              <a:rPr lang="ar-SA" sz="1600" b="1" dirty="0" smtClean="0"/>
              <a:t> عن غيره فعلى المحقق </a:t>
            </a:r>
            <a:r>
              <a:rPr lang="ar-SA" sz="1600" b="1" dirty="0" err="1" smtClean="0"/>
              <a:t>ان</a:t>
            </a:r>
            <a:r>
              <a:rPr lang="ar-SA" sz="1600" b="1" dirty="0" smtClean="0"/>
              <a:t> يكون ملما </a:t>
            </a:r>
            <a:r>
              <a:rPr lang="ar-SA" sz="1600" b="1" dirty="0" err="1" smtClean="0"/>
              <a:t>باساليب</a:t>
            </a:r>
            <a:r>
              <a:rPr lang="ar-SA" sz="1600" b="1" dirty="0" smtClean="0"/>
              <a:t> </a:t>
            </a:r>
            <a:r>
              <a:rPr lang="ar-SA" sz="1600" b="1" dirty="0" err="1" smtClean="0"/>
              <a:t>الاجرام</a:t>
            </a:r>
            <a:r>
              <a:rPr lang="ar-SA" sz="1600" b="1" dirty="0" smtClean="0"/>
              <a:t> ولتسهيل عمل المحقق عليه </a:t>
            </a:r>
            <a:r>
              <a:rPr lang="ar-SA" sz="1600" b="1" dirty="0" err="1" smtClean="0"/>
              <a:t>ان</a:t>
            </a:r>
            <a:r>
              <a:rPr lang="ar-SA" sz="1600" b="1" dirty="0" smtClean="0"/>
              <a:t> يفتح سجلا </a:t>
            </a:r>
            <a:r>
              <a:rPr lang="ar-SA" sz="1600" b="1" dirty="0" err="1" smtClean="0"/>
              <a:t>او</a:t>
            </a:r>
            <a:r>
              <a:rPr lang="ar-SA" sz="1600" b="1" dirty="0" smtClean="0"/>
              <a:t> ملفا يبين فيه </a:t>
            </a:r>
            <a:r>
              <a:rPr lang="ar-SA" sz="1600" b="1" dirty="0" err="1" smtClean="0"/>
              <a:t>انواع</a:t>
            </a:r>
            <a:r>
              <a:rPr lang="ar-SA" sz="1600" b="1" dirty="0" smtClean="0"/>
              <a:t> الجرائم المرتكبة </a:t>
            </a:r>
            <a:r>
              <a:rPr lang="ar-SA" sz="1600" b="1" dirty="0" err="1" smtClean="0"/>
              <a:t>واسماء</a:t>
            </a:r>
            <a:r>
              <a:rPr lang="ar-SA" sz="1600" b="1" dirty="0" smtClean="0"/>
              <a:t> المتهمين </a:t>
            </a:r>
            <a:r>
              <a:rPr lang="ar-SA" sz="1600" b="1" dirty="0" err="1" smtClean="0"/>
              <a:t>او</a:t>
            </a:r>
            <a:r>
              <a:rPr lang="ar-SA" sz="1600" b="1" dirty="0" smtClean="0"/>
              <a:t> المدانين وغير ذلك من المعلومات التي تمكن المحقق من حصر مرتكبي الجرائم.</a:t>
            </a:r>
            <a:r>
              <a:rPr lang="en-US" sz="1600" dirty="0" smtClean="0"/>
              <a:t/>
            </a:r>
            <a:br>
              <a:rPr lang="en-US" sz="1600" dirty="0" smtClean="0"/>
            </a:br>
            <a:r>
              <a:rPr lang="ar-SA" sz="1600" b="1" u="sng" dirty="0" smtClean="0"/>
              <a:t>المطلب التاسع/الرسم والتصوير/</a:t>
            </a:r>
            <a:r>
              <a:rPr lang="ar-SA" sz="1600" b="1" dirty="0" smtClean="0"/>
              <a:t>على المحقق </a:t>
            </a:r>
            <a:r>
              <a:rPr lang="ar-SA" sz="1600" b="1" dirty="0" err="1" smtClean="0"/>
              <a:t>ان</a:t>
            </a:r>
            <a:r>
              <a:rPr lang="ar-SA" sz="1600" b="1" dirty="0" smtClean="0"/>
              <a:t> ينظم مرتسما لمكان الحادث عن طريق التصوير </a:t>
            </a:r>
            <a:r>
              <a:rPr lang="ar-SA" sz="1600" b="1" dirty="0" err="1" smtClean="0"/>
              <a:t>الفوتغرافي</a:t>
            </a:r>
            <a:r>
              <a:rPr lang="ar-SA" sz="1600" b="1" dirty="0" smtClean="0"/>
              <a:t> من خلال استعمال كاميرات الهاتف النقال التي تتوفر عند اغلب </a:t>
            </a:r>
            <a:r>
              <a:rPr lang="ar-SA" sz="1600" b="1" dirty="0" err="1" smtClean="0"/>
              <a:t>الافراد</a:t>
            </a:r>
            <a:r>
              <a:rPr lang="ar-SA" sz="1600" b="1" dirty="0" smtClean="0"/>
              <a:t> </a:t>
            </a:r>
            <a:r>
              <a:rPr lang="ar-SA" sz="1600" b="1" dirty="0" err="1" smtClean="0"/>
              <a:t>فاذا</a:t>
            </a:r>
            <a:r>
              <a:rPr lang="ar-SA" sz="1600" b="1" dirty="0" smtClean="0"/>
              <a:t> لم يستطع المحقق </a:t>
            </a:r>
            <a:r>
              <a:rPr lang="ar-SA" sz="1600" b="1" dirty="0" err="1" smtClean="0"/>
              <a:t>اجراء</a:t>
            </a:r>
            <a:r>
              <a:rPr lang="ar-SA" sz="1600" b="1" dirty="0" smtClean="0"/>
              <a:t> تصوير فيقوم </a:t>
            </a:r>
            <a:r>
              <a:rPr lang="ar-SA" sz="1600" b="1" dirty="0" err="1" smtClean="0"/>
              <a:t>باجراء</a:t>
            </a:r>
            <a:r>
              <a:rPr lang="ar-SA" sz="1600" b="1" dirty="0" smtClean="0"/>
              <a:t> مرتسما لمحل الحادث فكل ذلك يساعد على الوصول </a:t>
            </a:r>
            <a:r>
              <a:rPr lang="ar-SA" sz="1600" b="1" dirty="0" err="1" smtClean="0"/>
              <a:t>الى</a:t>
            </a:r>
            <a:r>
              <a:rPr lang="ar-SA" sz="1600" b="1" dirty="0" smtClean="0"/>
              <a:t> الحقيقة الكاملة وبدون شكوك .</a:t>
            </a:r>
            <a:r>
              <a:rPr lang="en-US" sz="1600" dirty="0" smtClean="0"/>
              <a:t/>
            </a:r>
            <a:br>
              <a:rPr lang="en-US" sz="1600" dirty="0" smtClean="0"/>
            </a:br>
            <a:endParaRPr lang="ar-IQ"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781944"/>
            <a:ext cx="8229600" cy="1143000"/>
          </a:xfrm>
          <a:effectLst>
            <a:glow rad="635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a:lstStyle/>
          <a:p>
            <a:r>
              <a:rPr lang="ar-SA" b="1" u="sng" dirty="0" smtClean="0"/>
              <a:t>المحاضرة الثالثة</a:t>
            </a:r>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882554"/>
          </a:xfrm>
        </p:spPr>
        <p:txBody>
          <a:bodyPr>
            <a:noAutofit/>
          </a:bodyPr>
          <a:lstStyle/>
          <a:p>
            <a:r>
              <a:rPr lang="ar-SA" sz="1600" b="1" u="sng" dirty="0" smtClean="0"/>
              <a:t>العوامل النفسية </a:t>
            </a:r>
            <a:r>
              <a:rPr lang="ar-SA" sz="1600" b="1" u="sng" dirty="0" err="1" smtClean="0"/>
              <a:t>واثرها</a:t>
            </a:r>
            <a:r>
              <a:rPr lang="ar-SA" sz="1600" b="1" u="sng" dirty="0" smtClean="0"/>
              <a:t> في عمل المحقق/</a:t>
            </a:r>
            <a:r>
              <a:rPr lang="en-US" sz="1600" dirty="0" smtClean="0"/>
              <a:t/>
            </a:r>
            <a:br>
              <a:rPr lang="en-US" sz="1600" dirty="0" smtClean="0"/>
            </a:br>
            <a:r>
              <a:rPr lang="ar-IQ" sz="1600" dirty="0" smtClean="0"/>
              <a:t>1-</a:t>
            </a:r>
            <a:r>
              <a:rPr lang="ar-SA" sz="1600" b="1" dirty="0" err="1" smtClean="0"/>
              <a:t>التاثر</a:t>
            </a:r>
            <a:r>
              <a:rPr lang="ar-SA" sz="1600" b="1" dirty="0" smtClean="0"/>
              <a:t> </a:t>
            </a:r>
            <a:r>
              <a:rPr lang="ar-SA" sz="1600" b="1" dirty="0" err="1" smtClean="0"/>
              <a:t>بالراي</a:t>
            </a:r>
            <a:r>
              <a:rPr lang="ar-SA" sz="1600" b="1" dirty="0" smtClean="0"/>
              <a:t> العام</a:t>
            </a:r>
            <a:r>
              <a:rPr lang="en-US" sz="1600" dirty="0" smtClean="0"/>
              <a:t/>
            </a:r>
            <a:br>
              <a:rPr lang="en-US" sz="1600" dirty="0" smtClean="0"/>
            </a:br>
            <a:r>
              <a:rPr lang="ar-IQ" sz="1600" dirty="0" smtClean="0"/>
              <a:t>2-</a:t>
            </a:r>
            <a:r>
              <a:rPr lang="ar-SA" sz="1600" b="1" dirty="0" smtClean="0"/>
              <a:t>التجارب </a:t>
            </a:r>
            <a:r>
              <a:rPr lang="ar-SA" sz="1600" b="1" dirty="0" smtClean="0"/>
              <a:t>المريرة</a:t>
            </a:r>
            <a:r>
              <a:rPr lang="en-US" sz="1600" dirty="0" smtClean="0"/>
              <a:t/>
            </a:r>
            <a:br>
              <a:rPr lang="en-US" sz="1600" dirty="0" smtClean="0"/>
            </a:br>
            <a:r>
              <a:rPr lang="ar-IQ" sz="1600" dirty="0" smtClean="0"/>
              <a:t>3-</a:t>
            </a:r>
            <a:r>
              <a:rPr lang="ar-SA" sz="1600" b="1" dirty="0" err="1" smtClean="0"/>
              <a:t>تاثير</a:t>
            </a:r>
            <a:r>
              <a:rPr lang="ar-SA" sz="1600" b="1" dirty="0" smtClean="0"/>
              <a:t> </a:t>
            </a:r>
            <a:r>
              <a:rPr lang="ar-SA" sz="1600" b="1" dirty="0" err="1" smtClean="0"/>
              <a:t>الايحاء</a:t>
            </a:r>
            <a:r>
              <a:rPr lang="en-US" sz="1600" dirty="0" smtClean="0"/>
              <a:t/>
            </a:r>
            <a:br>
              <a:rPr lang="en-US" sz="1600" dirty="0" smtClean="0"/>
            </a:br>
            <a:r>
              <a:rPr lang="ar-IQ" sz="1600" dirty="0" smtClean="0"/>
              <a:t>4-</a:t>
            </a:r>
            <a:r>
              <a:rPr lang="ar-SA" sz="1600" b="1" dirty="0" smtClean="0"/>
              <a:t>الشعور </a:t>
            </a:r>
            <a:r>
              <a:rPr lang="ar-SA" sz="1600" b="1" dirty="0" smtClean="0"/>
              <a:t>بالنقص </a:t>
            </a:r>
            <a:r>
              <a:rPr lang="en-US" sz="1600" dirty="0" smtClean="0"/>
              <a:t/>
            </a:r>
            <a:br>
              <a:rPr lang="en-US" sz="1600" dirty="0" smtClean="0"/>
            </a:br>
            <a:r>
              <a:rPr lang="ar-IQ" sz="1600" dirty="0" smtClean="0"/>
              <a:t>5-</a:t>
            </a:r>
            <a:r>
              <a:rPr lang="ar-SA" sz="1600" b="1" dirty="0" smtClean="0"/>
              <a:t>الارتباط </a:t>
            </a:r>
            <a:r>
              <a:rPr lang="ar-SA" sz="1600" b="1" dirty="0" smtClean="0"/>
              <a:t>الشرطي</a:t>
            </a:r>
            <a:r>
              <a:rPr lang="en-US" sz="1600" dirty="0" smtClean="0"/>
              <a:t/>
            </a:r>
            <a:br>
              <a:rPr lang="en-US" sz="1600" dirty="0" smtClean="0"/>
            </a:br>
            <a:r>
              <a:rPr lang="ar-IQ" sz="1600" dirty="0" smtClean="0"/>
              <a:t>6-</a:t>
            </a:r>
            <a:r>
              <a:rPr lang="ar-SA" sz="1600" b="1" dirty="0" smtClean="0"/>
              <a:t>تكوين </a:t>
            </a:r>
            <a:r>
              <a:rPr lang="ar-SA" sz="1600" b="1" dirty="0" smtClean="0"/>
              <a:t>الفكرة السابقة </a:t>
            </a:r>
            <a:r>
              <a:rPr lang="ar-SA" sz="1600" b="1" dirty="0" err="1" smtClean="0"/>
              <a:t>لاوانها</a:t>
            </a:r>
            <a:r>
              <a:rPr lang="en-US" sz="1600" dirty="0" smtClean="0"/>
              <a:t/>
            </a:r>
            <a:br>
              <a:rPr lang="en-US" sz="1600" dirty="0" smtClean="0"/>
            </a:br>
            <a:r>
              <a:rPr lang="ar-IQ" sz="1600" dirty="0" smtClean="0"/>
              <a:t>7-</a:t>
            </a:r>
            <a:r>
              <a:rPr lang="ar-SA" sz="1600" b="1" dirty="0" smtClean="0"/>
              <a:t>الميل </a:t>
            </a:r>
            <a:r>
              <a:rPr lang="ar-SA" sz="1600" b="1" dirty="0" err="1" smtClean="0"/>
              <a:t>الى</a:t>
            </a:r>
            <a:r>
              <a:rPr lang="ar-SA" sz="1600" b="1" dirty="0" smtClean="0"/>
              <a:t> الترجيح</a:t>
            </a:r>
            <a:r>
              <a:rPr lang="en-US" sz="1600" dirty="0" smtClean="0"/>
              <a:t/>
            </a:r>
            <a:br>
              <a:rPr lang="en-US" sz="1600" dirty="0" smtClean="0"/>
            </a:br>
            <a:r>
              <a:rPr lang="ar-IQ" sz="1600" dirty="0" smtClean="0"/>
              <a:t>8-</a:t>
            </a:r>
            <a:r>
              <a:rPr lang="ar-SA" sz="1600" b="1" dirty="0" smtClean="0"/>
              <a:t>التوتر</a:t>
            </a:r>
            <a:r>
              <a:rPr lang="en-US" sz="1600" dirty="0" smtClean="0"/>
              <a:t/>
            </a:r>
            <a:br>
              <a:rPr lang="en-US" sz="1600" dirty="0" smtClean="0"/>
            </a:br>
            <a:r>
              <a:rPr lang="ar-IQ" sz="1600" dirty="0" smtClean="0"/>
              <a:t>9-</a:t>
            </a:r>
            <a:r>
              <a:rPr lang="ar-SA" sz="1600" b="1" dirty="0" smtClean="0"/>
              <a:t>نزعة </a:t>
            </a:r>
            <a:r>
              <a:rPr lang="ar-SA" sz="1600" b="1" dirty="0" smtClean="0"/>
              <a:t>الاعتداء</a:t>
            </a:r>
            <a:r>
              <a:rPr lang="en-US" sz="1600" dirty="0" smtClean="0"/>
              <a:t/>
            </a:r>
            <a:br>
              <a:rPr lang="en-US" sz="1600" dirty="0" smtClean="0"/>
            </a:br>
            <a:r>
              <a:rPr lang="ar-IQ" sz="1600" dirty="0" smtClean="0"/>
              <a:t>10-</a:t>
            </a:r>
            <a:r>
              <a:rPr lang="ar-SA" sz="1600" b="1" dirty="0" smtClean="0"/>
              <a:t>الاندماج</a:t>
            </a:r>
            <a:r>
              <a:rPr lang="en-US" sz="1600" dirty="0" smtClean="0"/>
              <a:t/>
            </a:r>
            <a:br>
              <a:rPr lang="en-US" sz="1600" dirty="0" smtClean="0"/>
            </a:br>
            <a:r>
              <a:rPr lang="ar-SA" sz="1600" b="1" dirty="0" smtClean="0"/>
              <a:t>11-الغرور والنزوح </a:t>
            </a:r>
            <a:r>
              <a:rPr lang="ar-SA" sz="1600" b="1" dirty="0" err="1" smtClean="0"/>
              <a:t>الى</a:t>
            </a:r>
            <a:r>
              <a:rPr lang="ar-SA" sz="1600" b="1" dirty="0" smtClean="0"/>
              <a:t> المجد الشخصي</a:t>
            </a:r>
            <a:r>
              <a:rPr lang="en-US" sz="1600" dirty="0" smtClean="0"/>
              <a:t/>
            </a:r>
            <a:br>
              <a:rPr lang="en-US" sz="1600" dirty="0" smtClean="0"/>
            </a:br>
            <a:r>
              <a:rPr lang="ar-SA" sz="1600" b="1" dirty="0" smtClean="0"/>
              <a:t>12-ضيق الصدر</a:t>
            </a:r>
            <a:endParaRPr lang="ar-IQ" sz="1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90666"/>
          </a:xfrm>
        </p:spPr>
        <p:txBody>
          <a:bodyPr>
            <a:noAutofit/>
          </a:bodyPr>
          <a:lstStyle/>
          <a:p>
            <a:r>
              <a:rPr lang="ar-SA" sz="1600" b="1" dirty="0" smtClean="0"/>
              <a:t>وسنتناول العوامل النفسية </a:t>
            </a:r>
            <a:r>
              <a:rPr lang="ar-SA" sz="1600" b="1" dirty="0" err="1" smtClean="0"/>
              <a:t>واثرها</a:t>
            </a:r>
            <a:r>
              <a:rPr lang="ar-SA" sz="1600" b="1" dirty="0" smtClean="0"/>
              <a:t> في عمل المحقق بشكل وافي ومفيد وكالاتي:-</a:t>
            </a:r>
            <a:r>
              <a:rPr lang="en-US" sz="1600" dirty="0" smtClean="0"/>
              <a:t/>
            </a:r>
            <a:br>
              <a:rPr lang="en-US" sz="1600" dirty="0" smtClean="0"/>
            </a:br>
            <a:r>
              <a:rPr lang="ar-SA" sz="1600" b="1" u="sng" dirty="0" err="1" smtClean="0"/>
              <a:t>اولا</a:t>
            </a:r>
            <a:r>
              <a:rPr lang="ar-SA" sz="1600" b="1" u="sng" dirty="0" smtClean="0"/>
              <a:t>/</a:t>
            </a:r>
            <a:r>
              <a:rPr lang="ar-SA" sz="1600" b="1" u="sng" dirty="0" err="1" smtClean="0"/>
              <a:t>التاثر</a:t>
            </a:r>
            <a:r>
              <a:rPr lang="ar-SA" sz="1600" b="1" u="sng" dirty="0" smtClean="0"/>
              <a:t> </a:t>
            </a:r>
            <a:r>
              <a:rPr lang="ar-SA" sz="1600" b="1" u="sng" dirty="0" err="1" smtClean="0"/>
              <a:t>بالراي</a:t>
            </a:r>
            <a:r>
              <a:rPr lang="ar-SA" sz="1600" b="1" u="sng" dirty="0" smtClean="0"/>
              <a:t> العام</a:t>
            </a:r>
            <a:r>
              <a:rPr lang="ar-SA" sz="1600" b="1" dirty="0" smtClean="0"/>
              <a:t>/المحقق فرد يعيش في جماعة معينة وبالتالي فهو يشعر بشعورها </a:t>
            </a:r>
            <a:r>
              <a:rPr lang="ar-SA" sz="1600" b="1" dirty="0" err="1" smtClean="0"/>
              <a:t>ويتاثر</a:t>
            </a:r>
            <a:r>
              <a:rPr lang="ar-SA" sz="1600" b="1" dirty="0" smtClean="0"/>
              <a:t> بما يسود فيها من </a:t>
            </a:r>
            <a:r>
              <a:rPr lang="ar-SA" sz="1600" b="1" dirty="0" err="1" smtClean="0"/>
              <a:t>افكار</a:t>
            </a:r>
            <a:r>
              <a:rPr lang="ar-SA" sz="1600" b="1" dirty="0" smtClean="0"/>
              <a:t> مما قد يصيب المحقق </a:t>
            </a:r>
            <a:r>
              <a:rPr lang="ar-SA" sz="1600" b="1" dirty="0" err="1" smtClean="0"/>
              <a:t>بايحاءات</a:t>
            </a:r>
            <a:r>
              <a:rPr lang="ar-SA" sz="1600" b="1" dirty="0" smtClean="0"/>
              <a:t> خطيرة توثر فيه بطريقة </a:t>
            </a:r>
            <a:r>
              <a:rPr lang="ar-SA" sz="1600" b="1" dirty="0" err="1" smtClean="0"/>
              <a:t>او</a:t>
            </a:r>
            <a:r>
              <a:rPr lang="ar-SA" sz="1600" b="1" dirty="0" smtClean="0"/>
              <a:t> </a:t>
            </a:r>
            <a:r>
              <a:rPr lang="ar-SA" sz="1600" b="1" dirty="0" err="1" smtClean="0"/>
              <a:t>باخرى</a:t>
            </a:r>
            <a:r>
              <a:rPr lang="ar-SA" sz="1600" b="1" dirty="0" smtClean="0"/>
              <a:t> وبالتالي </a:t>
            </a:r>
            <a:r>
              <a:rPr lang="ar-SA" sz="1600" b="1" dirty="0" err="1" smtClean="0"/>
              <a:t>التاثير</a:t>
            </a:r>
            <a:r>
              <a:rPr lang="ar-SA" sz="1600" b="1" dirty="0" smtClean="0"/>
              <a:t> على سير التحقيق .</a:t>
            </a:r>
            <a:r>
              <a:rPr lang="en-US" sz="1600" dirty="0" smtClean="0"/>
              <a:t/>
            </a:r>
            <a:br>
              <a:rPr lang="en-US" sz="1600" dirty="0" smtClean="0"/>
            </a:br>
            <a:r>
              <a:rPr lang="ar-SA" sz="1600" b="1" u="sng" dirty="0" smtClean="0"/>
              <a:t>ثانيا/ التجارب المريرة</a:t>
            </a:r>
            <a:r>
              <a:rPr lang="ar-SA" sz="1600" b="1" dirty="0" smtClean="0"/>
              <a:t>/ قد يمر المحقق بتجارب مؤلمة بحيث يقيس عليها الواقعة المطروحة </a:t>
            </a:r>
            <a:r>
              <a:rPr lang="ar-SA" sz="1600" b="1" dirty="0" err="1" smtClean="0"/>
              <a:t>امامه</a:t>
            </a:r>
            <a:r>
              <a:rPr lang="ar-SA" sz="1600" b="1" dirty="0" smtClean="0"/>
              <a:t> .</a:t>
            </a:r>
            <a:r>
              <a:rPr lang="en-US" sz="1600" dirty="0" smtClean="0"/>
              <a:t/>
            </a:r>
            <a:br>
              <a:rPr lang="en-US" sz="1600" dirty="0" smtClean="0"/>
            </a:br>
            <a:r>
              <a:rPr lang="ar-SA" sz="1600" b="1" u="sng" dirty="0" smtClean="0"/>
              <a:t>ثالثا/</a:t>
            </a:r>
            <a:r>
              <a:rPr lang="ar-SA" sz="1600" b="1" u="sng" dirty="0" err="1" smtClean="0"/>
              <a:t>تاثير</a:t>
            </a:r>
            <a:r>
              <a:rPr lang="ar-SA" sz="1600" b="1" u="sng" dirty="0" smtClean="0"/>
              <a:t> </a:t>
            </a:r>
            <a:r>
              <a:rPr lang="ar-SA" sz="1600" b="1" u="sng" dirty="0" err="1" smtClean="0"/>
              <a:t>الايحاء</a:t>
            </a:r>
            <a:r>
              <a:rPr lang="ar-SA" sz="1600" b="1" u="sng" dirty="0" smtClean="0"/>
              <a:t>/</a:t>
            </a:r>
            <a:r>
              <a:rPr lang="ar-SA" sz="1600" b="1" dirty="0" smtClean="0"/>
              <a:t>المقصود </a:t>
            </a:r>
            <a:r>
              <a:rPr lang="ar-SA" sz="1600" b="1" dirty="0" err="1" smtClean="0"/>
              <a:t>بالايحاء</a:t>
            </a:r>
            <a:r>
              <a:rPr lang="ar-SA" sz="1600" b="1" dirty="0" smtClean="0"/>
              <a:t> القابلية </a:t>
            </a:r>
            <a:r>
              <a:rPr lang="ar-SA" sz="1600" b="1" dirty="0" err="1" smtClean="0"/>
              <a:t>او</a:t>
            </a:r>
            <a:r>
              <a:rPr lang="ar-SA" sz="1600" b="1" dirty="0" smtClean="0"/>
              <a:t> الاستعداد لتقبل موضوع </a:t>
            </a:r>
            <a:r>
              <a:rPr lang="ar-SA" sz="1600" b="1" dirty="0" err="1" smtClean="0"/>
              <a:t>او</a:t>
            </a:r>
            <a:r>
              <a:rPr lang="ar-SA" sz="1600" b="1" dirty="0" smtClean="0"/>
              <a:t> فكرة معينة مع عدم وجود </a:t>
            </a:r>
            <a:r>
              <a:rPr lang="ar-SA" sz="1600" b="1" dirty="0" err="1" smtClean="0"/>
              <a:t>الاسباب</a:t>
            </a:r>
            <a:r>
              <a:rPr lang="ar-SA" sz="1600" b="1" dirty="0" smtClean="0"/>
              <a:t> المنطقية لتقبلها وهناك ثلاث </a:t>
            </a:r>
            <a:r>
              <a:rPr lang="ar-SA" sz="1600" b="1" dirty="0" err="1" smtClean="0"/>
              <a:t>انواع</a:t>
            </a:r>
            <a:r>
              <a:rPr lang="ar-SA" sz="1600" b="1" dirty="0" smtClean="0"/>
              <a:t> من </a:t>
            </a:r>
            <a:r>
              <a:rPr lang="ar-SA" sz="1600" b="1" dirty="0" err="1" smtClean="0"/>
              <a:t>الايحاءات</a:t>
            </a:r>
            <a:r>
              <a:rPr lang="ar-SA" sz="1600" b="1" dirty="0" smtClean="0"/>
              <a:t> :-</a:t>
            </a:r>
            <a:r>
              <a:rPr lang="en-US" sz="1600" dirty="0" smtClean="0"/>
              <a:t/>
            </a:r>
            <a:br>
              <a:rPr lang="en-US" sz="1600" dirty="0" smtClean="0"/>
            </a:br>
            <a:r>
              <a:rPr lang="ar-SA" sz="1600" b="1" dirty="0" err="1" smtClean="0"/>
              <a:t>الايحاء</a:t>
            </a:r>
            <a:r>
              <a:rPr lang="ar-SA" sz="1600" b="1" dirty="0" smtClean="0"/>
              <a:t> التوقعي</a:t>
            </a:r>
            <a:r>
              <a:rPr lang="en-US" sz="1600" dirty="0" smtClean="0"/>
              <a:t/>
            </a:r>
            <a:br>
              <a:rPr lang="en-US" sz="1600" dirty="0" smtClean="0"/>
            </a:br>
            <a:r>
              <a:rPr lang="ar-SA" sz="1600" b="1" dirty="0" err="1" smtClean="0"/>
              <a:t>الايحاء</a:t>
            </a:r>
            <a:r>
              <a:rPr lang="ar-SA" sz="1600" b="1" dirty="0" smtClean="0"/>
              <a:t> الانفعالي</a:t>
            </a:r>
            <a:r>
              <a:rPr lang="en-US" sz="1600" dirty="0" smtClean="0"/>
              <a:t/>
            </a:r>
            <a:br>
              <a:rPr lang="en-US" sz="1600" dirty="0" smtClean="0"/>
            </a:br>
            <a:r>
              <a:rPr lang="ar-SA" sz="1600" b="1" dirty="0" err="1" smtClean="0"/>
              <a:t>الايحاء</a:t>
            </a:r>
            <a:r>
              <a:rPr lang="ar-SA" sz="1600" b="1" dirty="0" smtClean="0"/>
              <a:t> الجمعي</a:t>
            </a:r>
            <a:r>
              <a:rPr lang="en-US" sz="1600" dirty="0" smtClean="0"/>
              <a:t/>
            </a:r>
            <a:br>
              <a:rPr lang="en-US" sz="1600" dirty="0" smtClean="0"/>
            </a:br>
            <a:r>
              <a:rPr lang="ar-SA" sz="1600" b="1" dirty="0" smtClean="0"/>
              <a:t>ونتناول كل نوع على انفراد:-</a:t>
            </a:r>
            <a:r>
              <a:rPr lang="en-US" sz="1600" dirty="0" smtClean="0"/>
              <a:t/>
            </a:r>
            <a:br>
              <a:rPr lang="en-US" sz="1600" dirty="0" smtClean="0"/>
            </a:br>
            <a:r>
              <a:rPr lang="ar-SA" sz="1600" b="1" u="sng" dirty="0" err="1" smtClean="0"/>
              <a:t>اولا</a:t>
            </a:r>
            <a:r>
              <a:rPr lang="ar-SA" sz="1600" b="1" u="sng" dirty="0" smtClean="0"/>
              <a:t> </a:t>
            </a:r>
            <a:r>
              <a:rPr lang="ar-SA" sz="1600" b="1" u="sng" dirty="0" err="1" smtClean="0"/>
              <a:t>الايحاء</a:t>
            </a:r>
            <a:r>
              <a:rPr lang="ar-SA" sz="1600" b="1" u="sng" dirty="0" smtClean="0"/>
              <a:t> التوقعي</a:t>
            </a:r>
            <a:r>
              <a:rPr lang="ar-SA" sz="1600" b="1" dirty="0" smtClean="0"/>
              <a:t>/ يلعب </a:t>
            </a:r>
            <a:r>
              <a:rPr lang="ar-SA" sz="1600" b="1" dirty="0" err="1" smtClean="0"/>
              <a:t>الايحاء</a:t>
            </a:r>
            <a:r>
              <a:rPr lang="ar-SA" sz="1600" b="1" dirty="0" smtClean="0"/>
              <a:t> التوقعي دورا مهما في تشويه مدركات المحقق </a:t>
            </a:r>
            <a:r>
              <a:rPr lang="ar-SA" sz="1600" b="1" dirty="0" err="1" smtClean="0"/>
              <a:t>وابعادها</a:t>
            </a:r>
            <a:r>
              <a:rPr lang="ar-SA" sz="1600" b="1" dirty="0" smtClean="0"/>
              <a:t> عن الواقع فانه وبشكل لا شعوري </a:t>
            </a:r>
            <a:r>
              <a:rPr lang="ar-SA" sz="1600" b="1" dirty="0" err="1" smtClean="0"/>
              <a:t>يتاثر</a:t>
            </a:r>
            <a:r>
              <a:rPr lang="ar-SA" sz="1600" b="1" dirty="0" smtClean="0"/>
              <a:t> المحقق بالقضية التي سبق له التحقيق فيها خاصة </a:t>
            </a:r>
            <a:r>
              <a:rPr lang="ar-SA" sz="1600" b="1" dirty="0" err="1" smtClean="0"/>
              <a:t>اذا</a:t>
            </a:r>
            <a:r>
              <a:rPr lang="ar-SA" sz="1600" b="1" dirty="0" smtClean="0"/>
              <a:t> كان هناك تشابه معها في هيكلها العام وخطوطها العريضة مع اختلافها في </a:t>
            </a:r>
            <a:r>
              <a:rPr lang="ar-SA" sz="1600" b="1" dirty="0" err="1" smtClean="0"/>
              <a:t>التفاصيلوهكذا</a:t>
            </a:r>
            <a:r>
              <a:rPr lang="ar-SA" sz="1600" b="1" dirty="0" smtClean="0"/>
              <a:t> يتوجه التحقيق وجهة غير صحيحة </a:t>
            </a:r>
            <a:r>
              <a:rPr lang="ar-SA" sz="1600" b="1" dirty="0" err="1" smtClean="0"/>
              <a:t>بتاثير</a:t>
            </a:r>
            <a:r>
              <a:rPr lang="ar-SA" sz="1600" b="1" dirty="0" smtClean="0"/>
              <a:t> تلك </a:t>
            </a:r>
            <a:r>
              <a:rPr lang="ar-SA" sz="1600" b="1" dirty="0" err="1" smtClean="0"/>
              <a:t>الايحاءات</a:t>
            </a:r>
            <a:r>
              <a:rPr lang="ar-SA" sz="1600" b="1" dirty="0" smtClean="0"/>
              <a:t> التي تكون في معظم </a:t>
            </a:r>
            <a:r>
              <a:rPr lang="ar-SA" sz="1600" b="1" dirty="0" err="1" smtClean="0"/>
              <a:t>الاحيان</a:t>
            </a:r>
            <a:r>
              <a:rPr lang="ar-SA" sz="1600" b="1" dirty="0" smtClean="0"/>
              <a:t> سببا في ضياع معالم الجريمة </a:t>
            </a:r>
            <a:r>
              <a:rPr lang="ar-SA" sz="1600" b="1" dirty="0" err="1" smtClean="0"/>
              <a:t>ان</a:t>
            </a:r>
            <a:r>
              <a:rPr lang="ar-SA" sz="1600" b="1" dirty="0" smtClean="0"/>
              <a:t> المؤثرات </a:t>
            </a:r>
            <a:r>
              <a:rPr lang="ar-SA" sz="1600" b="1" dirty="0" err="1" smtClean="0"/>
              <a:t>الايحائية</a:t>
            </a:r>
            <a:r>
              <a:rPr lang="ar-SA" sz="1600" b="1" dirty="0" smtClean="0"/>
              <a:t> لا تظهر في تلك القضايا الواضحة التي تكون فيها </a:t>
            </a:r>
            <a:r>
              <a:rPr lang="ar-SA" sz="1600" b="1" dirty="0" err="1" smtClean="0"/>
              <a:t>الادلة</a:t>
            </a:r>
            <a:r>
              <a:rPr lang="ar-SA" sz="1600" b="1" dirty="0" smtClean="0"/>
              <a:t> ظاهرة وفاعليها معلومين </a:t>
            </a:r>
            <a:r>
              <a:rPr lang="ar-SA" sz="1600" b="1" dirty="0" err="1" smtClean="0"/>
              <a:t>انما</a:t>
            </a:r>
            <a:r>
              <a:rPr lang="ar-SA" sz="1600" b="1" dirty="0" smtClean="0"/>
              <a:t> تظهر في تلك الجرائم الغامضة التي لا تبدو فيها </a:t>
            </a:r>
            <a:r>
              <a:rPr lang="ar-SA" sz="1600" b="1" dirty="0" err="1" smtClean="0"/>
              <a:t>الادلة</a:t>
            </a:r>
            <a:r>
              <a:rPr lang="ar-SA" sz="1600" b="1" dirty="0" smtClean="0"/>
              <a:t> واضحة.</a:t>
            </a:r>
            <a:r>
              <a:rPr lang="en-US" sz="1600" dirty="0" smtClean="0"/>
              <a:t/>
            </a:r>
            <a:br>
              <a:rPr lang="en-US" sz="1600" dirty="0" smtClean="0"/>
            </a:br>
            <a:endParaRPr lang="ar-IQ" sz="1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Autofit/>
          </a:bodyPr>
          <a:lstStyle/>
          <a:p>
            <a:r>
              <a:rPr lang="ar-SA" sz="1600" b="1" u="sng" dirty="0" smtClean="0"/>
              <a:t>ثانيا/</a:t>
            </a:r>
            <a:r>
              <a:rPr lang="ar-SA" sz="1600" b="1" u="sng" dirty="0" err="1" smtClean="0"/>
              <a:t>الايحاء</a:t>
            </a:r>
            <a:r>
              <a:rPr lang="ar-SA" sz="1600" b="1" u="sng" dirty="0" smtClean="0"/>
              <a:t> الانفعالي/</a:t>
            </a:r>
            <a:r>
              <a:rPr lang="ar-SA" sz="1600" b="1" dirty="0" smtClean="0"/>
              <a:t>هذا </a:t>
            </a:r>
            <a:r>
              <a:rPr lang="ar-SA" sz="1600" b="1" dirty="0" err="1" smtClean="0"/>
              <a:t>الايحاء</a:t>
            </a:r>
            <a:r>
              <a:rPr lang="ar-SA" sz="1600" b="1" dirty="0" smtClean="0"/>
              <a:t> يتولد لدى المحققين ذوي </a:t>
            </a:r>
            <a:r>
              <a:rPr lang="ar-SA" sz="1600" b="1" dirty="0" err="1" smtClean="0"/>
              <a:t>الاعصاب</a:t>
            </a:r>
            <a:r>
              <a:rPr lang="ar-SA" sz="1600" b="1" dirty="0" smtClean="0"/>
              <a:t> الضعيفة الذين تنتابهم الحالات العصبية في المراحل الجوهرية من التحقيق </a:t>
            </a:r>
            <a:r>
              <a:rPr lang="ar-SA" sz="1600" b="1" dirty="0" err="1" smtClean="0"/>
              <a:t>كاجراء</a:t>
            </a:r>
            <a:r>
              <a:rPr lang="ar-SA" sz="1600" b="1" dirty="0" smtClean="0"/>
              <a:t> الكشف على محل الحادث مما يجعلهم يخلطون بين جزئيات الوقائع دون تنسيق </a:t>
            </a:r>
            <a:r>
              <a:rPr lang="ar-SA" sz="1600" b="1" dirty="0" err="1" smtClean="0"/>
              <a:t>او</a:t>
            </a:r>
            <a:r>
              <a:rPr lang="ar-SA" sz="1600" b="1" dirty="0" smtClean="0"/>
              <a:t> مراعاة لتسلسلها فتفوتهم الكثير من تلك التفاصيل الجزئية مما يؤدي </a:t>
            </a:r>
            <a:r>
              <a:rPr lang="ar-SA" sz="1600" b="1" dirty="0" err="1" smtClean="0"/>
              <a:t>الى</a:t>
            </a:r>
            <a:r>
              <a:rPr lang="ar-SA" sz="1600" b="1" dirty="0" smtClean="0"/>
              <a:t> المغالاة والاشتباه </a:t>
            </a:r>
            <a:r>
              <a:rPr lang="ar-SA" sz="1600" b="1" dirty="0" err="1" smtClean="0"/>
              <a:t>باشخاص</a:t>
            </a:r>
            <a:r>
              <a:rPr lang="ar-SA" sz="1600" b="1" dirty="0" smtClean="0"/>
              <a:t> لا علاقة لهم بالدعوى .</a:t>
            </a:r>
            <a:r>
              <a:rPr lang="en-US" sz="1600" dirty="0" smtClean="0"/>
              <a:t/>
            </a:r>
            <a:br>
              <a:rPr lang="en-US" sz="1600" dirty="0" smtClean="0"/>
            </a:br>
            <a:r>
              <a:rPr lang="ar-SA" sz="1600" b="1" u="sng" dirty="0" smtClean="0"/>
              <a:t>ثالثا/</a:t>
            </a:r>
            <a:r>
              <a:rPr lang="ar-SA" sz="1600" b="1" u="sng" dirty="0" err="1" smtClean="0"/>
              <a:t>الايحاء</a:t>
            </a:r>
            <a:r>
              <a:rPr lang="ar-SA" sz="1600" b="1" u="sng" dirty="0" smtClean="0"/>
              <a:t> الجمعي</a:t>
            </a:r>
            <a:r>
              <a:rPr lang="ar-SA" sz="1600" b="1" dirty="0" smtClean="0"/>
              <a:t>/هذا </a:t>
            </a:r>
            <a:r>
              <a:rPr lang="ar-SA" sz="1600" b="1" dirty="0" err="1" smtClean="0"/>
              <a:t>الايحاء</a:t>
            </a:r>
            <a:r>
              <a:rPr lang="ar-SA" sz="1600" b="1" dirty="0" smtClean="0"/>
              <a:t> يتولد في </a:t>
            </a:r>
            <a:r>
              <a:rPr lang="ar-SA" sz="1600" b="1" dirty="0" err="1" smtClean="0"/>
              <a:t>اذهان</a:t>
            </a:r>
            <a:r>
              <a:rPr lang="ar-SA" sz="1600" b="1" dirty="0" smtClean="0"/>
              <a:t> المحققين المهملين الذين لا يتعمقون في التحقيق </a:t>
            </a:r>
            <a:r>
              <a:rPr lang="ar-SA" sz="1600" b="1" dirty="0" err="1" smtClean="0"/>
              <a:t>او</a:t>
            </a:r>
            <a:r>
              <a:rPr lang="ar-SA" sz="1600" b="1" dirty="0" smtClean="0"/>
              <a:t> الذين يعتمدون على مساعديهم في التحقيق فتنتقل </a:t>
            </a:r>
            <a:r>
              <a:rPr lang="ar-SA" sz="1600" b="1" dirty="0" err="1" smtClean="0"/>
              <a:t>الى</a:t>
            </a:r>
            <a:r>
              <a:rPr lang="ar-SA" sz="1600" b="1" dirty="0" smtClean="0"/>
              <a:t> </a:t>
            </a:r>
            <a:r>
              <a:rPr lang="ar-SA" sz="1600" b="1" dirty="0" err="1" smtClean="0"/>
              <a:t>اذهانهم</a:t>
            </a:r>
            <a:r>
              <a:rPr lang="ar-SA" sz="1600" b="1" dirty="0" smtClean="0"/>
              <a:t> وبصورة لا شعورية جزئيات وقائع الجريمة التي لم يحققوا فيها بتعمق مما يؤدي </a:t>
            </a:r>
            <a:r>
              <a:rPr lang="ar-SA" sz="1600" b="1" dirty="0" err="1" smtClean="0"/>
              <a:t>الى</a:t>
            </a:r>
            <a:r>
              <a:rPr lang="ar-SA" sz="1600" b="1" dirty="0" smtClean="0"/>
              <a:t> عدم الوقوف على جميع جوانب التحقيق فيسبب ذلك </a:t>
            </a:r>
            <a:r>
              <a:rPr lang="ar-SA" sz="1600" b="1" dirty="0" err="1" smtClean="0"/>
              <a:t>ارباكا</a:t>
            </a:r>
            <a:r>
              <a:rPr lang="ar-SA" sz="1600" b="1" dirty="0" smtClean="0"/>
              <a:t> في التحقيق.</a:t>
            </a:r>
            <a:r>
              <a:rPr lang="en-US" sz="1600" dirty="0" smtClean="0"/>
              <a:t/>
            </a:r>
            <a:br>
              <a:rPr lang="en-US" sz="1600" dirty="0" smtClean="0"/>
            </a:br>
            <a:r>
              <a:rPr lang="ar-SA" sz="1600" b="1" u="sng" dirty="0" smtClean="0"/>
              <a:t>/الشعور بالنقص</a:t>
            </a:r>
            <a:r>
              <a:rPr lang="ar-SA" sz="1600" b="1" dirty="0" smtClean="0"/>
              <a:t>/</a:t>
            </a:r>
            <a:r>
              <a:rPr lang="ar-SA" sz="1600" b="1" dirty="0" err="1" smtClean="0"/>
              <a:t>الاحساس</a:t>
            </a:r>
            <a:r>
              <a:rPr lang="ar-SA" sz="1600" b="1" dirty="0" smtClean="0"/>
              <a:t> </a:t>
            </a:r>
            <a:r>
              <a:rPr lang="ar-SA" sz="1600" b="1" dirty="0" err="1" smtClean="0"/>
              <a:t>يالنقص</a:t>
            </a:r>
            <a:r>
              <a:rPr lang="ar-SA" sz="1600" b="1" dirty="0" smtClean="0"/>
              <a:t> له مظاهر عدة وهي المستوى الاقتصادي </a:t>
            </a:r>
            <a:r>
              <a:rPr lang="ar-SA" sz="1600" b="1" dirty="0" err="1" smtClean="0"/>
              <a:t>او</a:t>
            </a:r>
            <a:r>
              <a:rPr lang="ar-SA" sz="1600" b="1" dirty="0" smtClean="0"/>
              <a:t> الاجتماعي </a:t>
            </a:r>
            <a:r>
              <a:rPr lang="ar-SA" sz="1600" b="1" dirty="0" err="1" smtClean="0"/>
              <a:t>او</a:t>
            </a:r>
            <a:r>
              <a:rPr lang="ar-SA" sz="1600" b="1" dirty="0" smtClean="0"/>
              <a:t> الجسدي </a:t>
            </a:r>
            <a:r>
              <a:rPr lang="ar-SA" sz="1600" b="1" dirty="0" err="1" smtClean="0"/>
              <a:t>او</a:t>
            </a:r>
            <a:r>
              <a:rPr lang="ar-SA" sz="1600" b="1" dirty="0" smtClean="0"/>
              <a:t> التعليمي وغيرها .</a:t>
            </a:r>
            <a:r>
              <a:rPr lang="en-US" sz="1600" dirty="0" smtClean="0"/>
              <a:t/>
            </a:r>
            <a:br>
              <a:rPr lang="en-US" sz="1600" dirty="0" smtClean="0"/>
            </a:br>
            <a:r>
              <a:rPr lang="ar-SA" sz="1600" b="1" u="sng" dirty="0" smtClean="0"/>
              <a:t>/ الارتباط الشرطي</a:t>
            </a:r>
            <a:r>
              <a:rPr lang="ar-SA" sz="1600" b="1" dirty="0" smtClean="0"/>
              <a:t>/هناك صفة ذميمة في بعض المحققين وهي كراهيتهم لبعض الناس </a:t>
            </a:r>
            <a:r>
              <a:rPr lang="ar-SA" sz="1600" b="1" dirty="0" err="1" smtClean="0"/>
              <a:t>او</a:t>
            </a:r>
            <a:r>
              <a:rPr lang="ar-SA" sz="1600" b="1" dirty="0" smtClean="0"/>
              <a:t> فئات معينة والمقصود بالارتباط الشرطي هو هو ارتباط قائم بين القائم بالتحقيق وبين موضوع معين لهذا </a:t>
            </a:r>
            <a:r>
              <a:rPr lang="ar-SA" sz="1600" b="1" dirty="0" err="1" smtClean="0"/>
              <a:t>يعمد</a:t>
            </a:r>
            <a:r>
              <a:rPr lang="ar-SA" sz="1600" b="1" dirty="0" smtClean="0"/>
              <a:t> المحقق </a:t>
            </a:r>
            <a:r>
              <a:rPr lang="ar-SA" sz="1600" b="1" dirty="0" err="1" smtClean="0"/>
              <a:t>الى</a:t>
            </a:r>
            <a:r>
              <a:rPr lang="ar-SA" sz="1600" b="1" dirty="0" smtClean="0"/>
              <a:t> زج المتهمين فيها ومثالها كراهية المحقق للعب القمار التي تجعله متشددا </a:t>
            </a:r>
            <a:r>
              <a:rPr lang="ar-SA" sz="1600" b="1" dirty="0" err="1" smtClean="0"/>
              <a:t>ازاء</a:t>
            </a:r>
            <a:r>
              <a:rPr lang="ar-SA" sz="1600" b="1" dirty="0" smtClean="0"/>
              <a:t> المتهم الذي يمثل </a:t>
            </a:r>
            <a:r>
              <a:rPr lang="ar-SA" sz="1600" b="1" dirty="0" err="1" smtClean="0"/>
              <a:t>امامه</a:t>
            </a:r>
            <a:r>
              <a:rPr lang="ar-SA" sz="1600" b="1" dirty="0" smtClean="0"/>
              <a:t> بجريمة القتل نتيجة الخلاف في لعب القمار .</a:t>
            </a:r>
            <a:r>
              <a:rPr lang="en-US" sz="1600" dirty="0" smtClean="0"/>
              <a:t/>
            </a:r>
            <a:br>
              <a:rPr lang="en-US" sz="1600" dirty="0" smtClean="0"/>
            </a:br>
            <a:r>
              <a:rPr lang="ar-SA" sz="1600" b="1" u="sng" dirty="0" smtClean="0"/>
              <a:t>/تكوين الفكرة</a:t>
            </a:r>
            <a:r>
              <a:rPr lang="ar-SA" sz="1600" b="1" dirty="0" smtClean="0"/>
              <a:t> </a:t>
            </a:r>
            <a:r>
              <a:rPr lang="ar-SA" sz="1600" b="1" u="sng" dirty="0" smtClean="0"/>
              <a:t>السابقة </a:t>
            </a:r>
            <a:r>
              <a:rPr lang="ar-SA" sz="1600" b="1" u="sng" dirty="0" err="1" smtClean="0"/>
              <a:t>لاوانها</a:t>
            </a:r>
            <a:r>
              <a:rPr lang="ar-SA" sz="1600" b="1" dirty="0" smtClean="0"/>
              <a:t>/هي من الحالات السلبية التي يمر </a:t>
            </a:r>
            <a:r>
              <a:rPr lang="ar-SA" sz="1600" b="1" dirty="0" err="1" smtClean="0"/>
              <a:t>بها</a:t>
            </a:r>
            <a:r>
              <a:rPr lang="ar-SA" sz="1600" b="1" dirty="0" smtClean="0"/>
              <a:t> المحقق استيلاء فكرة معينة قبل مرحلة جمع </a:t>
            </a:r>
            <a:r>
              <a:rPr lang="ar-SA" sz="1600" b="1" dirty="0" err="1" smtClean="0"/>
              <a:t>الادلة</a:t>
            </a:r>
            <a:r>
              <a:rPr lang="ar-SA" sz="1600" b="1" dirty="0" smtClean="0"/>
              <a:t> ومشاهدة البراهين وهذا لا يحدث من المحقق بشكل عمدي </a:t>
            </a:r>
            <a:r>
              <a:rPr lang="ar-SA" sz="1600" b="1" dirty="0" err="1" smtClean="0"/>
              <a:t>او</a:t>
            </a:r>
            <a:r>
              <a:rPr lang="ar-SA" sz="1600" b="1" dirty="0" smtClean="0"/>
              <a:t> بشكل شعوري </a:t>
            </a:r>
            <a:r>
              <a:rPr lang="ar-SA" sz="1600" b="1" dirty="0" err="1" smtClean="0"/>
              <a:t>انما</a:t>
            </a:r>
            <a:r>
              <a:rPr lang="ar-SA" sz="1600" b="1" dirty="0" smtClean="0"/>
              <a:t> نتيجة </a:t>
            </a:r>
            <a:r>
              <a:rPr lang="ar-SA" sz="1600" b="1" dirty="0" err="1" smtClean="0"/>
              <a:t>الايمان</a:t>
            </a:r>
            <a:r>
              <a:rPr lang="ar-SA" sz="1600" b="1" dirty="0" smtClean="0"/>
              <a:t> بالفكرة السابقة . </a:t>
            </a:r>
            <a:r>
              <a:rPr lang="en-US" sz="1600" dirty="0" smtClean="0"/>
              <a:t/>
            </a:r>
            <a:br>
              <a:rPr lang="en-US" sz="1600" dirty="0" smtClean="0"/>
            </a:br>
            <a:r>
              <a:rPr lang="ar-SA" sz="1600" b="1" u="sng" dirty="0" smtClean="0"/>
              <a:t>/الميل </a:t>
            </a:r>
            <a:r>
              <a:rPr lang="ar-SA" sz="1600" b="1" u="sng" dirty="0" err="1" smtClean="0"/>
              <a:t>الى</a:t>
            </a:r>
            <a:r>
              <a:rPr lang="ar-SA" sz="1600" b="1" u="sng" dirty="0" smtClean="0"/>
              <a:t> الترجيح</a:t>
            </a:r>
            <a:r>
              <a:rPr lang="ar-SA" sz="1600" b="1" dirty="0" smtClean="0"/>
              <a:t>/أي اخذ المحقق </a:t>
            </a:r>
            <a:r>
              <a:rPr lang="ar-SA" sz="1600" b="1" dirty="0" err="1" smtClean="0"/>
              <a:t>بالراي</a:t>
            </a:r>
            <a:r>
              <a:rPr lang="ar-SA" sz="1600" b="1" dirty="0" smtClean="0"/>
              <a:t> المرجوح (الضعيف) واعتباره هو الحقيقة في حين </a:t>
            </a:r>
            <a:r>
              <a:rPr lang="ar-SA" sz="1600" b="1" dirty="0" err="1" smtClean="0"/>
              <a:t>ان</a:t>
            </a:r>
            <a:r>
              <a:rPr lang="ar-SA" sz="1600" b="1" dirty="0" smtClean="0"/>
              <a:t> الحقيقة ابعد الفروض وعليه قد تسيطر على المحقق فكرة ترجيح احد الاحتمالات على غيرها وان كان ذلك بشكل غير </a:t>
            </a:r>
            <a:r>
              <a:rPr lang="ar-SA" sz="1600" b="1" dirty="0" err="1" smtClean="0"/>
              <a:t>شعوريبل</a:t>
            </a:r>
            <a:r>
              <a:rPr lang="ar-SA" sz="1600" b="1" dirty="0" smtClean="0"/>
              <a:t> يكون ذلك عن </a:t>
            </a:r>
            <a:r>
              <a:rPr lang="ar-SA" sz="1600" b="1" dirty="0" err="1" smtClean="0"/>
              <a:t>ايمانه</a:t>
            </a:r>
            <a:r>
              <a:rPr lang="ar-SA" sz="1600" b="1" dirty="0" smtClean="0"/>
              <a:t> بصدق الاحتمال الذي يرجه بل قد يضيف </a:t>
            </a:r>
            <a:r>
              <a:rPr lang="ar-SA" sz="1600" b="1" dirty="0" err="1" smtClean="0"/>
              <a:t>اليه</a:t>
            </a:r>
            <a:r>
              <a:rPr lang="ar-SA" sz="1600" b="1" dirty="0" smtClean="0"/>
              <a:t> بعض التفاصيل التي تؤدي في النهاية </a:t>
            </a:r>
            <a:r>
              <a:rPr lang="ar-SA" sz="1600" b="1" dirty="0" err="1" smtClean="0"/>
              <a:t>الى</a:t>
            </a:r>
            <a:r>
              <a:rPr lang="ar-SA" sz="1600" b="1" dirty="0" smtClean="0"/>
              <a:t> الوقوع في </a:t>
            </a:r>
            <a:r>
              <a:rPr lang="ar-SA" sz="1600" b="1" dirty="0" err="1" smtClean="0"/>
              <a:t>الخطا</a:t>
            </a:r>
            <a:r>
              <a:rPr lang="ar-SA" sz="1600" b="1" dirty="0" smtClean="0"/>
              <a:t>.</a:t>
            </a:r>
            <a:r>
              <a:rPr lang="en-US" sz="1600" dirty="0" smtClean="0"/>
              <a:t/>
            </a:r>
            <a:br>
              <a:rPr lang="en-US" sz="1600" dirty="0" smtClean="0"/>
            </a:br>
            <a:r>
              <a:rPr lang="ar-SA" sz="1600" b="1" u="sng" dirty="0" smtClean="0"/>
              <a:t>/التوتر</a:t>
            </a:r>
            <a:r>
              <a:rPr lang="ar-SA" sz="1600" b="1" dirty="0" smtClean="0"/>
              <a:t>/أي المحقق عصبي المزاج لا يستطيع تجميع ما </a:t>
            </a:r>
            <a:r>
              <a:rPr lang="ar-SA" sz="1600" b="1" dirty="0" err="1" smtClean="0"/>
              <a:t>امامه</a:t>
            </a:r>
            <a:r>
              <a:rPr lang="ar-SA" sz="1600" b="1" dirty="0" smtClean="0"/>
              <a:t> من معلومات </a:t>
            </a:r>
            <a:r>
              <a:rPr lang="ar-SA" sz="1600" b="1" dirty="0" err="1" smtClean="0"/>
              <a:t>او</a:t>
            </a:r>
            <a:r>
              <a:rPr lang="ar-SA" sz="1600" b="1" dirty="0" smtClean="0"/>
              <a:t> استنتاج </a:t>
            </a:r>
            <a:r>
              <a:rPr lang="ar-SA" sz="1600" b="1" dirty="0" err="1" smtClean="0"/>
              <a:t>والاضراب</a:t>
            </a:r>
            <a:r>
              <a:rPr lang="ar-SA" sz="1600" b="1" dirty="0" smtClean="0"/>
              <a:t> الذهني وغير ذلك ويبدو ذلك جليا في ارتعاش </a:t>
            </a:r>
            <a:r>
              <a:rPr lang="ar-SA" sz="1600" b="1" dirty="0" err="1" smtClean="0"/>
              <a:t>اصابعه</a:t>
            </a:r>
            <a:r>
              <a:rPr lang="ar-SA" sz="1600" b="1" dirty="0" smtClean="0"/>
              <a:t> وعدم قدرته على التركيز الذهني وغير ذلك وهذا التوتر يعود </a:t>
            </a:r>
            <a:r>
              <a:rPr lang="ar-SA" sz="1600" b="1" dirty="0" err="1" smtClean="0"/>
              <a:t>لاسباب</a:t>
            </a:r>
            <a:r>
              <a:rPr lang="ar-SA" sz="1600" b="1" dirty="0" smtClean="0"/>
              <a:t> عائلية </a:t>
            </a:r>
            <a:r>
              <a:rPr lang="ar-SA" sz="1600" b="1" dirty="0" err="1" smtClean="0"/>
              <a:t>او</a:t>
            </a:r>
            <a:r>
              <a:rPr lang="ar-SA" sz="1600" b="1" dirty="0" smtClean="0"/>
              <a:t> مرضية مما يؤدي </a:t>
            </a:r>
            <a:r>
              <a:rPr lang="ar-SA" sz="1600" b="1" dirty="0" err="1" smtClean="0"/>
              <a:t>الى</a:t>
            </a:r>
            <a:r>
              <a:rPr lang="ar-SA" sz="1600" b="1" dirty="0" smtClean="0"/>
              <a:t> نتائج سلبية في عمله.</a:t>
            </a:r>
            <a:r>
              <a:rPr lang="en-US" sz="1600" dirty="0" smtClean="0"/>
              <a:t/>
            </a:r>
            <a:br>
              <a:rPr lang="en-US" sz="1600" dirty="0" smtClean="0"/>
            </a:br>
            <a:endParaRPr lang="ar-IQ"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Autofit/>
          </a:bodyPr>
          <a:lstStyle/>
          <a:p>
            <a:r>
              <a:rPr lang="ar-SA" sz="1600" b="1" u="sng" dirty="0" smtClean="0"/>
              <a:t>/نزعة الاعتداء (</a:t>
            </a:r>
            <a:r>
              <a:rPr lang="ar-SA" sz="1600" b="1" u="sng" dirty="0" err="1" smtClean="0"/>
              <a:t>السادية</a:t>
            </a:r>
            <a:r>
              <a:rPr lang="ar-SA" sz="1600" b="1" u="sng" dirty="0" smtClean="0"/>
              <a:t>)/</a:t>
            </a:r>
            <a:r>
              <a:rPr lang="ar-SA" sz="1600" b="1" dirty="0" smtClean="0"/>
              <a:t>في نفس كل </a:t>
            </a:r>
            <a:r>
              <a:rPr lang="ar-SA" sz="1600" b="1" dirty="0" err="1" smtClean="0"/>
              <a:t>انسان</a:t>
            </a:r>
            <a:r>
              <a:rPr lang="ar-SA" sz="1600" b="1" dirty="0" smtClean="0"/>
              <a:t> غريزة عدوانية كما يذهب </a:t>
            </a:r>
            <a:r>
              <a:rPr lang="ar-SA" sz="1600" b="1" dirty="0" err="1" smtClean="0"/>
              <a:t>الى</a:t>
            </a:r>
            <a:r>
              <a:rPr lang="ar-SA" sz="1600" b="1" dirty="0" smtClean="0"/>
              <a:t> ذلك التفسير علماء النفس بحكم الظروف يضطر </a:t>
            </a:r>
            <a:r>
              <a:rPr lang="ar-SA" sz="1600" b="1" dirty="0" err="1" smtClean="0"/>
              <a:t>الى</a:t>
            </a:r>
            <a:r>
              <a:rPr lang="ar-SA" sz="1600" b="1" dirty="0" smtClean="0"/>
              <a:t> كبتها وقد يتم تصريف هذه النزعة </a:t>
            </a:r>
            <a:r>
              <a:rPr lang="ar-SA" sz="1600" b="1" dirty="0" err="1" smtClean="0"/>
              <a:t>بالالعاب</a:t>
            </a:r>
            <a:r>
              <a:rPr lang="ar-SA" sz="1600" b="1" dirty="0" smtClean="0"/>
              <a:t> الرياضية وتصاعد الغرائز يبرر قسوة بعض </a:t>
            </a:r>
            <a:r>
              <a:rPr lang="ar-SA" sz="1600" b="1" dirty="0" err="1" smtClean="0"/>
              <a:t>الاحكام</a:t>
            </a:r>
            <a:r>
              <a:rPr lang="ar-SA" sz="1600" b="1" dirty="0" smtClean="0"/>
              <a:t> من قبل المحققين.</a:t>
            </a:r>
            <a:r>
              <a:rPr lang="en-US" sz="1600" dirty="0" smtClean="0"/>
              <a:t/>
            </a:r>
            <a:br>
              <a:rPr lang="en-US" sz="1600" dirty="0" smtClean="0"/>
            </a:br>
            <a:r>
              <a:rPr lang="ar-SA" sz="1600" b="1" u="sng" dirty="0" smtClean="0"/>
              <a:t>/الاندماج</a:t>
            </a:r>
            <a:r>
              <a:rPr lang="ar-SA" sz="1600" b="1" dirty="0" smtClean="0"/>
              <a:t>/أي اندماج شخصية المحقق بشخصية المتهم </a:t>
            </a:r>
            <a:r>
              <a:rPr lang="ar-SA" sz="1600" b="1" dirty="0" err="1" smtClean="0"/>
              <a:t>او</a:t>
            </a:r>
            <a:r>
              <a:rPr lang="ar-SA" sz="1600" b="1" dirty="0" smtClean="0"/>
              <a:t> </a:t>
            </a:r>
            <a:r>
              <a:rPr lang="ar-SA" sz="1600" b="1" dirty="0" err="1" smtClean="0"/>
              <a:t>المجنى</a:t>
            </a:r>
            <a:r>
              <a:rPr lang="ar-SA" sz="1600" b="1" dirty="0" smtClean="0"/>
              <a:t> عليه للاتحاد بينهما في الموقف وهذا يحدث لا شعوريا وعلى المحقق في هذه الحالات </a:t>
            </a:r>
            <a:r>
              <a:rPr lang="ar-SA" sz="1600" b="1" dirty="0" err="1" smtClean="0"/>
              <a:t>ان</a:t>
            </a:r>
            <a:r>
              <a:rPr lang="ar-SA" sz="1600" b="1" dirty="0" smtClean="0"/>
              <a:t> يتنحى عن التحقيق ويعهد </a:t>
            </a:r>
            <a:r>
              <a:rPr lang="ar-SA" sz="1600" b="1" dirty="0" err="1" smtClean="0"/>
              <a:t>بها</a:t>
            </a:r>
            <a:r>
              <a:rPr lang="ar-SA" sz="1600" b="1" dirty="0" smtClean="0"/>
              <a:t> </a:t>
            </a:r>
            <a:r>
              <a:rPr lang="ar-SA" sz="1600" b="1" dirty="0" err="1" smtClean="0"/>
              <a:t>الى</a:t>
            </a:r>
            <a:r>
              <a:rPr lang="ar-SA" sz="1600" b="1" dirty="0" smtClean="0"/>
              <a:t> غيره من الزملاء.</a:t>
            </a:r>
            <a:r>
              <a:rPr lang="en-US" sz="1600" dirty="0" smtClean="0"/>
              <a:t/>
            </a:r>
            <a:br>
              <a:rPr lang="en-US" sz="1600" dirty="0" smtClean="0"/>
            </a:br>
            <a:r>
              <a:rPr lang="ar-SA" sz="1600" b="1" u="sng" dirty="0" smtClean="0"/>
              <a:t>/الغرور والنزوع </a:t>
            </a:r>
            <a:r>
              <a:rPr lang="ar-SA" sz="1600" b="1" u="sng" dirty="0" err="1" smtClean="0"/>
              <a:t>الى</a:t>
            </a:r>
            <a:r>
              <a:rPr lang="ar-SA" sz="1600" b="1" u="sng" dirty="0" smtClean="0"/>
              <a:t> المجد الشخصي</a:t>
            </a:r>
            <a:r>
              <a:rPr lang="ar-SA" sz="1600" b="1" dirty="0" smtClean="0"/>
              <a:t>/ أي تصور المحقق </a:t>
            </a:r>
            <a:r>
              <a:rPr lang="ar-SA" sz="1600" b="1" dirty="0" err="1" smtClean="0"/>
              <a:t>بانه</a:t>
            </a:r>
            <a:r>
              <a:rPr lang="ar-SA" sz="1600" b="1" dirty="0" smtClean="0"/>
              <a:t> يعرف كل شي مما يباعد بينه وبين الحقيقة مما يؤدي </a:t>
            </a:r>
            <a:r>
              <a:rPr lang="ar-SA" sz="1600" b="1" dirty="0" err="1" smtClean="0"/>
              <a:t>الى</a:t>
            </a:r>
            <a:r>
              <a:rPr lang="ar-SA" sz="1600" b="1" dirty="0" smtClean="0"/>
              <a:t> </a:t>
            </a:r>
            <a:r>
              <a:rPr lang="ar-SA" sz="1600" b="1" dirty="0" err="1" smtClean="0"/>
              <a:t>ادانة</a:t>
            </a:r>
            <a:r>
              <a:rPr lang="ar-SA" sz="1600" b="1" dirty="0" smtClean="0"/>
              <a:t> </a:t>
            </a:r>
            <a:r>
              <a:rPr lang="ar-SA" sz="1600" b="1" dirty="0" err="1" smtClean="0"/>
              <a:t>انسان</a:t>
            </a:r>
            <a:r>
              <a:rPr lang="ar-SA" sz="1600" b="1" dirty="0" smtClean="0"/>
              <a:t> برئ وقد يتطور هذا </a:t>
            </a:r>
            <a:r>
              <a:rPr lang="ar-SA" sz="1600" b="1" dirty="0" err="1" smtClean="0"/>
              <a:t>الاحساس</a:t>
            </a:r>
            <a:r>
              <a:rPr lang="ar-SA" sz="1600" b="1" dirty="0" smtClean="0"/>
              <a:t> بالغرور </a:t>
            </a:r>
            <a:r>
              <a:rPr lang="ar-SA" sz="1600" b="1" dirty="0" err="1" smtClean="0"/>
              <a:t>الى</a:t>
            </a:r>
            <a:r>
              <a:rPr lang="ar-SA" sz="1600" b="1" dirty="0" smtClean="0"/>
              <a:t> ما يسمى بالعظمة وهو من اخطر 0الامراض التي تصيب المحقق والتي توثر في عمله ويبدو على المحقق في </a:t>
            </a:r>
            <a:r>
              <a:rPr lang="ar-SA" sz="1600" b="1" dirty="0" err="1" smtClean="0"/>
              <a:t>احساسه</a:t>
            </a:r>
            <a:r>
              <a:rPr lang="ar-SA" sz="1600" b="1" dirty="0" smtClean="0"/>
              <a:t> بالتميز عن غيره من </a:t>
            </a:r>
            <a:r>
              <a:rPr lang="ar-SA" sz="1600" b="1" dirty="0" err="1" smtClean="0"/>
              <a:t>الافراد</a:t>
            </a:r>
            <a:r>
              <a:rPr lang="ar-SA" sz="1600" b="1" dirty="0" smtClean="0"/>
              <a:t> والمحققين وشعوره بالتفرد الذي يجعل منه يرفض تدخل </a:t>
            </a:r>
            <a:r>
              <a:rPr lang="ar-SA" sz="1600" b="1" dirty="0" err="1" smtClean="0"/>
              <a:t>الاخرين</a:t>
            </a:r>
            <a:r>
              <a:rPr lang="ar-SA" sz="1600" b="1" dirty="0" smtClean="0"/>
              <a:t> في عمله </a:t>
            </a:r>
            <a:r>
              <a:rPr lang="ar-SA" sz="1600" b="1" dirty="0" err="1" smtClean="0"/>
              <a:t>واحساس</a:t>
            </a:r>
            <a:r>
              <a:rPr lang="ar-SA" sz="1600" b="1" dirty="0" smtClean="0"/>
              <a:t> الغرور يؤدي يؤدي </a:t>
            </a:r>
            <a:r>
              <a:rPr lang="ar-SA" sz="1600" b="1" dirty="0" err="1" smtClean="0"/>
              <a:t>الى</a:t>
            </a:r>
            <a:r>
              <a:rPr lang="ar-SA" sz="1600" b="1" dirty="0" smtClean="0"/>
              <a:t> تخبط المحقق في سلوكه وعمله </a:t>
            </a:r>
            <a:r>
              <a:rPr lang="ar-SA" sz="1600" b="1" dirty="0" err="1" smtClean="0"/>
              <a:t>التحقيقي</a:t>
            </a:r>
            <a:r>
              <a:rPr lang="ar-SA" sz="1600" b="1" dirty="0" smtClean="0"/>
              <a:t> وربما </a:t>
            </a:r>
            <a:r>
              <a:rPr lang="ar-SA" sz="1600" b="1" dirty="0" err="1" smtClean="0"/>
              <a:t>ادانة</a:t>
            </a:r>
            <a:r>
              <a:rPr lang="ar-SA" sz="1600" b="1" dirty="0" smtClean="0"/>
              <a:t> </a:t>
            </a:r>
            <a:r>
              <a:rPr lang="ar-SA" sz="1600" b="1" dirty="0" err="1" smtClean="0"/>
              <a:t>الابرياء</a:t>
            </a:r>
            <a:r>
              <a:rPr lang="ar-SA" sz="1600" b="1" dirty="0" smtClean="0"/>
              <a:t> وهذا من اشد مظاهر هتك حرمة العدالة وهيبتها.</a:t>
            </a:r>
            <a:r>
              <a:rPr lang="en-US" sz="1600" dirty="0" smtClean="0"/>
              <a:t/>
            </a:r>
            <a:br>
              <a:rPr lang="en-US" sz="1600" dirty="0" smtClean="0"/>
            </a:br>
            <a:r>
              <a:rPr lang="ar-SA" sz="1600" b="1" u="sng" dirty="0" smtClean="0"/>
              <a:t>/ضيق الصدر</a:t>
            </a:r>
            <a:r>
              <a:rPr lang="ar-SA" sz="1600" b="1" dirty="0" smtClean="0"/>
              <a:t>/قد ينتاب المحقق ضيق الصدر وشعوره دون وجه حق بالانتقاص من قدره عند لقاء كل من يسهب </a:t>
            </a:r>
            <a:r>
              <a:rPr lang="ar-SA" sz="1600" b="1" dirty="0" err="1" smtClean="0"/>
              <a:t>امامه</a:t>
            </a:r>
            <a:r>
              <a:rPr lang="ar-SA" sz="1600" b="1" dirty="0" smtClean="0"/>
              <a:t> في الكلام وهذه الحالة قد تقود </a:t>
            </a:r>
            <a:r>
              <a:rPr lang="ar-SA" sz="1600" b="1" dirty="0" err="1" smtClean="0"/>
              <a:t>الى</a:t>
            </a:r>
            <a:r>
              <a:rPr lang="ar-SA" sz="1600" b="1" dirty="0" smtClean="0"/>
              <a:t> </a:t>
            </a:r>
            <a:r>
              <a:rPr lang="ar-SA" sz="1600" b="1" dirty="0" err="1" smtClean="0"/>
              <a:t>اسكات</a:t>
            </a:r>
            <a:r>
              <a:rPr lang="ar-SA" sz="1600" b="1" dirty="0" smtClean="0"/>
              <a:t> المتهم </a:t>
            </a:r>
            <a:r>
              <a:rPr lang="ar-SA" sz="1600" b="1" dirty="0" err="1" smtClean="0"/>
              <a:t>او</a:t>
            </a:r>
            <a:r>
              <a:rPr lang="ar-SA" sz="1600" b="1" dirty="0" smtClean="0"/>
              <a:t> تعنيف المحامي وهي جميعها عراقيل تقف في سبيل كشف الحقيقة.</a:t>
            </a:r>
            <a:r>
              <a:rPr lang="en-US" sz="1600" dirty="0" smtClean="0"/>
              <a:t/>
            </a:r>
            <a:br>
              <a:rPr lang="en-US" sz="1600" dirty="0" smtClean="0"/>
            </a:br>
            <a:endParaRPr lang="ar-IQ"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502024"/>
            <a:ext cx="8229600" cy="1143000"/>
          </a:xfrm>
          <a:effectLst>
            <a:glow rad="635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a:lstStyle/>
          <a:p>
            <a:r>
              <a:rPr lang="ar-SA" b="1" u="sng" dirty="0" smtClean="0"/>
              <a:t>المحاضرة الرابعة</a:t>
            </a:r>
            <a:endParaRPr lang="ar-IQ"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Autofit/>
          </a:bodyPr>
          <a:lstStyle/>
          <a:p>
            <a:r>
              <a:rPr lang="ar-SA" sz="1600" b="1" u="sng" dirty="0" err="1" smtClean="0"/>
              <a:t>اعوان</a:t>
            </a:r>
            <a:r>
              <a:rPr lang="ar-SA" sz="1600" b="1" u="sng" dirty="0" smtClean="0"/>
              <a:t> المحقق</a:t>
            </a:r>
            <a:r>
              <a:rPr lang="en-US" sz="1600" dirty="0" smtClean="0"/>
              <a:t/>
            </a:r>
            <a:br>
              <a:rPr lang="en-US" sz="1600" dirty="0" smtClean="0"/>
            </a:br>
            <a:r>
              <a:rPr lang="ar-SA" sz="1600" b="1" dirty="0" smtClean="0"/>
              <a:t>لا شك في </a:t>
            </a:r>
            <a:r>
              <a:rPr lang="ar-SA" sz="1600" b="1" dirty="0" err="1" smtClean="0"/>
              <a:t>ان</a:t>
            </a:r>
            <a:r>
              <a:rPr lang="ar-SA" sz="1600" b="1" dirty="0" smtClean="0"/>
              <a:t> هناك العديد من الجهات الرسمية وغير الرسمية التي يستعين </a:t>
            </a:r>
            <a:r>
              <a:rPr lang="ar-SA" sz="1600" b="1" dirty="0" err="1" smtClean="0"/>
              <a:t>بها</a:t>
            </a:r>
            <a:r>
              <a:rPr lang="ar-SA" sz="1600" b="1" dirty="0" smtClean="0"/>
              <a:t> المحقق في عمله للوصول </a:t>
            </a:r>
            <a:r>
              <a:rPr lang="ar-SA" sz="1600" b="1" dirty="0" err="1" smtClean="0"/>
              <a:t>الى</a:t>
            </a:r>
            <a:r>
              <a:rPr lang="ar-SA" sz="1600" b="1" dirty="0" smtClean="0"/>
              <a:t> الحقيقة التي ينشدها في الكشف عن الجريمة ويمكن تقسيم هؤلاء ( </a:t>
            </a:r>
            <a:r>
              <a:rPr lang="ar-SA" sz="1600" b="1" dirty="0" err="1" smtClean="0"/>
              <a:t>الاعوان</a:t>
            </a:r>
            <a:r>
              <a:rPr lang="ar-SA" sz="1600" b="1" dirty="0" smtClean="0"/>
              <a:t> ) </a:t>
            </a:r>
            <a:r>
              <a:rPr lang="ar-SA" sz="1600" b="1" dirty="0" err="1" smtClean="0"/>
              <a:t>الى</a:t>
            </a:r>
            <a:r>
              <a:rPr lang="ar-SA" sz="1600" b="1" dirty="0" smtClean="0"/>
              <a:t> </a:t>
            </a:r>
            <a:r>
              <a:rPr lang="ar-SA" sz="1600" b="1" dirty="0" err="1" smtClean="0"/>
              <a:t>اعوان</a:t>
            </a:r>
            <a:r>
              <a:rPr lang="ar-SA" sz="1600" b="1" dirty="0" smtClean="0"/>
              <a:t> </a:t>
            </a:r>
            <a:r>
              <a:rPr lang="ar-SA" sz="1600" b="1" dirty="0" err="1" smtClean="0"/>
              <a:t>فعليون</a:t>
            </a:r>
            <a:r>
              <a:rPr lang="ar-SA" sz="1600" b="1" dirty="0" smtClean="0"/>
              <a:t> </a:t>
            </a:r>
            <a:r>
              <a:rPr lang="ar-SA" sz="1600" b="1" dirty="0" err="1" smtClean="0"/>
              <a:t>واعوان</a:t>
            </a:r>
            <a:r>
              <a:rPr lang="ar-SA" sz="1600" b="1" dirty="0" smtClean="0"/>
              <a:t> فنيون . </a:t>
            </a:r>
            <a:r>
              <a:rPr lang="en-US" sz="1600" dirty="0" smtClean="0"/>
              <a:t/>
            </a:r>
            <a:br>
              <a:rPr lang="en-US" sz="1600" dirty="0" smtClean="0"/>
            </a:br>
            <a:r>
              <a:rPr lang="ar-SA" sz="1600" b="1" u="sng" dirty="0" smtClean="0"/>
              <a:t>المساعدون </a:t>
            </a:r>
            <a:r>
              <a:rPr lang="ar-SA" sz="1600" b="1" u="sng" dirty="0" err="1" smtClean="0"/>
              <a:t>الفعليون</a:t>
            </a:r>
            <a:r>
              <a:rPr lang="ar-SA" sz="1600" b="1" u="sng" dirty="0" smtClean="0"/>
              <a:t>. </a:t>
            </a:r>
            <a:r>
              <a:rPr lang="ar-SA" sz="1600" b="1" dirty="0" smtClean="0"/>
              <a:t>وهم </a:t>
            </a:r>
            <a:r>
              <a:rPr lang="ar-SA" sz="1600" b="1" dirty="0" err="1" smtClean="0"/>
              <a:t>افراد</a:t>
            </a:r>
            <a:r>
              <a:rPr lang="ar-SA" sz="1600" b="1" dirty="0" smtClean="0"/>
              <a:t> الشرطة </a:t>
            </a:r>
            <a:r>
              <a:rPr lang="ar-SA" sz="1600" b="1" dirty="0" err="1" smtClean="0"/>
              <a:t>واعضاء</a:t>
            </a:r>
            <a:r>
              <a:rPr lang="ar-SA" sz="1600" b="1" dirty="0" smtClean="0"/>
              <a:t> الضبط القضائي والكاتب في مركز الشرطة والمخبرون السريون والمحامون. </a:t>
            </a:r>
            <a:r>
              <a:rPr lang="en-US" sz="1600" dirty="0" smtClean="0"/>
              <a:t/>
            </a:r>
            <a:br>
              <a:rPr lang="en-US" sz="1600" dirty="0" smtClean="0"/>
            </a:br>
            <a:r>
              <a:rPr lang="ar-SA" sz="1600" b="1" dirty="0" smtClean="0"/>
              <a:t>ونتناول كل واحد بشكل منفرد.</a:t>
            </a:r>
            <a:r>
              <a:rPr lang="en-US" sz="1600" dirty="0" smtClean="0"/>
              <a:t/>
            </a:r>
            <a:br>
              <a:rPr lang="en-US" sz="1600" dirty="0" smtClean="0"/>
            </a:br>
            <a:r>
              <a:rPr lang="ar-SA" sz="1600" b="1" u="sng" dirty="0" err="1" smtClean="0"/>
              <a:t>افراد</a:t>
            </a:r>
            <a:r>
              <a:rPr lang="ar-SA" sz="1600" b="1" u="sng" dirty="0" smtClean="0"/>
              <a:t> الشرطة/</a:t>
            </a:r>
            <a:r>
              <a:rPr lang="ar-SA" sz="1600" b="1" dirty="0" smtClean="0"/>
              <a:t>تقوم الشرطة بمعاونة المحقق بالمحافظة على </a:t>
            </a:r>
            <a:r>
              <a:rPr lang="ar-SA" sz="1600" b="1" dirty="0" err="1" smtClean="0"/>
              <a:t>اثار</a:t>
            </a:r>
            <a:r>
              <a:rPr lang="ar-SA" sz="1600" b="1" dirty="0" smtClean="0"/>
              <a:t> الجريمة بعد وقوعها ومنع المتواجدين من العبث بما موجود في مسرح الجريمة </a:t>
            </a:r>
            <a:r>
              <a:rPr lang="ar-SA" sz="1600" b="1" dirty="0" err="1" smtClean="0"/>
              <a:t>وايضا</a:t>
            </a:r>
            <a:r>
              <a:rPr lang="ar-SA" sz="1600" b="1" dirty="0" smtClean="0"/>
              <a:t> </a:t>
            </a:r>
            <a:r>
              <a:rPr lang="ar-SA" sz="1600" b="1" dirty="0" err="1" smtClean="0"/>
              <a:t>اهمية</a:t>
            </a:r>
            <a:r>
              <a:rPr lang="ar-SA" sz="1600" b="1" dirty="0" smtClean="0"/>
              <a:t> </a:t>
            </a:r>
            <a:r>
              <a:rPr lang="ar-SA" sz="1600" b="1" dirty="0" err="1" smtClean="0"/>
              <a:t>افراد</a:t>
            </a:r>
            <a:r>
              <a:rPr lang="ar-SA" sz="1600" b="1" dirty="0" smtClean="0"/>
              <a:t> الشرطة في حماية المحقق من حالات الاعتداء التي قد تقع عليه </a:t>
            </a:r>
            <a:r>
              <a:rPr lang="ar-SA" sz="1600" b="1" dirty="0" err="1" smtClean="0"/>
              <a:t>وايضا</a:t>
            </a:r>
            <a:r>
              <a:rPr lang="ar-SA" sz="1600" b="1" dirty="0" smtClean="0"/>
              <a:t> يمكن اعتبارهم كشهود وقوة منفذة وساندة للمحقق عند التفتيش وتنفيذ </a:t>
            </a:r>
            <a:r>
              <a:rPr lang="ar-SA" sz="1600" b="1" dirty="0" err="1" smtClean="0"/>
              <a:t>اوامر</a:t>
            </a:r>
            <a:r>
              <a:rPr lang="ar-SA" sz="1600" b="1" dirty="0" smtClean="0"/>
              <a:t> القبض.</a:t>
            </a:r>
            <a:r>
              <a:rPr lang="en-US" sz="1600" dirty="0" smtClean="0"/>
              <a:t/>
            </a:r>
            <a:br>
              <a:rPr lang="en-US" sz="1600" dirty="0" smtClean="0"/>
            </a:br>
            <a:r>
              <a:rPr lang="ar-SA" sz="1600" b="1" u="sng" dirty="0" err="1" smtClean="0"/>
              <a:t>اعضاء</a:t>
            </a:r>
            <a:r>
              <a:rPr lang="ar-SA" sz="1600" b="1" u="sng" dirty="0" smtClean="0"/>
              <a:t> الضبط القضائي</a:t>
            </a:r>
            <a:r>
              <a:rPr lang="ar-SA" sz="1600" b="1" dirty="0" smtClean="0"/>
              <a:t>/الغاية لدى المحقق </a:t>
            </a:r>
            <a:r>
              <a:rPr lang="ar-SA" sz="1600" b="1" dirty="0" err="1" smtClean="0"/>
              <a:t>واعضاء</a:t>
            </a:r>
            <a:r>
              <a:rPr lang="ar-SA" sz="1600" b="1" dirty="0" smtClean="0"/>
              <a:t> الضبط القضائي واحدة وهي تحقيق العدالة ويكون المحقق حريصا في اختيار </a:t>
            </a:r>
            <a:r>
              <a:rPr lang="ar-SA" sz="1600" b="1" dirty="0" err="1" smtClean="0"/>
              <a:t>اعضاء</a:t>
            </a:r>
            <a:r>
              <a:rPr lang="ar-SA" sz="1600" b="1" dirty="0" smtClean="0"/>
              <a:t> الضبط القضائي بان يكونوا حريصين ولا يخدعون بظواهر </a:t>
            </a:r>
            <a:r>
              <a:rPr lang="ar-SA" sz="1600" b="1" dirty="0" err="1" smtClean="0"/>
              <a:t>الامور</a:t>
            </a:r>
            <a:r>
              <a:rPr lang="ar-SA" sz="1600" b="1" dirty="0" smtClean="0"/>
              <a:t> .</a:t>
            </a:r>
            <a:r>
              <a:rPr lang="en-US" sz="1600" dirty="0" smtClean="0"/>
              <a:t/>
            </a:r>
            <a:br>
              <a:rPr lang="en-US" sz="1600" dirty="0" smtClean="0"/>
            </a:br>
            <a:r>
              <a:rPr lang="ar-SA" sz="1600" b="1" u="sng" dirty="0" smtClean="0"/>
              <a:t>الكاتب في مركز الشرطة</a:t>
            </a:r>
            <a:r>
              <a:rPr lang="ar-SA" sz="1600" b="1" dirty="0" smtClean="0"/>
              <a:t>/يقوم الكاتب بمساعدة المحقق العدلي في العراق بتدوين </a:t>
            </a:r>
            <a:r>
              <a:rPr lang="ar-SA" sz="1600" b="1" dirty="0" err="1" smtClean="0"/>
              <a:t>الاجراءات</a:t>
            </a:r>
            <a:r>
              <a:rPr lang="ar-SA" sz="1600" b="1" dirty="0" smtClean="0"/>
              <a:t> الخاصة بالمهام الكتابية التي تحال عليه ويفترض في الكاتب صفات عديدة منها جودة الخط والنباهة </a:t>
            </a:r>
            <a:r>
              <a:rPr lang="ar-SA" sz="1600" b="1" dirty="0" err="1" smtClean="0"/>
              <a:t>والامانة</a:t>
            </a:r>
            <a:r>
              <a:rPr lang="ar-SA" sz="1600" b="1" dirty="0" smtClean="0"/>
              <a:t> .</a:t>
            </a:r>
            <a:r>
              <a:rPr lang="en-US" sz="1600" dirty="0" smtClean="0"/>
              <a:t/>
            </a:r>
            <a:br>
              <a:rPr lang="en-US" sz="1600" dirty="0" smtClean="0"/>
            </a:br>
            <a:r>
              <a:rPr lang="ar-SA" sz="1600" b="1" u="sng" dirty="0" smtClean="0"/>
              <a:t>المخبرون السريون</a:t>
            </a:r>
            <a:r>
              <a:rPr lang="ar-SA" sz="1600" b="1" dirty="0" smtClean="0"/>
              <a:t>/ويقومون </a:t>
            </a:r>
            <a:r>
              <a:rPr lang="ar-SA" sz="1600" b="1" dirty="0" err="1" smtClean="0"/>
              <a:t>بارشاد</a:t>
            </a:r>
            <a:r>
              <a:rPr lang="ar-SA" sz="1600" b="1" dirty="0" smtClean="0"/>
              <a:t> المحقق </a:t>
            </a:r>
            <a:r>
              <a:rPr lang="ar-SA" sz="1600" b="1" dirty="0" err="1" smtClean="0"/>
              <a:t>او</a:t>
            </a:r>
            <a:r>
              <a:rPr lang="ar-SA" sz="1600" b="1" dirty="0" smtClean="0"/>
              <a:t> ضابط الشرطة عن مرتكبي الجرائم وشركائهم </a:t>
            </a:r>
            <a:r>
              <a:rPr lang="ar-SA" sz="1600" b="1" dirty="0" err="1" smtClean="0"/>
              <a:t>او</a:t>
            </a:r>
            <a:r>
              <a:rPr lang="ar-SA" sz="1600" b="1" dirty="0" smtClean="0"/>
              <a:t> المحل الذي اخفي فيه جسم الجريمة </a:t>
            </a:r>
            <a:r>
              <a:rPr lang="ar-SA" sz="1600" b="1" dirty="0" err="1" smtClean="0"/>
              <a:t>والاخبار</a:t>
            </a:r>
            <a:r>
              <a:rPr lang="ar-SA" sz="1600" b="1" dirty="0" smtClean="0"/>
              <a:t> </a:t>
            </a:r>
            <a:r>
              <a:rPr lang="ar-SA" sz="1600" b="1" dirty="0" err="1" smtClean="0"/>
              <a:t>امامن</a:t>
            </a:r>
            <a:r>
              <a:rPr lang="ar-SA" sz="1600" b="1" dirty="0" smtClean="0"/>
              <a:t> تلقاء نفس المخبر </a:t>
            </a:r>
            <a:r>
              <a:rPr lang="ar-SA" sz="1600" b="1" dirty="0" err="1" smtClean="0"/>
              <a:t>او</a:t>
            </a:r>
            <a:r>
              <a:rPr lang="ar-SA" sz="1600" b="1" dirty="0" smtClean="0"/>
              <a:t> بناء على طلب من المحقق ويكون ذلك مقابل مكافأة مالية حسب قيمة المعلومة وبنسب يحددها القانون وتبقى شخصية المخبر سرية للمحافظة عليه والمخبرين </a:t>
            </a:r>
            <a:r>
              <a:rPr lang="ar-SA" sz="1600" b="1" dirty="0" err="1" smtClean="0"/>
              <a:t>اما</a:t>
            </a:r>
            <a:r>
              <a:rPr lang="ar-SA" sz="1600" b="1" dirty="0" smtClean="0"/>
              <a:t> دائمين </a:t>
            </a:r>
            <a:r>
              <a:rPr lang="ar-SA" sz="1600" b="1" dirty="0" err="1" smtClean="0"/>
              <a:t>او</a:t>
            </a:r>
            <a:r>
              <a:rPr lang="ar-SA" sz="1600" b="1" dirty="0" smtClean="0"/>
              <a:t> مؤقتين فالصنف </a:t>
            </a:r>
            <a:r>
              <a:rPr lang="ar-SA" sz="1600" b="1" dirty="0" err="1" smtClean="0"/>
              <a:t>الاول</a:t>
            </a:r>
            <a:r>
              <a:rPr lang="ar-SA" sz="1600" b="1" dirty="0" smtClean="0"/>
              <a:t> يتم اختبارهم من المواطنين وعليهم تتبع </a:t>
            </a:r>
            <a:r>
              <a:rPr lang="ar-SA" sz="1600" b="1" dirty="0" err="1" smtClean="0"/>
              <a:t>اخبار</a:t>
            </a:r>
            <a:r>
              <a:rPr lang="ar-SA" sz="1600" b="1" dirty="0" smtClean="0"/>
              <a:t> المجرمين لقاء رواتب شهرية تدفع من قبل الدولة </a:t>
            </a:r>
            <a:r>
              <a:rPr lang="ar-SA" sz="1600" b="1" dirty="0" err="1" smtClean="0"/>
              <a:t>اما</a:t>
            </a:r>
            <a:r>
              <a:rPr lang="ar-SA" sz="1600" b="1" dirty="0" smtClean="0"/>
              <a:t> الصنف الثاني فهم من فئات عامة الشعب كالعاملين في الفنادق وعملهم مراقبة المشتبه بهم بما يوصل </a:t>
            </a:r>
            <a:r>
              <a:rPr lang="ar-SA" sz="1600" b="1" dirty="0" err="1" smtClean="0"/>
              <a:t>الى</a:t>
            </a:r>
            <a:r>
              <a:rPr lang="ar-SA" sz="1600" b="1" dirty="0" smtClean="0"/>
              <a:t> مرتكب الجريمة لقاء مكافئة تتناسب مع المعلومة وعلى المحقق </a:t>
            </a:r>
            <a:r>
              <a:rPr lang="ar-SA" sz="1600" b="1" dirty="0" err="1" smtClean="0"/>
              <a:t>ان</a:t>
            </a:r>
            <a:r>
              <a:rPr lang="ar-SA" sz="1600" b="1" dirty="0" smtClean="0"/>
              <a:t> يكون حذرا من المعلومات التي تقدم </a:t>
            </a:r>
            <a:r>
              <a:rPr lang="ar-SA" sz="1600" b="1" dirty="0" err="1" smtClean="0"/>
              <a:t>اليه</a:t>
            </a:r>
            <a:r>
              <a:rPr lang="ar-SA" sz="1600" b="1" dirty="0" smtClean="0"/>
              <a:t> لان البعض قد تكون غير صحيحة كيدية .</a:t>
            </a:r>
            <a:r>
              <a:rPr lang="en-US" sz="1600" dirty="0" smtClean="0"/>
              <a:t/>
            </a:r>
            <a:br>
              <a:rPr lang="en-US" sz="1600" dirty="0" smtClean="0"/>
            </a:br>
            <a:endParaRPr lang="ar-IQ" sz="1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Autofit/>
          </a:bodyPr>
          <a:lstStyle/>
          <a:p>
            <a:r>
              <a:rPr lang="ar-SA" sz="1600" b="1" u="sng" dirty="0" smtClean="0"/>
              <a:t>المحامون /</a:t>
            </a:r>
            <a:r>
              <a:rPr lang="ar-SA" sz="1600" b="1" dirty="0" smtClean="0"/>
              <a:t> على المحقق </a:t>
            </a:r>
            <a:r>
              <a:rPr lang="ar-SA" sz="1600" b="1" dirty="0" err="1" smtClean="0"/>
              <a:t>ان</a:t>
            </a:r>
            <a:r>
              <a:rPr lang="ar-SA" sz="1600" b="1" dirty="0" smtClean="0"/>
              <a:t> يعين محامي في كل ما يؤدي </a:t>
            </a:r>
            <a:r>
              <a:rPr lang="ar-SA" sz="1600" b="1" dirty="0" err="1" smtClean="0"/>
              <a:t>الى</a:t>
            </a:r>
            <a:r>
              <a:rPr lang="ar-SA" sz="1600" b="1" dirty="0" smtClean="0"/>
              <a:t> براءة المتهم </a:t>
            </a:r>
            <a:r>
              <a:rPr lang="ar-SA" sz="1600" b="1" dirty="0" err="1" smtClean="0"/>
              <a:t>ان</a:t>
            </a:r>
            <a:r>
              <a:rPr lang="ar-SA" sz="1600" b="1" dirty="0" smtClean="0"/>
              <a:t> كان بريئاً لا </a:t>
            </a:r>
            <a:r>
              <a:rPr lang="ar-SA" sz="1600" b="1" dirty="0" err="1" smtClean="0"/>
              <a:t>سيما</a:t>
            </a:r>
            <a:r>
              <a:rPr lang="ar-SA" sz="1600" b="1" dirty="0" smtClean="0"/>
              <a:t> وان هذا المحامي قد يتقدم بالعديد من الطلبات التي تخدم براءة المتهم والتي من </a:t>
            </a:r>
            <a:r>
              <a:rPr lang="ar-SA" sz="1600" b="1" dirty="0" err="1" smtClean="0"/>
              <a:t>الضروي</a:t>
            </a:r>
            <a:r>
              <a:rPr lang="ar-SA" sz="1600" b="1" dirty="0" smtClean="0"/>
              <a:t> على المحقق تدقيق هذه الطلبات كونه </a:t>
            </a:r>
            <a:r>
              <a:rPr lang="ar-SA" sz="1600" b="1" dirty="0" err="1" smtClean="0"/>
              <a:t>هوه</a:t>
            </a:r>
            <a:r>
              <a:rPr lang="ar-SA" sz="1600" b="1" dirty="0" smtClean="0"/>
              <a:t> الوحيد الذي له الحق في قبولها </a:t>
            </a:r>
            <a:r>
              <a:rPr lang="ar-SA" sz="1600" b="1" dirty="0" err="1" smtClean="0"/>
              <a:t>او</a:t>
            </a:r>
            <a:r>
              <a:rPr lang="ar-SA" sz="1600" b="1" dirty="0" smtClean="0"/>
              <a:t> رفضها لهذا كان على المحقق </a:t>
            </a:r>
            <a:r>
              <a:rPr lang="ar-SA" sz="1600" b="1" dirty="0" err="1" smtClean="0"/>
              <a:t>ان</a:t>
            </a:r>
            <a:r>
              <a:rPr lang="ar-SA" sz="1600" b="1" dirty="0" smtClean="0"/>
              <a:t> يمعن جيداً في موقف المتهم ومدى </a:t>
            </a:r>
            <a:r>
              <a:rPr lang="ar-SA" sz="1600" b="1" dirty="0" err="1" smtClean="0"/>
              <a:t>الاثر</a:t>
            </a:r>
            <a:r>
              <a:rPr lang="ar-SA" sz="1600" b="1" dirty="0" smtClean="0"/>
              <a:t> النفسي السلبي الذي سيخلفه على العدالة </a:t>
            </a:r>
            <a:r>
              <a:rPr lang="ar-SA" sz="1600" b="1" dirty="0" err="1" smtClean="0"/>
              <a:t>ان</a:t>
            </a:r>
            <a:r>
              <a:rPr lang="ar-SA" sz="1600" b="1" dirty="0" smtClean="0"/>
              <a:t> لم يجب الطلبات </a:t>
            </a:r>
            <a:r>
              <a:rPr lang="ar-SA" sz="1600" b="1" dirty="0" err="1" smtClean="0"/>
              <a:t>المشروعه</a:t>
            </a:r>
            <a:r>
              <a:rPr lang="ar-SA" sz="1600" b="1" dirty="0" smtClean="0"/>
              <a:t> للمحامي .                                     </a:t>
            </a:r>
            <a:r>
              <a:rPr lang="en-US" sz="1600" dirty="0" smtClean="0"/>
              <a:t/>
            </a:r>
            <a:br>
              <a:rPr lang="en-US" sz="1600" dirty="0" smtClean="0"/>
            </a:br>
            <a:r>
              <a:rPr lang="ar-SA" sz="1600" b="1" u="sng" dirty="0" smtClean="0"/>
              <a:t>المساعدون الفنيون. </a:t>
            </a:r>
            <a:r>
              <a:rPr lang="ar-SA" sz="1600" b="1" dirty="0" smtClean="0"/>
              <a:t>وهم الخبراء في مديرية </a:t>
            </a:r>
            <a:r>
              <a:rPr lang="ar-SA" sz="1600" b="1" dirty="0" err="1" smtClean="0"/>
              <a:t>الادلة</a:t>
            </a:r>
            <a:r>
              <a:rPr lang="ar-SA" sz="1600" b="1" dirty="0" smtClean="0"/>
              <a:t> الجنائية </a:t>
            </a:r>
            <a:r>
              <a:rPr lang="ar-SA" sz="1600" b="1" dirty="0" err="1" smtClean="0"/>
              <a:t>والاطباء</a:t>
            </a:r>
            <a:r>
              <a:rPr lang="ar-SA" sz="1600" b="1" dirty="0" smtClean="0"/>
              <a:t> العدليون وخبراء فحص </a:t>
            </a:r>
            <a:r>
              <a:rPr lang="ar-SA" sz="1600" b="1" dirty="0" err="1" smtClean="0"/>
              <a:t>الاسلحه</a:t>
            </a:r>
            <a:r>
              <a:rPr lang="ar-SA" sz="1600" b="1" dirty="0" smtClean="0"/>
              <a:t> </a:t>
            </a:r>
            <a:r>
              <a:rPr lang="ar-SA" sz="1600" b="1" dirty="0" err="1" smtClean="0"/>
              <a:t>وارباب</a:t>
            </a:r>
            <a:r>
              <a:rPr lang="ar-SA" sz="1600" b="1" dirty="0" smtClean="0"/>
              <a:t> الحرف .</a:t>
            </a:r>
            <a:r>
              <a:rPr lang="en-US" sz="1600" dirty="0" smtClean="0"/>
              <a:t/>
            </a:r>
            <a:br>
              <a:rPr lang="en-US" sz="1600" dirty="0" smtClean="0"/>
            </a:br>
            <a:r>
              <a:rPr lang="ar-SA" sz="1600" b="1" dirty="0" smtClean="0"/>
              <a:t>نتناول كلا منهم بشكل منفصل: </a:t>
            </a:r>
            <a:r>
              <a:rPr lang="en-US" sz="1600" dirty="0" smtClean="0"/>
              <a:t/>
            </a:r>
            <a:br>
              <a:rPr lang="en-US" sz="1600" dirty="0" smtClean="0"/>
            </a:br>
            <a:r>
              <a:rPr lang="ar-SA" sz="1600" b="1" u="sng" dirty="0" smtClean="0"/>
              <a:t>مديرية </a:t>
            </a:r>
            <a:r>
              <a:rPr lang="ar-SA" sz="1600" b="1" u="sng" dirty="0" err="1" smtClean="0"/>
              <a:t>الادلة</a:t>
            </a:r>
            <a:r>
              <a:rPr lang="ar-SA" sz="1600" b="1" u="sng" dirty="0" smtClean="0"/>
              <a:t> الجنائية</a:t>
            </a:r>
            <a:r>
              <a:rPr lang="ar-SA" sz="1600" b="1" dirty="0" smtClean="0"/>
              <a:t> / هي الجهة الرسمية التي تتولى نقل </a:t>
            </a:r>
            <a:r>
              <a:rPr lang="ar-SA" sz="1600" b="1" dirty="0" err="1" smtClean="0"/>
              <a:t>اثار</a:t>
            </a:r>
            <a:r>
              <a:rPr lang="ar-SA" sz="1600" b="1" dirty="0" smtClean="0"/>
              <a:t> </a:t>
            </a:r>
            <a:r>
              <a:rPr lang="ar-SA" sz="1600" b="1" dirty="0" err="1" smtClean="0"/>
              <a:t>اصابع</a:t>
            </a:r>
            <a:r>
              <a:rPr lang="ar-SA" sz="1600" b="1" dirty="0" smtClean="0"/>
              <a:t> المشتبه بهم (البصمات) وتحقيقها والكشف عن شخصية صاحبها </a:t>
            </a:r>
            <a:r>
              <a:rPr lang="ar-SA" sz="1600" b="1" dirty="0" err="1" smtClean="0"/>
              <a:t>وايضاً</a:t>
            </a:r>
            <a:r>
              <a:rPr lang="ar-SA" sz="1600" b="1" dirty="0" smtClean="0"/>
              <a:t> الكشف عما </a:t>
            </a:r>
            <a:r>
              <a:rPr lang="ar-SA" sz="1600" b="1" dirty="0" err="1" smtClean="0"/>
              <a:t>اذا</a:t>
            </a:r>
            <a:r>
              <a:rPr lang="ar-SA" sz="1600" b="1" dirty="0" smtClean="0"/>
              <a:t> كانت </a:t>
            </a:r>
            <a:r>
              <a:rPr lang="ar-SA" sz="1600" b="1" dirty="0" err="1" smtClean="0"/>
              <a:t>الاوراق</a:t>
            </a:r>
            <a:r>
              <a:rPr lang="ar-SA" sz="1600" b="1" dirty="0" smtClean="0"/>
              <a:t> </a:t>
            </a:r>
            <a:r>
              <a:rPr lang="ar-SA" sz="1600" b="1" dirty="0" err="1" smtClean="0"/>
              <a:t>الثبوتيه</a:t>
            </a:r>
            <a:r>
              <a:rPr lang="ar-SA" sz="1600" b="1" dirty="0" smtClean="0"/>
              <a:t> مزوره </a:t>
            </a:r>
            <a:r>
              <a:rPr lang="ar-SA" sz="1600" b="1" dirty="0" err="1" smtClean="0"/>
              <a:t>او</a:t>
            </a:r>
            <a:r>
              <a:rPr lang="ar-SA" sz="1600" b="1" dirty="0" smtClean="0"/>
              <a:t> لا وفحص المقاطع التي يتم تصويرها </a:t>
            </a:r>
            <a:r>
              <a:rPr lang="ar-SA" sz="1600" b="1" dirty="0" err="1" smtClean="0"/>
              <a:t>والاصوات</a:t>
            </a:r>
            <a:r>
              <a:rPr lang="ar-SA" sz="1600" b="1" dirty="0" smtClean="0"/>
              <a:t> التي يتم تسجيلها . </a:t>
            </a:r>
            <a:r>
              <a:rPr lang="en-US" sz="1600" dirty="0" smtClean="0"/>
              <a:t/>
            </a:r>
            <a:br>
              <a:rPr lang="en-US" sz="1600" dirty="0" smtClean="0"/>
            </a:br>
            <a:r>
              <a:rPr lang="ar-SA" sz="1600" b="1" u="sng" dirty="0" err="1" smtClean="0"/>
              <a:t>الاطباء</a:t>
            </a:r>
            <a:r>
              <a:rPr lang="ar-SA" sz="1600" b="1" u="sng" dirty="0" smtClean="0"/>
              <a:t> العدليون</a:t>
            </a:r>
            <a:r>
              <a:rPr lang="ar-SA" sz="1600" b="1" dirty="0" smtClean="0"/>
              <a:t> / ومهامهم </a:t>
            </a:r>
            <a:r>
              <a:rPr lang="ar-SA" sz="1600" b="1" dirty="0" err="1" smtClean="0"/>
              <a:t>الاوقوف</a:t>
            </a:r>
            <a:r>
              <a:rPr lang="ar-SA" sz="1600" b="1" dirty="0" smtClean="0"/>
              <a:t> على السبب الحقيقي للوفاة والتعرف على زوال غشا البكارة لدى </a:t>
            </a:r>
            <a:r>
              <a:rPr lang="ar-SA" sz="1600" b="1" dirty="0" err="1" smtClean="0"/>
              <a:t>المدعيه</a:t>
            </a:r>
            <a:r>
              <a:rPr lang="ar-SA" sz="1600" b="1" dirty="0" smtClean="0"/>
              <a:t> </a:t>
            </a:r>
            <a:r>
              <a:rPr lang="ar-SA" sz="1600" b="1" dirty="0" err="1" smtClean="0"/>
              <a:t>او</a:t>
            </a:r>
            <a:r>
              <a:rPr lang="ar-SA" sz="1600" b="1" dirty="0" smtClean="0"/>
              <a:t> </a:t>
            </a:r>
            <a:r>
              <a:rPr lang="ar-SA" sz="1600" b="1" dirty="0" err="1" smtClean="0"/>
              <a:t>المجنى</a:t>
            </a:r>
            <a:r>
              <a:rPr lang="ar-SA" sz="1600" b="1" dirty="0" smtClean="0"/>
              <a:t> عليها من عدمه والتأكد من </a:t>
            </a:r>
            <a:r>
              <a:rPr lang="ar-SA" sz="1600" b="1" dirty="0" err="1" smtClean="0"/>
              <a:t>المده</a:t>
            </a:r>
            <a:r>
              <a:rPr lang="ar-SA" sz="1600" b="1" dirty="0" smtClean="0"/>
              <a:t> </a:t>
            </a:r>
            <a:r>
              <a:rPr lang="ar-SA" sz="1600" b="1" dirty="0" err="1" smtClean="0"/>
              <a:t>الزمنيه</a:t>
            </a:r>
            <a:r>
              <a:rPr lang="ar-SA" sz="1600" b="1" dirty="0" smtClean="0"/>
              <a:t> لفض غشاء </a:t>
            </a:r>
            <a:r>
              <a:rPr lang="ar-SA" sz="1600" b="1" dirty="0" err="1" smtClean="0"/>
              <a:t>البكاره</a:t>
            </a:r>
            <a:r>
              <a:rPr lang="ar-SA" sz="1600" b="1" dirty="0" smtClean="0"/>
              <a:t> </a:t>
            </a:r>
            <a:r>
              <a:rPr lang="ar-SA" sz="1600" b="1" dirty="0" err="1" smtClean="0"/>
              <a:t>او</a:t>
            </a:r>
            <a:r>
              <a:rPr lang="ar-SA" sz="1600" b="1" dirty="0" smtClean="0"/>
              <a:t> وقوع اللواط أي في ما </a:t>
            </a:r>
            <a:r>
              <a:rPr lang="ar-SA" sz="1600" b="1" dirty="0" err="1" smtClean="0"/>
              <a:t>اذا</a:t>
            </a:r>
            <a:r>
              <a:rPr lang="ar-SA" sz="1600" b="1" dirty="0" smtClean="0"/>
              <a:t> كان قديماً </a:t>
            </a:r>
            <a:r>
              <a:rPr lang="ar-SA" sz="1600" b="1" dirty="0" err="1" smtClean="0"/>
              <a:t>او</a:t>
            </a:r>
            <a:r>
              <a:rPr lang="ar-SA" sz="1600" b="1" dirty="0" smtClean="0"/>
              <a:t> حديثاً </a:t>
            </a:r>
            <a:r>
              <a:rPr lang="ar-SA" sz="1600" b="1" dirty="0" err="1" smtClean="0"/>
              <a:t>وايضاً</a:t>
            </a:r>
            <a:r>
              <a:rPr lang="ar-SA" sz="1600" b="1" dirty="0" smtClean="0"/>
              <a:t> مساعدة المختبر </a:t>
            </a:r>
            <a:r>
              <a:rPr lang="ar-SA" sz="1600" b="1" dirty="0" err="1" smtClean="0"/>
              <a:t>الكيمياوي</a:t>
            </a:r>
            <a:r>
              <a:rPr lang="ar-SA" sz="1600" b="1" dirty="0" smtClean="0"/>
              <a:t> بتقرير المواد المضبوطة في الجريمة وفحص الملابس </a:t>
            </a:r>
            <a:r>
              <a:rPr lang="ar-SA" sz="1600" b="1" dirty="0" err="1" smtClean="0"/>
              <a:t>الملوثه</a:t>
            </a:r>
            <a:r>
              <a:rPr lang="ar-SA" sz="1600" b="1" dirty="0" smtClean="0"/>
              <a:t> بالدماء . </a:t>
            </a:r>
            <a:r>
              <a:rPr lang="en-US" sz="1600" dirty="0" smtClean="0"/>
              <a:t/>
            </a:r>
            <a:br>
              <a:rPr lang="en-US" sz="1600" dirty="0" smtClean="0"/>
            </a:br>
            <a:r>
              <a:rPr lang="ar-SA" sz="1600" b="1" u="sng" dirty="0" smtClean="0"/>
              <a:t>خبراء فحص </a:t>
            </a:r>
            <a:r>
              <a:rPr lang="ar-SA" sz="1600" b="1" u="sng" dirty="0" err="1" smtClean="0"/>
              <a:t>الاسلحة</a:t>
            </a:r>
            <a:r>
              <a:rPr lang="ar-SA" sz="1600" b="1" dirty="0" smtClean="0"/>
              <a:t> / أي فحص </a:t>
            </a:r>
            <a:r>
              <a:rPr lang="ar-SA" sz="1600" b="1" dirty="0" err="1" smtClean="0"/>
              <a:t>الاسلحة</a:t>
            </a:r>
            <a:r>
              <a:rPr lang="ar-SA" sz="1600" b="1" dirty="0" smtClean="0"/>
              <a:t> </a:t>
            </a:r>
            <a:r>
              <a:rPr lang="ar-SA" sz="1600" b="1" dirty="0" err="1" smtClean="0"/>
              <a:t>الناريه</a:t>
            </a:r>
            <a:r>
              <a:rPr lang="ar-SA" sz="1600" b="1" dirty="0" smtClean="0"/>
              <a:t> كالبنادق والمسدسات ومعرفة فيما </a:t>
            </a:r>
            <a:r>
              <a:rPr lang="ar-SA" sz="1600" b="1" dirty="0" err="1" smtClean="0"/>
              <a:t>اذا</a:t>
            </a:r>
            <a:r>
              <a:rPr lang="ar-SA" sz="1600" b="1" dirty="0" smtClean="0"/>
              <a:t> كانت </a:t>
            </a:r>
            <a:r>
              <a:rPr lang="ar-SA" sz="1600" b="1" dirty="0" err="1" smtClean="0"/>
              <a:t>العيارات</a:t>
            </a:r>
            <a:r>
              <a:rPr lang="ar-SA" sz="1600" b="1" dirty="0" smtClean="0"/>
              <a:t> </a:t>
            </a:r>
            <a:r>
              <a:rPr lang="ar-SA" sz="1600" b="1" dirty="0" err="1" smtClean="0"/>
              <a:t>الناريه</a:t>
            </a:r>
            <a:r>
              <a:rPr lang="ar-SA" sz="1600" b="1" dirty="0" smtClean="0"/>
              <a:t> قد </a:t>
            </a:r>
            <a:r>
              <a:rPr lang="ar-SA" sz="1600" b="1" dirty="0" err="1" smtClean="0"/>
              <a:t>اطلقت</a:t>
            </a:r>
            <a:r>
              <a:rPr lang="ar-SA" sz="1600" b="1" dirty="0" smtClean="0"/>
              <a:t> من السلاح الذي تم ضبطه </a:t>
            </a:r>
            <a:r>
              <a:rPr lang="ar-SA" sz="1600" b="1" dirty="0" err="1" smtClean="0"/>
              <a:t>ام</a:t>
            </a:r>
            <a:r>
              <a:rPr lang="ar-SA" sz="1600" b="1" dirty="0" smtClean="0"/>
              <a:t> من غيره ويقومون بتقديم التقرير </a:t>
            </a:r>
            <a:r>
              <a:rPr lang="ar-SA" sz="1600" b="1" dirty="0" err="1" smtClean="0"/>
              <a:t>الى</a:t>
            </a:r>
            <a:r>
              <a:rPr lang="ar-SA" sz="1600" b="1" dirty="0" smtClean="0"/>
              <a:t> المحقق الذي طلب منهم فحص </a:t>
            </a:r>
            <a:r>
              <a:rPr lang="ar-SA" sz="1600" b="1" dirty="0" err="1" smtClean="0"/>
              <a:t>الاسلحة</a:t>
            </a:r>
            <a:r>
              <a:rPr lang="ar-SA" sz="1600" b="1" dirty="0" smtClean="0"/>
              <a:t> .</a:t>
            </a:r>
            <a:r>
              <a:rPr lang="en-US" sz="1600" dirty="0" smtClean="0"/>
              <a:t/>
            </a:r>
            <a:br>
              <a:rPr lang="en-US" sz="1600" dirty="0" smtClean="0"/>
            </a:br>
            <a:r>
              <a:rPr lang="ar-SA" sz="1600" b="1" u="sng" dirty="0" err="1" smtClean="0"/>
              <a:t>ارباب</a:t>
            </a:r>
            <a:r>
              <a:rPr lang="ar-SA" sz="1600" b="1" u="sng" dirty="0" smtClean="0"/>
              <a:t> الحرف</a:t>
            </a:r>
            <a:r>
              <a:rPr lang="ar-SA" sz="1600" b="1" dirty="0" smtClean="0"/>
              <a:t> / </a:t>
            </a:r>
            <a:r>
              <a:rPr lang="ar-SA" sz="1600" b="1" dirty="0" err="1" smtClean="0"/>
              <a:t>احياناً</a:t>
            </a:r>
            <a:r>
              <a:rPr lang="ar-SA" sz="1600" b="1" dirty="0" smtClean="0"/>
              <a:t> كثيرة يستعين المحقق </a:t>
            </a:r>
            <a:r>
              <a:rPr lang="ar-SA" sz="1600" b="1" dirty="0" err="1" smtClean="0"/>
              <a:t>بصياغ</a:t>
            </a:r>
            <a:r>
              <a:rPr lang="ar-SA" sz="1600" b="1" dirty="0" smtClean="0"/>
              <a:t> الذهب لمعرفة نوع الحلي المضبوطة في دار المتهم هل هي من الذهب </a:t>
            </a:r>
            <a:r>
              <a:rPr lang="ar-SA" sz="1600" b="1" dirty="0" err="1" smtClean="0"/>
              <a:t>ام</a:t>
            </a:r>
            <a:r>
              <a:rPr lang="ar-SA" sz="1600" b="1" dirty="0" smtClean="0"/>
              <a:t> من المعادن </a:t>
            </a:r>
            <a:r>
              <a:rPr lang="ar-SA" sz="1600" b="1" dirty="0" err="1" smtClean="0"/>
              <a:t>الاخرى</a:t>
            </a:r>
            <a:r>
              <a:rPr lang="ar-SA" sz="1600" b="1" dirty="0" smtClean="0"/>
              <a:t> وكذلك الاستئناس برأي الخبراء </a:t>
            </a:r>
            <a:r>
              <a:rPr lang="ar-SA" sz="1600" b="1" dirty="0" err="1" smtClean="0"/>
              <a:t>الاخرين</a:t>
            </a:r>
            <a:r>
              <a:rPr lang="ar-SA" sz="1600" b="1" dirty="0" smtClean="0"/>
              <a:t> كالمهندسين </a:t>
            </a:r>
            <a:r>
              <a:rPr lang="ar-SA" sz="1600" b="1" dirty="0" err="1" smtClean="0"/>
              <a:t>واصحاب</a:t>
            </a:r>
            <a:r>
              <a:rPr lang="ar-SA" sz="1600" b="1" dirty="0" smtClean="0"/>
              <a:t> الحرف </a:t>
            </a:r>
            <a:r>
              <a:rPr lang="ar-SA" sz="1600" b="1" dirty="0" err="1" smtClean="0"/>
              <a:t>الميكانيكيه</a:t>
            </a:r>
            <a:r>
              <a:rPr lang="ar-SA" sz="1600" b="1" dirty="0" smtClean="0"/>
              <a:t> . </a:t>
            </a:r>
            <a:r>
              <a:rPr lang="en-US" sz="1600" dirty="0" smtClean="0"/>
              <a:t/>
            </a:r>
            <a:br>
              <a:rPr lang="en-US" sz="1600" dirty="0" smtClean="0"/>
            </a:br>
            <a:r>
              <a:rPr lang="ar-SA" sz="1600" b="1" dirty="0" smtClean="0"/>
              <a:t>      </a:t>
            </a:r>
            <a:r>
              <a:rPr lang="ar-SA" sz="1600" b="1" u="sng" dirty="0" smtClean="0"/>
              <a:t> القواعد </a:t>
            </a:r>
            <a:r>
              <a:rPr lang="ar-SA" sz="1600" b="1" u="sng" dirty="0" err="1" smtClean="0"/>
              <a:t>الاساسية</a:t>
            </a:r>
            <a:r>
              <a:rPr lang="ar-SA" sz="1600" b="1" u="sng" dirty="0" smtClean="0"/>
              <a:t> في التحقيق الجنائي</a:t>
            </a:r>
            <a:r>
              <a:rPr lang="en-US" sz="1600" dirty="0" smtClean="0"/>
              <a:t/>
            </a:r>
            <a:br>
              <a:rPr lang="en-US" sz="1600" dirty="0" smtClean="0"/>
            </a:br>
            <a:r>
              <a:rPr lang="ar-SA" sz="1600" b="1" dirty="0" smtClean="0"/>
              <a:t>هنالك العديد من القواعد </a:t>
            </a:r>
            <a:r>
              <a:rPr lang="ar-SA" sz="1600" b="1" dirty="0" err="1" smtClean="0"/>
              <a:t>الاساسية</a:t>
            </a:r>
            <a:r>
              <a:rPr lang="ar-SA" sz="1600" b="1" dirty="0" smtClean="0"/>
              <a:t> التي يجب مراعاتها عند </a:t>
            </a:r>
            <a:r>
              <a:rPr lang="ar-SA" sz="1600" b="1" dirty="0" err="1" smtClean="0"/>
              <a:t>اجراء</a:t>
            </a:r>
            <a:r>
              <a:rPr lang="ar-SA" sz="1600" b="1" dirty="0" smtClean="0"/>
              <a:t> التحقيق ولعل </a:t>
            </a:r>
            <a:r>
              <a:rPr lang="ar-SA" sz="1600" b="1" dirty="0" err="1" smtClean="0"/>
              <a:t>اهمها</a:t>
            </a:r>
            <a:r>
              <a:rPr lang="ar-SA" sz="1600" b="1" dirty="0" smtClean="0"/>
              <a:t> تدوين التحقيق العلانية واحترام كرامة المتهمين وعدم تعذيبهم.</a:t>
            </a:r>
            <a:r>
              <a:rPr lang="en-US" sz="1600" dirty="0" smtClean="0"/>
              <a:t/>
            </a:r>
            <a:br>
              <a:rPr lang="en-US" sz="1600" dirty="0" smtClean="0"/>
            </a:br>
            <a:r>
              <a:rPr lang="ar-SA" sz="1600" b="1" dirty="0" smtClean="0"/>
              <a:t>ونتناول كل منها تباعا:-</a:t>
            </a:r>
            <a:r>
              <a:rPr lang="en-US" sz="1600" dirty="0" smtClean="0"/>
              <a:t/>
            </a:r>
            <a:br>
              <a:rPr lang="en-US" sz="1600" dirty="0" smtClean="0"/>
            </a:br>
            <a:r>
              <a:rPr lang="ar-SA" sz="1600" b="1" u="sng" dirty="0" smtClean="0"/>
              <a:t>تدوين التحقيق</a:t>
            </a:r>
            <a:r>
              <a:rPr lang="ar-SA" sz="1600" b="1" dirty="0" smtClean="0"/>
              <a:t>/المقصود بالتدوين الكتابة وتعتبر حجة في التعامل والمحقق العدلي في العراق هو من يقوم بنفسه بفتح محضر التحقيق </a:t>
            </a:r>
            <a:r>
              <a:rPr lang="ar-SA" sz="1600" b="1" dirty="0" err="1" smtClean="0"/>
              <a:t>واجراء</a:t>
            </a:r>
            <a:r>
              <a:rPr lang="ar-SA" sz="1600" b="1" dirty="0" smtClean="0"/>
              <a:t> التحقيق مع الشهود والمتهمين وهو ما </a:t>
            </a:r>
            <a:r>
              <a:rPr lang="ar-SA" sz="1600" b="1" dirty="0" err="1" smtClean="0"/>
              <a:t>اوجبته</a:t>
            </a:r>
            <a:r>
              <a:rPr lang="ar-SA" sz="1600" b="1" dirty="0" smtClean="0"/>
              <a:t> المادة (43) من قانون </a:t>
            </a:r>
            <a:r>
              <a:rPr lang="ar-SA" sz="1600" b="1" dirty="0" err="1" smtClean="0"/>
              <a:t>اصول</a:t>
            </a:r>
            <a:r>
              <a:rPr lang="ar-SA" sz="1600" b="1" dirty="0" smtClean="0"/>
              <a:t> المحاكمات الجزائية العراقي وفي بعض </a:t>
            </a:r>
            <a:r>
              <a:rPr lang="ar-SA" sz="1600" b="1" dirty="0" err="1" smtClean="0"/>
              <a:t>الاحيان</a:t>
            </a:r>
            <a:r>
              <a:rPr lang="ar-SA" sz="1600" b="1" dirty="0" smtClean="0"/>
              <a:t> يقوم الكاتب في مركز </a:t>
            </a:r>
            <a:r>
              <a:rPr lang="ar-SA" sz="1600" b="1" dirty="0" err="1" smtClean="0"/>
              <a:t>الشرظة</a:t>
            </a:r>
            <a:r>
              <a:rPr lang="ar-SA" sz="1600" b="1" dirty="0" smtClean="0"/>
              <a:t> بمساعدة المحقق العدلي كما في تحرير التبليغات وقد بينت المادة (220/1) القيمة القانونية لمحاضر التحقيق بقولها (تعتبر محاضر التحقيق وما تحتويه من </a:t>
            </a:r>
            <a:r>
              <a:rPr lang="ar-SA" sz="1600" b="1" dirty="0" err="1" smtClean="0"/>
              <a:t>اجراءات</a:t>
            </a:r>
            <a:r>
              <a:rPr lang="ar-SA" sz="1600" b="1" dirty="0" smtClean="0"/>
              <a:t> الكشف والتفتيش والمحاضر الرسمية </a:t>
            </a:r>
            <a:r>
              <a:rPr lang="ar-SA" sz="1600" b="1" dirty="0" err="1" smtClean="0"/>
              <a:t>الاخرى</a:t>
            </a:r>
            <a:r>
              <a:rPr lang="ar-SA" sz="1600" b="1" dirty="0" smtClean="0"/>
              <a:t> من عناصر </a:t>
            </a:r>
            <a:r>
              <a:rPr lang="ar-SA" sz="1600" b="1" dirty="0" err="1" smtClean="0"/>
              <a:t>الاثبات</a:t>
            </a:r>
            <a:r>
              <a:rPr lang="ar-SA" sz="1600" b="1" dirty="0" smtClean="0"/>
              <a:t> التي تخضع لتقدير المحكمة وللخصوم </a:t>
            </a:r>
            <a:r>
              <a:rPr lang="ar-SA" sz="1600" b="1" dirty="0" err="1" smtClean="0"/>
              <a:t>ان</a:t>
            </a:r>
            <a:r>
              <a:rPr lang="ar-SA" sz="1600" b="1" dirty="0" smtClean="0"/>
              <a:t> يناقشوها </a:t>
            </a:r>
            <a:r>
              <a:rPr lang="ar-SA" sz="1600" b="1" dirty="0" err="1" smtClean="0"/>
              <a:t>او</a:t>
            </a:r>
            <a:r>
              <a:rPr lang="ar-SA" sz="1600" b="1" dirty="0" smtClean="0"/>
              <a:t> يثبتوا عكس ما ورد فيها).</a:t>
            </a:r>
            <a:r>
              <a:rPr lang="en-US" sz="1600" dirty="0" smtClean="0"/>
              <a:t/>
            </a:r>
            <a:br>
              <a:rPr lang="en-US" sz="1600" dirty="0" smtClean="0"/>
            </a:br>
            <a:endParaRPr lang="ar-IQ"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11560" y="188640"/>
            <a:ext cx="7416824" cy="6309320"/>
          </a:xfrm>
        </p:spPr>
        <p:txBody>
          <a:bodyPr>
            <a:noAutofit/>
          </a:bodyPr>
          <a:lstStyle/>
          <a:p>
            <a:r>
              <a:rPr lang="ar-SA" sz="1600" b="1" u="sng" dirty="0" smtClean="0">
                <a:cs typeface="+mj-cs"/>
              </a:rPr>
              <a:t>المحاضرة </a:t>
            </a:r>
            <a:r>
              <a:rPr lang="ar-SA" sz="1600" b="1" u="sng" dirty="0" err="1" smtClean="0">
                <a:cs typeface="+mj-cs"/>
              </a:rPr>
              <a:t>الاولى</a:t>
            </a:r>
            <a:endParaRPr lang="en-US" sz="1600" b="1" dirty="0" smtClean="0">
              <a:cs typeface="+mj-cs"/>
            </a:endParaRPr>
          </a:p>
          <a:p>
            <a:r>
              <a:rPr lang="ar-SA" sz="1600" b="1" dirty="0" smtClean="0">
                <a:cs typeface="+mj-cs"/>
              </a:rPr>
              <a:t> </a:t>
            </a:r>
            <a:endParaRPr lang="en-US" sz="1600" b="1" dirty="0" smtClean="0">
              <a:cs typeface="+mj-cs"/>
            </a:endParaRPr>
          </a:p>
          <a:p>
            <a:r>
              <a:rPr lang="ar-SA" sz="1600" b="1" u="sng" dirty="0" smtClean="0">
                <a:cs typeface="+mj-cs"/>
              </a:rPr>
              <a:t>ماهية التحقيق الجنائي.</a:t>
            </a:r>
            <a:endParaRPr lang="en-US" sz="1600" b="1" dirty="0" smtClean="0">
              <a:cs typeface="+mj-cs"/>
            </a:endParaRPr>
          </a:p>
          <a:p>
            <a:r>
              <a:rPr lang="ar-SA" sz="1600" b="1" u="sng" dirty="0" smtClean="0">
                <a:cs typeface="+mj-cs"/>
              </a:rPr>
              <a:t>التحقيق لغة/</a:t>
            </a:r>
            <a:r>
              <a:rPr lang="ar-SA" sz="1600" b="1" dirty="0" smtClean="0">
                <a:cs typeface="+mj-cs"/>
              </a:rPr>
              <a:t> مفردة جذرها اللغوي (حق) أي صح </a:t>
            </a:r>
            <a:r>
              <a:rPr lang="ar-SA" sz="1600" b="1" dirty="0" err="1" smtClean="0">
                <a:cs typeface="+mj-cs"/>
              </a:rPr>
              <a:t>الامر</a:t>
            </a:r>
            <a:r>
              <a:rPr lang="ar-SA" sz="1600" b="1" dirty="0" smtClean="0">
                <a:cs typeface="+mj-cs"/>
              </a:rPr>
              <a:t> وثبت  </a:t>
            </a:r>
            <a:r>
              <a:rPr lang="ar-SA" sz="1600" b="1" dirty="0" err="1" smtClean="0">
                <a:cs typeface="+mj-cs"/>
              </a:rPr>
              <a:t>اما</a:t>
            </a:r>
            <a:r>
              <a:rPr lang="ar-SA" sz="1600" b="1" dirty="0" smtClean="0">
                <a:cs typeface="+mj-cs"/>
              </a:rPr>
              <a:t> مفردة (الجنائي) فهي من باب </a:t>
            </a:r>
            <a:r>
              <a:rPr lang="ar-SA" sz="1600" b="1" dirty="0" err="1" smtClean="0">
                <a:cs typeface="+mj-cs"/>
              </a:rPr>
              <a:t>جنى</a:t>
            </a:r>
            <a:r>
              <a:rPr lang="ar-SA" sz="1600" b="1" dirty="0" smtClean="0">
                <a:cs typeface="+mj-cs"/>
              </a:rPr>
              <a:t> بمعنى التقط </a:t>
            </a:r>
            <a:r>
              <a:rPr lang="ar-SA" sz="1600" b="1" dirty="0" err="1" smtClean="0">
                <a:cs typeface="+mj-cs"/>
              </a:rPr>
              <a:t>وجنى</a:t>
            </a:r>
            <a:r>
              <a:rPr lang="ar-SA" sz="1600" b="1" dirty="0" smtClean="0">
                <a:cs typeface="+mj-cs"/>
              </a:rPr>
              <a:t> عليه أي يجني جناية والتجني من </a:t>
            </a:r>
            <a:r>
              <a:rPr lang="ar-SA" sz="1600" b="1" dirty="0" err="1" smtClean="0">
                <a:cs typeface="+mj-cs"/>
              </a:rPr>
              <a:t>التجرم</a:t>
            </a:r>
            <a:r>
              <a:rPr lang="ar-SA" sz="1600" b="1" dirty="0" smtClean="0">
                <a:cs typeface="+mj-cs"/>
              </a:rPr>
              <a:t> وهو </a:t>
            </a:r>
            <a:r>
              <a:rPr lang="ar-SA" sz="1600" b="1" dirty="0" err="1" smtClean="0">
                <a:cs typeface="+mj-cs"/>
              </a:rPr>
              <a:t>ان</a:t>
            </a:r>
            <a:r>
              <a:rPr lang="ar-SA" sz="1600" b="1" dirty="0" smtClean="0">
                <a:cs typeface="+mj-cs"/>
              </a:rPr>
              <a:t> يدعي عليه </a:t>
            </a:r>
            <a:r>
              <a:rPr lang="ar-SA" sz="1600" b="1" dirty="0" err="1" smtClean="0">
                <a:cs typeface="+mj-cs"/>
              </a:rPr>
              <a:t>ذنبأ</a:t>
            </a:r>
            <a:r>
              <a:rPr lang="ar-SA" sz="1600" b="1" dirty="0" smtClean="0">
                <a:cs typeface="+mj-cs"/>
              </a:rPr>
              <a:t> لم يفعله.</a:t>
            </a:r>
            <a:endParaRPr lang="en-US" sz="1600" b="1" dirty="0" smtClean="0">
              <a:cs typeface="+mj-cs"/>
            </a:endParaRPr>
          </a:p>
          <a:p>
            <a:r>
              <a:rPr lang="ar-SA" sz="1600" b="1" u="sng" dirty="0" smtClean="0">
                <a:cs typeface="+mj-cs"/>
              </a:rPr>
              <a:t>التحقيق الجنائي اصطلاحا/</a:t>
            </a:r>
            <a:r>
              <a:rPr lang="ar-SA" sz="1600" b="1" dirty="0" smtClean="0">
                <a:cs typeface="+mj-cs"/>
              </a:rPr>
              <a:t>عرف علم التحقيق الجنائي من الناحية الاصطلاحية بالعديد من التعريفات والتي تدور جميعها حول معنى واحد ومنها هو بيان الطرق التي ترشد المحقق </a:t>
            </a:r>
            <a:r>
              <a:rPr lang="ar-SA" sz="1600" b="1" dirty="0" err="1" smtClean="0">
                <a:cs typeface="+mj-cs"/>
              </a:rPr>
              <a:t>الى</a:t>
            </a:r>
            <a:r>
              <a:rPr lang="ar-SA" sz="1600" b="1" dirty="0" smtClean="0">
                <a:cs typeface="+mj-cs"/>
              </a:rPr>
              <a:t> كيفية السير في التحقيق لكشف حقيقة الحادث والوصول </a:t>
            </a:r>
            <a:r>
              <a:rPr lang="ar-SA" sz="1600" b="1" dirty="0" err="1" smtClean="0">
                <a:cs typeface="+mj-cs"/>
              </a:rPr>
              <a:t>الى</a:t>
            </a:r>
            <a:r>
              <a:rPr lang="ar-SA" sz="1600" b="1" dirty="0" smtClean="0">
                <a:cs typeface="+mj-cs"/>
              </a:rPr>
              <a:t> جميع </a:t>
            </a:r>
            <a:r>
              <a:rPr lang="ar-SA" sz="1600" b="1" dirty="0" err="1" smtClean="0">
                <a:cs typeface="+mj-cs"/>
              </a:rPr>
              <a:t>الادلة</a:t>
            </a:r>
            <a:r>
              <a:rPr lang="ar-SA" sz="1600" b="1" dirty="0" smtClean="0">
                <a:cs typeface="+mj-cs"/>
              </a:rPr>
              <a:t> التي تثبت حقيقة </a:t>
            </a:r>
            <a:r>
              <a:rPr lang="ar-SA" sz="1600" b="1" dirty="0" err="1" smtClean="0">
                <a:cs typeface="+mj-cs"/>
              </a:rPr>
              <a:t>وزقوع</a:t>
            </a:r>
            <a:r>
              <a:rPr lang="ar-SA" sz="1600" b="1" dirty="0" smtClean="0">
                <a:cs typeface="+mj-cs"/>
              </a:rPr>
              <a:t> الجريمة وكيفية ارتكابها ومعرفة مرتكبها.</a:t>
            </a:r>
            <a:endParaRPr lang="en-US" sz="1600" b="1" dirty="0" smtClean="0">
              <a:cs typeface="+mj-cs"/>
            </a:endParaRPr>
          </a:p>
          <a:p>
            <a:r>
              <a:rPr lang="ar-SA" sz="1600" b="1" u="sng" dirty="0" err="1" smtClean="0">
                <a:cs typeface="+mj-cs"/>
              </a:rPr>
              <a:t>اغراض</a:t>
            </a:r>
            <a:r>
              <a:rPr lang="ar-SA" sz="1600" b="1" u="sng" dirty="0" smtClean="0">
                <a:cs typeface="+mj-cs"/>
              </a:rPr>
              <a:t> التحقيق الجنائي/</a:t>
            </a:r>
            <a:endParaRPr lang="en-US" sz="1600" b="1" dirty="0" smtClean="0">
              <a:cs typeface="+mj-cs"/>
            </a:endParaRPr>
          </a:p>
          <a:p>
            <a:r>
              <a:rPr lang="ar-SA" sz="1600" b="1" u="sng" dirty="0" smtClean="0">
                <a:cs typeface="+mj-cs"/>
              </a:rPr>
              <a:t>/</a:t>
            </a:r>
            <a:r>
              <a:rPr lang="ar-SA" sz="1600" b="1" u="sng" dirty="0" err="1" smtClean="0">
                <a:cs typeface="+mj-cs"/>
              </a:rPr>
              <a:t>اثبات</a:t>
            </a:r>
            <a:r>
              <a:rPr lang="ar-SA" sz="1600" b="1" u="sng" dirty="0" smtClean="0">
                <a:cs typeface="+mj-cs"/>
              </a:rPr>
              <a:t> وقوع الجريمة/أي</a:t>
            </a:r>
            <a:r>
              <a:rPr lang="ar-SA" sz="1600" b="1" dirty="0" smtClean="0">
                <a:cs typeface="+mj-cs"/>
              </a:rPr>
              <a:t> على المحقق </a:t>
            </a:r>
            <a:r>
              <a:rPr lang="ar-SA" sz="1600" b="1" dirty="0" err="1" smtClean="0">
                <a:cs typeface="+mj-cs"/>
              </a:rPr>
              <a:t>ان</a:t>
            </a:r>
            <a:r>
              <a:rPr lang="ar-SA" sz="1600" b="1" dirty="0" smtClean="0">
                <a:cs typeface="+mj-cs"/>
              </a:rPr>
              <a:t> يبحث في </a:t>
            </a:r>
            <a:r>
              <a:rPr lang="ar-SA" sz="1600" b="1" dirty="0" err="1" smtClean="0">
                <a:cs typeface="+mj-cs"/>
              </a:rPr>
              <a:t>الاول</a:t>
            </a:r>
            <a:r>
              <a:rPr lang="ar-SA" sz="1600" b="1" dirty="0" smtClean="0">
                <a:cs typeface="+mj-cs"/>
              </a:rPr>
              <a:t> عن جسم الجريمة (أي المحل الذي وقعت فيه الجريمة) فان كان بحث المحقق في جريمة قتل يجب البحث عن جثة </a:t>
            </a:r>
            <a:r>
              <a:rPr lang="ar-SA" sz="1600" b="1" dirty="0" err="1" smtClean="0">
                <a:cs typeface="+mj-cs"/>
              </a:rPr>
              <a:t>المجنى</a:t>
            </a:r>
            <a:r>
              <a:rPr lang="ar-SA" sz="1600" b="1" dirty="0" smtClean="0">
                <a:cs typeface="+mj-cs"/>
              </a:rPr>
              <a:t> عليه أي البحث عن الركن المادي للجريمة والركن الشرعي لها أي التحقق من </a:t>
            </a:r>
            <a:r>
              <a:rPr lang="ar-SA" sz="1600" b="1" dirty="0" err="1" smtClean="0">
                <a:cs typeface="+mj-cs"/>
              </a:rPr>
              <a:t>ان</a:t>
            </a:r>
            <a:r>
              <a:rPr lang="ar-SA" sz="1600" b="1" dirty="0" smtClean="0">
                <a:cs typeface="+mj-cs"/>
              </a:rPr>
              <a:t> الفعل المرتكب يشكل جريمة وفقا للقانون (مبدأ الشرعية الجزائية) ويجب الملاحظة </a:t>
            </a:r>
            <a:r>
              <a:rPr lang="ar-SA" sz="1600" b="1" dirty="0" err="1" smtClean="0">
                <a:cs typeface="+mj-cs"/>
              </a:rPr>
              <a:t>ان</a:t>
            </a:r>
            <a:r>
              <a:rPr lang="ar-SA" sz="1600" b="1" dirty="0" smtClean="0">
                <a:cs typeface="+mj-cs"/>
              </a:rPr>
              <a:t> عدم </a:t>
            </a:r>
            <a:r>
              <a:rPr lang="ar-SA" sz="1600" b="1" dirty="0" err="1" smtClean="0">
                <a:cs typeface="+mj-cs"/>
              </a:rPr>
              <a:t>العثزور</a:t>
            </a:r>
            <a:r>
              <a:rPr lang="ar-SA" sz="1600" b="1" dirty="0" smtClean="0">
                <a:cs typeface="+mj-cs"/>
              </a:rPr>
              <a:t> على جسم الجريمة لا يعني عدم وجود جريمة فالجاني قد </a:t>
            </a:r>
            <a:r>
              <a:rPr lang="ar-SA" sz="1600" b="1" dirty="0" err="1" smtClean="0">
                <a:cs typeface="+mj-cs"/>
              </a:rPr>
              <a:t>يعمد</a:t>
            </a:r>
            <a:r>
              <a:rPr lang="ar-SA" sz="1600" b="1" dirty="0" smtClean="0">
                <a:cs typeface="+mj-cs"/>
              </a:rPr>
              <a:t> </a:t>
            </a:r>
            <a:r>
              <a:rPr lang="ar-SA" sz="1600" b="1" dirty="0" err="1" smtClean="0">
                <a:cs typeface="+mj-cs"/>
              </a:rPr>
              <a:t>الى</a:t>
            </a:r>
            <a:r>
              <a:rPr lang="ar-SA" sz="1600" b="1" dirty="0" smtClean="0">
                <a:cs typeface="+mj-cs"/>
              </a:rPr>
              <a:t> </a:t>
            </a:r>
            <a:r>
              <a:rPr lang="ar-SA" sz="1600" b="1" dirty="0" err="1" smtClean="0">
                <a:cs typeface="+mj-cs"/>
              </a:rPr>
              <a:t>اخفاء</a:t>
            </a:r>
            <a:r>
              <a:rPr lang="ar-SA" sz="1600" b="1" dirty="0" smtClean="0">
                <a:cs typeface="+mj-cs"/>
              </a:rPr>
              <a:t> جسم الجريمة فهنا في هذه الحالة على المحقق البحث عن </a:t>
            </a:r>
            <a:r>
              <a:rPr lang="ar-SA" sz="1600" b="1" dirty="0" err="1" smtClean="0">
                <a:cs typeface="+mj-cs"/>
              </a:rPr>
              <a:t>ادلة</a:t>
            </a:r>
            <a:r>
              <a:rPr lang="ar-SA" sz="1600" b="1" dirty="0" smtClean="0">
                <a:cs typeface="+mj-cs"/>
              </a:rPr>
              <a:t> </a:t>
            </a:r>
            <a:r>
              <a:rPr lang="ar-SA" sz="1600" b="1" dirty="0" err="1" smtClean="0">
                <a:cs typeface="+mj-cs"/>
              </a:rPr>
              <a:t>اخرى</a:t>
            </a:r>
            <a:r>
              <a:rPr lang="ar-SA" sz="1600" b="1" dirty="0" smtClean="0">
                <a:cs typeface="+mj-cs"/>
              </a:rPr>
              <a:t> تؤيد وقوع الجريمة من الناحية المادية ذلك لان وقوع جسم الجريمة ليس شرطا جوهريا </a:t>
            </a:r>
            <a:r>
              <a:rPr lang="ar-SA" sz="1600" b="1" dirty="0" err="1" smtClean="0">
                <a:cs typeface="+mj-cs"/>
              </a:rPr>
              <a:t>لادانة</a:t>
            </a:r>
            <a:r>
              <a:rPr lang="ar-SA" sz="1600" b="1" dirty="0" smtClean="0">
                <a:cs typeface="+mj-cs"/>
              </a:rPr>
              <a:t> المتهم .</a:t>
            </a:r>
            <a:endParaRPr lang="en-US" sz="1600" b="1" dirty="0" smtClean="0">
              <a:cs typeface="+mj-cs"/>
            </a:endParaRPr>
          </a:p>
          <a:p>
            <a:endParaRPr lang="ar-IQ" sz="1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Autofit/>
          </a:bodyPr>
          <a:lstStyle/>
          <a:p>
            <a:r>
              <a:rPr lang="ar-SA" sz="1600" b="1" u="sng" dirty="0" err="1" smtClean="0"/>
              <a:t>اهم</a:t>
            </a:r>
            <a:r>
              <a:rPr lang="ar-SA" sz="1600" b="1" u="sng" dirty="0" smtClean="0"/>
              <a:t> القواعد التي يجب مراعاتها في التدوين/</a:t>
            </a:r>
            <a:r>
              <a:rPr lang="en-US" sz="1600" dirty="0" smtClean="0"/>
              <a:t/>
            </a:r>
            <a:br>
              <a:rPr lang="en-US" sz="1600" dirty="0" smtClean="0"/>
            </a:br>
            <a:r>
              <a:rPr lang="ar-SA" sz="1600" b="1" dirty="0" err="1" smtClean="0"/>
              <a:t>ان</a:t>
            </a:r>
            <a:r>
              <a:rPr lang="ar-SA" sz="1600" b="1" dirty="0" smtClean="0"/>
              <a:t> يتضمن المحضر تاريخ والساعة ومحل الشروع فيه </a:t>
            </a:r>
            <a:r>
              <a:rPr lang="ar-SA" sz="1600" b="1" dirty="0" err="1" smtClean="0"/>
              <a:t>وايضا</a:t>
            </a:r>
            <a:r>
              <a:rPr lang="ar-SA" sz="1600" b="1" dirty="0" smtClean="0"/>
              <a:t> يتضمن ساعة وتاريخ </a:t>
            </a:r>
            <a:r>
              <a:rPr lang="ar-SA" sz="1600" b="1" dirty="0" err="1" smtClean="0"/>
              <a:t>اقفال</a:t>
            </a:r>
            <a:r>
              <a:rPr lang="ar-SA" sz="1600" b="1" dirty="0" smtClean="0"/>
              <a:t> التحقيق.</a:t>
            </a:r>
            <a:r>
              <a:rPr lang="en-US" sz="1600" dirty="0" smtClean="0"/>
              <a:t/>
            </a:r>
            <a:br>
              <a:rPr lang="en-US" sz="1600" dirty="0" smtClean="0"/>
            </a:br>
            <a:r>
              <a:rPr lang="ar-SA" sz="1600" b="1" dirty="0" smtClean="0"/>
              <a:t>اعتماد </a:t>
            </a:r>
            <a:r>
              <a:rPr lang="ar-SA" sz="1600" b="1" dirty="0" err="1" smtClean="0"/>
              <a:t>الالفاظ</a:t>
            </a:r>
            <a:r>
              <a:rPr lang="ar-SA" sz="1600" b="1" dirty="0" smtClean="0"/>
              <a:t> السهلة والجمل المتينة والمترابطة.</a:t>
            </a:r>
            <a:r>
              <a:rPr lang="en-US" sz="1600" dirty="0" smtClean="0"/>
              <a:t/>
            </a:r>
            <a:br>
              <a:rPr lang="en-US" sz="1600" dirty="0" smtClean="0"/>
            </a:br>
            <a:r>
              <a:rPr lang="ar-SA" sz="1600" b="1" dirty="0" smtClean="0"/>
              <a:t>عدم </a:t>
            </a:r>
            <a:r>
              <a:rPr lang="ar-SA" sz="1600" b="1" dirty="0" err="1" smtClean="0"/>
              <a:t>الانتفال</a:t>
            </a:r>
            <a:r>
              <a:rPr lang="ar-SA" sz="1600" b="1" dirty="0" smtClean="0"/>
              <a:t> من نقطة </a:t>
            </a:r>
            <a:r>
              <a:rPr lang="ar-SA" sz="1600" b="1" dirty="0" err="1" smtClean="0"/>
              <a:t>الى</a:t>
            </a:r>
            <a:r>
              <a:rPr lang="ar-SA" sz="1600" b="1" dirty="0" smtClean="0"/>
              <a:t> </a:t>
            </a:r>
            <a:r>
              <a:rPr lang="ar-SA" sz="1600" b="1" dirty="0" err="1" smtClean="0"/>
              <a:t>اخرى</a:t>
            </a:r>
            <a:r>
              <a:rPr lang="ar-SA" sz="1600" b="1" dirty="0" smtClean="0"/>
              <a:t> في المحضر </a:t>
            </a:r>
            <a:r>
              <a:rPr lang="ar-SA" sz="1600" b="1" dirty="0" err="1" smtClean="0"/>
              <a:t>الا</a:t>
            </a:r>
            <a:r>
              <a:rPr lang="ar-SA" sz="1600" b="1" dirty="0" smtClean="0"/>
              <a:t> بعد استيفاء ما يخص تلك النقطة.</a:t>
            </a:r>
            <a:r>
              <a:rPr lang="en-US" sz="1600" dirty="0" smtClean="0"/>
              <a:t/>
            </a:r>
            <a:br>
              <a:rPr lang="en-US" sz="1600" dirty="0" smtClean="0"/>
            </a:br>
            <a:r>
              <a:rPr lang="ar-SA" sz="1600" b="1" dirty="0" err="1" smtClean="0"/>
              <a:t>ان</a:t>
            </a:r>
            <a:r>
              <a:rPr lang="ar-SA" sz="1600" b="1" dirty="0" smtClean="0"/>
              <a:t> تكون الكتابة بالغة العربية السليمة .</a:t>
            </a:r>
            <a:r>
              <a:rPr lang="en-US" sz="1600" dirty="0" smtClean="0"/>
              <a:t/>
            </a:r>
            <a:br>
              <a:rPr lang="en-US" sz="1600" dirty="0" smtClean="0"/>
            </a:br>
            <a:r>
              <a:rPr lang="ar-SA" sz="1600" b="1" dirty="0" smtClean="0"/>
              <a:t>مراعاة تدوين </a:t>
            </a:r>
            <a:r>
              <a:rPr lang="ar-SA" sz="1600" b="1" dirty="0" err="1" smtClean="0"/>
              <a:t>اقوال</a:t>
            </a:r>
            <a:r>
              <a:rPr lang="ar-SA" sz="1600" b="1" dirty="0" smtClean="0"/>
              <a:t> جميع ذوي </a:t>
            </a:r>
            <a:r>
              <a:rPr lang="ar-SA" sz="1600" b="1" dirty="0" err="1" smtClean="0"/>
              <a:t>الشان</a:t>
            </a:r>
            <a:r>
              <a:rPr lang="ar-SA" sz="1600" b="1" dirty="0" smtClean="0"/>
              <a:t> والعلاقة</a:t>
            </a:r>
            <a:r>
              <a:rPr lang="en-US" sz="1600" dirty="0" smtClean="0"/>
              <a:t/>
            </a:r>
            <a:br>
              <a:rPr lang="en-US" sz="1600" dirty="0" smtClean="0"/>
            </a:br>
            <a:r>
              <a:rPr lang="ar-SA" sz="1600" b="1" dirty="0" smtClean="0"/>
              <a:t>تكون الجمل واضحة في المحضر بعيدة عن الغموض .</a:t>
            </a:r>
            <a:r>
              <a:rPr lang="en-US" sz="1600" dirty="0" smtClean="0"/>
              <a:t/>
            </a:r>
            <a:br>
              <a:rPr lang="en-US" sz="1600" dirty="0" smtClean="0"/>
            </a:br>
            <a:r>
              <a:rPr lang="ar-SA" sz="1600" b="1" dirty="0" smtClean="0"/>
              <a:t>تثبيت كل ما يراه المحقق ضروريا سواء </a:t>
            </a:r>
            <a:r>
              <a:rPr lang="ar-SA" sz="1600" b="1" dirty="0" err="1" smtClean="0"/>
              <a:t>اكان</a:t>
            </a:r>
            <a:r>
              <a:rPr lang="ar-SA" sz="1600" b="1" dirty="0" smtClean="0"/>
              <a:t> ذلك يؤدي </a:t>
            </a:r>
            <a:r>
              <a:rPr lang="ar-SA" sz="1600" b="1" dirty="0" err="1" smtClean="0"/>
              <a:t>الى</a:t>
            </a:r>
            <a:r>
              <a:rPr lang="ar-SA" sz="1600" b="1" dirty="0" smtClean="0"/>
              <a:t> براءة المتهم </a:t>
            </a:r>
            <a:r>
              <a:rPr lang="ar-SA" sz="1600" b="1" dirty="0" err="1" smtClean="0"/>
              <a:t>او</a:t>
            </a:r>
            <a:r>
              <a:rPr lang="ar-SA" sz="1600" b="1" dirty="0" smtClean="0"/>
              <a:t> </a:t>
            </a:r>
            <a:r>
              <a:rPr lang="ar-SA" sz="1600" b="1" dirty="0" err="1" smtClean="0"/>
              <a:t>ادانته</a:t>
            </a:r>
            <a:r>
              <a:rPr lang="ar-SA" sz="1600" b="1" dirty="0" smtClean="0"/>
              <a:t>.</a:t>
            </a:r>
            <a:r>
              <a:rPr lang="en-US" sz="1600" dirty="0" smtClean="0"/>
              <a:t/>
            </a:r>
            <a:br>
              <a:rPr lang="en-US" sz="1600" dirty="0" smtClean="0"/>
            </a:br>
            <a:r>
              <a:rPr lang="ar-SA" sz="1600" b="1" dirty="0" smtClean="0"/>
              <a:t>الابتعاد عن رؤؤس </a:t>
            </a:r>
            <a:r>
              <a:rPr lang="ar-SA" sz="1600" b="1" dirty="0" err="1" smtClean="0"/>
              <a:t>الاقلام</a:t>
            </a:r>
            <a:r>
              <a:rPr lang="ar-SA" sz="1600" b="1" dirty="0" smtClean="0"/>
              <a:t> لان ذلك يؤدي </a:t>
            </a:r>
            <a:r>
              <a:rPr lang="ar-SA" sz="1600" b="1" dirty="0" err="1" smtClean="0"/>
              <a:t>الى</a:t>
            </a:r>
            <a:r>
              <a:rPr lang="ar-SA" sz="1600" b="1" dirty="0" smtClean="0"/>
              <a:t> نسيان الجزئيات والتفصيلات فضلا عن فقدان الترابط بين الفقرات.</a:t>
            </a:r>
            <a:r>
              <a:rPr lang="en-US" sz="1600" dirty="0" smtClean="0"/>
              <a:t/>
            </a:r>
            <a:br>
              <a:rPr lang="en-US" sz="1600" dirty="0" smtClean="0"/>
            </a:br>
            <a:r>
              <a:rPr lang="ar-SA" sz="1600" b="1" dirty="0" smtClean="0"/>
              <a:t>يكون المحضر شاملا لكل مرفقاته .</a:t>
            </a:r>
            <a:r>
              <a:rPr lang="en-US" sz="1600" dirty="0" smtClean="0"/>
              <a:t/>
            </a:r>
            <a:br>
              <a:rPr lang="en-US" sz="1600" dirty="0" smtClean="0"/>
            </a:br>
            <a:r>
              <a:rPr lang="ar-SA" sz="1600" b="1" dirty="0" smtClean="0"/>
              <a:t>يراجع المحقق ما قام بتدوينه في المحضر لاحتمال فقدان بعض الجمل والعبارات سهوا </a:t>
            </a:r>
            <a:r>
              <a:rPr lang="ar-SA" sz="1600" b="1" dirty="0" err="1" smtClean="0"/>
              <a:t>او</a:t>
            </a:r>
            <a:r>
              <a:rPr lang="ar-SA" sz="1600" b="1" dirty="0" smtClean="0"/>
              <a:t> نسيانها .</a:t>
            </a:r>
            <a:r>
              <a:rPr lang="en-US" sz="1600" dirty="0" smtClean="0"/>
              <a:t/>
            </a:r>
            <a:br>
              <a:rPr lang="en-US" sz="1600" dirty="0" smtClean="0"/>
            </a:br>
            <a:r>
              <a:rPr lang="ar-SA" sz="1600" b="1" dirty="0" smtClean="0"/>
              <a:t>يكون تنظيم المحضر دون حك </a:t>
            </a:r>
            <a:r>
              <a:rPr lang="ar-SA" sz="1600" b="1" dirty="0" err="1" smtClean="0"/>
              <a:t>او</a:t>
            </a:r>
            <a:r>
              <a:rPr lang="ar-SA" sz="1600" b="1" dirty="0" smtClean="0"/>
              <a:t> شطب </a:t>
            </a:r>
            <a:r>
              <a:rPr lang="ar-SA" sz="1600" b="1" dirty="0" err="1" smtClean="0"/>
              <a:t>او</a:t>
            </a:r>
            <a:r>
              <a:rPr lang="ar-SA" sz="1600" b="1" dirty="0" smtClean="0"/>
              <a:t> </a:t>
            </a:r>
            <a:r>
              <a:rPr lang="ar-SA" sz="1600" b="1" dirty="0" err="1" smtClean="0"/>
              <a:t>اضافة</a:t>
            </a:r>
            <a:r>
              <a:rPr lang="ar-SA" sz="1600" b="1" dirty="0" smtClean="0"/>
              <a:t> </a:t>
            </a:r>
            <a:r>
              <a:rPr lang="ar-SA" sz="1600" b="1" dirty="0" err="1" smtClean="0"/>
              <a:t>او</a:t>
            </a:r>
            <a:r>
              <a:rPr lang="ar-SA" sz="1600" b="1" dirty="0" smtClean="0"/>
              <a:t> تعديل.</a:t>
            </a:r>
            <a:r>
              <a:rPr lang="en-US" sz="1600" dirty="0" smtClean="0"/>
              <a:t/>
            </a:r>
            <a:br>
              <a:rPr lang="en-US" sz="1600" dirty="0" smtClean="0"/>
            </a:br>
            <a:r>
              <a:rPr lang="ar-SA" sz="1600" b="1" dirty="0" smtClean="0"/>
              <a:t>مراعاة توقيع المعنيين من المتهمين الذين تم التحقيق معهم ومن لم يعرف القراءة </a:t>
            </a:r>
            <a:r>
              <a:rPr lang="ar-SA" sz="1600" b="1" dirty="0" err="1" smtClean="0"/>
              <a:t>او</a:t>
            </a:r>
            <a:r>
              <a:rPr lang="ar-SA" sz="1600" b="1" dirty="0" smtClean="0"/>
              <a:t> الكتابة يتلى عليه ما يخصه ثم يوقع.</a:t>
            </a:r>
            <a:r>
              <a:rPr lang="en-US" sz="1600" dirty="0" smtClean="0"/>
              <a:t/>
            </a:r>
            <a:br>
              <a:rPr lang="en-US" sz="1600" dirty="0" smtClean="0"/>
            </a:br>
            <a:r>
              <a:rPr lang="ar-SA" sz="1600" b="1" u="sng" dirty="0" smtClean="0"/>
              <a:t>علانية التحقيق للخصوم/</a:t>
            </a:r>
            <a:r>
              <a:rPr lang="ar-SA" sz="1600" b="1" dirty="0" smtClean="0"/>
              <a:t>المقصود بالعلانية عكس السرية وتكون جلسات التحقيق معلنة والعلنية </a:t>
            </a:r>
            <a:r>
              <a:rPr lang="ar-SA" sz="1600" b="1" dirty="0" err="1" smtClean="0"/>
              <a:t>اما</a:t>
            </a:r>
            <a:r>
              <a:rPr lang="ar-SA" sz="1600" b="1" dirty="0" smtClean="0"/>
              <a:t> مطلقة </a:t>
            </a:r>
            <a:r>
              <a:rPr lang="ar-SA" sz="1600" b="1" dirty="0" err="1" smtClean="0"/>
              <a:t>او</a:t>
            </a:r>
            <a:r>
              <a:rPr lang="ar-SA" sz="1600" b="1" dirty="0" smtClean="0"/>
              <a:t> نسبية فالصنف </a:t>
            </a:r>
            <a:r>
              <a:rPr lang="ar-SA" sz="1600" b="1" dirty="0" err="1" smtClean="0"/>
              <a:t>الاول</a:t>
            </a:r>
            <a:r>
              <a:rPr lang="ar-SA" sz="1600" b="1" dirty="0" smtClean="0"/>
              <a:t> تمكين خصوم الدعوى الجزائية ووكلائهم من حضور </a:t>
            </a:r>
            <a:r>
              <a:rPr lang="ar-SA" sz="1600" b="1" dirty="0" err="1" smtClean="0"/>
              <a:t>اجراءات</a:t>
            </a:r>
            <a:r>
              <a:rPr lang="ar-SA" sz="1600" b="1" dirty="0" smtClean="0"/>
              <a:t> التحقيق مع </a:t>
            </a:r>
            <a:r>
              <a:rPr lang="ar-SA" sz="1600" b="1" dirty="0" err="1" smtClean="0"/>
              <a:t>اعطاء</a:t>
            </a:r>
            <a:r>
              <a:rPr lang="ar-SA" sz="1600" b="1" dirty="0" smtClean="0"/>
              <a:t> الفرصة للجمهور والصنف الثاني قصرها على الخصوم ووكلائهم في </a:t>
            </a:r>
            <a:r>
              <a:rPr lang="ar-SA" sz="1600" b="1" dirty="0" err="1" smtClean="0"/>
              <a:t>الدعوئ</a:t>
            </a:r>
            <a:r>
              <a:rPr lang="ar-SA" sz="1600" b="1" dirty="0" smtClean="0"/>
              <a:t> الجزائية.</a:t>
            </a:r>
            <a:r>
              <a:rPr lang="en-US" sz="1600" dirty="0" smtClean="0"/>
              <a:t/>
            </a:r>
            <a:br>
              <a:rPr lang="en-US" sz="1600" dirty="0" smtClean="0"/>
            </a:br>
            <a:r>
              <a:rPr lang="ar-SA" sz="1600" b="1" u="sng" dirty="0" smtClean="0"/>
              <a:t>مظاهر العلانية للخصوم/</a:t>
            </a:r>
            <a:r>
              <a:rPr lang="en-US" sz="1600" dirty="0" smtClean="0"/>
              <a:t/>
            </a:r>
            <a:br>
              <a:rPr lang="en-US" sz="1600" dirty="0" smtClean="0"/>
            </a:br>
            <a:r>
              <a:rPr lang="ar-SA" sz="1600" b="1" u="sng" dirty="0" err="1" smtClean="0"/>
              <a:t>اولا</a:t>
            </a:r>
            <a:r>
              <a:rPr lang="ar-SA" sz="1600" b="1" u="sng" dirty="0" smtClean="0"/>
              <a:t>:-حضور الخصوم في </a:t>
            </a:r>
            <a:r>
              <a:rPr lang="ar-SA" sz="1600" b="1" u="sng" dirty="0" err="1" smtClean="0"/>
              <a:t>اجراءات</a:t>
            </a:r>
            <a:r>
              <a:rPr lang="ar-SA" sz="1600" b="1" u="sng" dirty="0" smtClean="0"/>
              <a:t> التحقيق/</a:t>
            </a:r>
            <a:r>
              <a:rPr lang="ar-SA" sz="1600" b="1" dirty="0" smtClean="0"/>
              <a:t> وهذا لا يعني بشكل مطلق </a:t>
            </a:r>
            <a:r>
              <a:rPr lang="ar-SA" sz="1600" b="1" dirty="0" err="1" smtClean="0"/>
              <a:t>اذ</a:t>
            </a:r>
            <a:r>
              <a:rPr lang="ar-SA" sz="1600" b="1" dirty="0" smtClean="0"/>
              <a:t> قد يقتضي التحقيق في بعض الحالات الاستثنائية </a:t>
            </a:r>
            <a:r>
              <a:rPr lang="ar-SA" sz="1600" b="1" dirty="0" err="1" smtClean="0"/>
              <a:t>ان</a:t>
            </a:r>
            <a:r>
              <a:rPr lang="ar-SA" sz="1600" b="1" dirty="0" smtClean="0"/>
              <a:t> يجري التحقيق بصورة غير علنية </a:t>
            </a:r>
            <a:r>
              <a:rPr lang="ar-SA" sz="1600" b="1" dirty="0" err="1" smtClean="0"/>
              <a:t>وانما</a:t>
            </a:r>
            <a:r>
              <a:rPr lang="ar-SA" sz="1600" b="1" dirty="0" smtClean="0"/>
              <a:t> سرية.</a:t>
            </a:r>
            <a:r>
              <a:rPr lang="en-US" sz="1600" dirty="0" smtClean="0"/>
              <a:t/>
            </a:r>
            <a:br>
              <a:rPr lang="en-US" sz="1600" dirty="0" smtClean="0"/>
            </a:br>
            <a:r>
              <a:rPr lang="ar-SA" sz="1600" b="1" u="sng" dirty="0" smtClean="0"/>
              <a:t>ثانيا:- الاطلاع على </a:t>
            </a:r>
            <a:r>
              <a:rPr lang="ar-SA" sz="1600" b="1" u="sng" dirty="0" err="1" smtClean="0"/>
              <a:t>الاوراق</a:t>
            </a:r>
            <a:r>
              <a:rPr lang="ar-SA" sz="1600" b="1" u="sng" dirty="0" smtClean="0"/>
              <a:t> </a:t>
            </a:r>
            <a:r>
              <a:rPr lang="ar-SA" sz="1600" b="1" u="sng" dirty="0" err="1" smtClean="0"/>
              <a:t>التحقيقية</a:t>
            </a:r>
            <a:r>
              <a:rPr lang="ar-SA" sz="1600" b="1" dirty="0" smtClean="0"/>
              <a:t>/حضور الخصوم دون الاطلاع على </a:t>
            </a:r>
            <a:r>
              <a:rPr lang="ar-SA" sz="1600" b="1" dirty="0" err="1" smtClean="0"/>
              <a:t>الاوراق</a:t>
            </a:r>
            <a:r>
              <a:rPr lang="ar-SA" sz="1600" b="1" dirty="0" smtClean="0"/>
              <a:t> </a:t>
            </a:r>
            <a:r>
              <a:rPr lang="ar-SA" sz="1600" b="1" dirty="0" err="1" smtClean="0"/>
              <a:t>التحقيقية</a:t>
            </a:r>
            <a:r>
              <a:rPr lang="ar-SA" sz="1600" b="1" dirty="0" smtClean="0"/>
              <a:t> لا يكون له قيمة والمشرع قد حرص على اطلاع الخصوم على </a:t>
            </a:r>
            <a:r>
              <a:rPr lang="ar-SA" sz="1600" b="1" dirty="0" err="1" smtClean="0"/>
              <a:t>الاوراق</a:t>
            </a:r>
            <a:r>
              <a:rPr lang="ar-SA" sz="1600" b="1" dirty="0" smtClean="0"/>
              <a:t> </a:t>
            </a:r>
            <a:r>
              <a:rPr lang="ar-SA" sz="1600" b="1" dirty="0" err="1" smtClean="0"/>
              <a:t>التحقيقية</a:t>
            </a:r>
            <a:r>
              <a:rPr lang="ar-SA" sz="1600" b="1" dirty="0" smtClean="0"/>
              <a:t> </a:t>
            </a:r>
            <a:r>
              <a:rPr lang="ar-SA" sz="1600" b="1" dirty="0" err="1" smtClean="0"/>
              <a:t>الا</a:t>
            </a:r>
            <a:r>
              <a:rPr lang="ar-SA" sz="1600" b="1" dirty="0" smtClean="0"/>
              <a:t> في الحالات الاستثنائية والضرورية كما </a:t>
            </a:r>
            <a:r>
              <a:rPr lang="ar-SA" sz="1600" b="1" dirty="0" err="1" smtClean="0"/>
              <a:t>اشارت</a:t>
            </a:r>
            <a:r>
              <a:rPr lang="ar-SA" sz="1600" b="1" dirty="0" smtClean="0"/>
              <a:t> </a:t>
            </a:r>
            <a:r>
              <a:rPr lang="ar-SA" sz="1600" b="1" dirty="0" err="1" smtClean="0"/>
              <a:t>الى</a:t>
            </a:r>
            <a:r>
              <a:rPr lang="ar-SA" sz="1600" b="1" dirty="0" smtClean="0"/>
              <a:t> ذلك المادة (57/ب) من قانون </a:t>
            </a:r>
            <a:r>
              <a:rPr lang="ar-SA" sz="1600" b="1" dirty="0" err="1" smtClean="0"/>
              <a:t>اصول</a:t>
            </a:r>
            <a:r>
              <a:rPr lang="ar-SA" sz="1600" b="1" dirty="0" smtClean="0"/>
              <a:t> المحاكمات الجزائية العراقي على انه للمتهم والمشتكي والمدعي بالحق المدني </a:t>
            </a:r>
            <a:r>
              <a:rPr lang="ar-SA" sz="1600" b="1" dirty="0" err="1" smtClean="0"/>
              <a:t>ان</a:t>
            </a:r>
            <a:r>
              <a:rPr lang="ar-SA" sz="1600" b="1" dirty="0" smtClean="0"/>
              <a:t> يطلب على نفقته صورا من </a:t>
            </a:r>
            <a:r>
              <a:rPr lang="ar-SA" sz="1600" b="1" dirty="0" err="1" smtClean="0"/>
              <a:t>الاوراق</a:t>
            </a:r>
            <a:r>
              <a:rPr lang="ar-SA" sz="1600" b="1" dirty="0" smtClean="0"/>
              <a:t> </a:t>
            </a:r>
            <a:r>
              <a:rPr lang="ar-SA" sz="1600" b="1" dirty="0" err="1" smtClean="0"/>
              <a:t>او</a:t>
            </a:r>
            <a:r>
              <a:rPr lang="ar-SA" sz="1600" b="1" dirty="0" smtClean="0"/>
              <a:t> </a:t>
            </a:r>
            <a:r>
              <a:rPr lang="ar-SA" sz="1600" b="1" dirty="0" err="1" smtClean="0"/>
              <a:t>الافادات</a:t>
            </a:r>
            <a:r>
              <a:rPr lang="ar-SA" sz="1600" b="1" dirty="0" smtClean="0"/>
              <a:t> </a:t>
            </a:r>
            <a:r>
              <a:rPr lang="ar-SA" sz="1600" b="1" dirty="0" err="1" smtClean="0"/>
              <a:t>الا</a:t>
            </a:r>
            <a:r>
              <a:rPr lang="ar-SA" sz="1600" b="1" dirty="0" smtClean="0"/>
              <a:t> </a:t>
            </a:r>
            <a:r>
              <a:rPr lang="ar-SA" sz="1600" b="1" dirty="0" err="1" smtClean="0"/>
              <a:t>اذا</a:t>
            </a:r>
            <a:r>
              <a:rPr lang="ar-SA" sz="1600" b="1" dirty="0" smtClean="0"/>
              <a:t> </a:t>
            </a:r>
            <a:r>
              <a:rPr lang="ar-SA" sz="1600" b="1" dirty="0" err="1" smtClean="0"/>
              <a:t>رائ</a:t>
            </a:r>
            <a:r>
              <a:rPr lang="ar-SA" sz="1600" b="1" dirty="0" smtClean="0"/>
              <a:t> القاضي </a:t>
            </a:r>
            <a:r>
              <a:rPr lang="ar-SA" sz="1600" b="1" dirty="0" err="1" smtClean="0"/>
              <a:t>اعطائها</a:t>
            </a:r>
            <a:r>
              <a:rPr lang="ar-SA" sz="1600" b="1" dirty="0" smtClean="0"/>
              <a:t> يوثر سلبا على التحقيق وسيره.</a:t>
            </a:r>
            <a:r>
              <a:rPr lang="en-US" sz="1600" dirty="0" smtClean="0"/>
              <a:t/>
            </a:r>
            <a:br>
              <a:rPr lang="en-US" sz="1600" dirty="0" smtClean="0"/>
            </a:br>
            <a:r>
              <a:rPr lang="ar-SA" sz="1600" b="1" u="sng" dirty="0" smtClean="0"/>
              <a:t>ثالثا:-حضور المحامي </a:t>
            </a:r>
            <a:r>
              <a:rPr lang="ar-SA" sz="1600" b="1" u="sng" dirty="0" err="1" smtClean="0"/>
              <a:t>اجراءات</a:t>
            </a:r>
            <a:r>
              <a:rPr lang="ar-SA" sz="1600" b="1" u="sng" dirty="0" smtClean="0"/>
              <a:t> التحقيق/</a:t>
            </a:r>
            <a:r>
              <a:rPr lang="ar-SA" sz="1600" b="1" dirty="0" smtClean="0"/>
              <a:t> حيث لا بد من </a:t>
            </a:r>
            <a:r>
              <a:rPr lang="ar-SA" sz="1600" b="1" dirty="0" err="1" smtClean="0"/>
              <a:t>افساح</a:t>
            </a:r>
            <a:r>
              <a:rPr lang="ar-SA" sz="1600" b="1" dirty="0" smtClean="0"/>
              <a:t> المجال للمتهم بالدفاع عن نفسه وتبصيره </a:t>
            </a:r>
            <a:r>
              <a:rPr lang="ar-SA" sz="1600" b="1" dirty="0" err="1" smtClean="0"/>
              <a:t>باهم</a:t>
            </a:r>
            <a:r>
              <a:rPr lang="ar-SA" sz="1600" b="1" dirty="0" smtClean="0"/>
              <a:t> حقوقه القانونية.</a:t>
            </a:r>
            <a:r>
              <a:rPr lang="en-US" sz="1600" dirty="0" smtClean="0"/>
              <a:t/>
            </a:r>
            <a:br>
              <a:rPr lang="en-US" sz="1600" dirty="0" smtClean="0"/>
            </a:br>
            <a:endParaRPr lang="ar-IQ" sz="1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162474"/>
          </a:xfrm>
        </p:spPr>
        <p:txBody>
          <a:bodyPr>
            <a:noAutofit/>
          </a:bodyPr>
          <a:lstStyle/>
          <a:p>
            <a:r>
              <a:rPr lang="ar-SA" sz="1600" b="1" u="sng" dirty="0" smtClean="0"/>
              <a:t>رابعا :- حضور وسائل النشر </a:t>
            </a:r>
            <a:r>
              <a:rPr lang="ar-SA" sz="1600" b="1" u="sng" dirty="0" err="1" smtClean="0"/>
              <a:t>والاعلام</a:t>
            </a:r>
            <a:r>
              <a:rPr lang="ar-SA" sz="1600" b="1" u="sng" dirty="0" smtClean="0"/>
              <a:t>/ </a:t>
            </a:r>
            <a:r>
              <a:rPr lang="ar-SA" sz="1600" b="1" dirty="0" smtClean="0"/>
              <a:t>وذلك </a:t>
            </a:r>
            <a:r>
              <a:rPr lang="ar-SA" sz="1600" b="1" dirty="0" err="1" smtClean="0"/>
              <a:t>لاضفاء</a:t>
            </a:r>
            <a:r>
              <a:rPr lang="ar-SA" sz="1600" b="1" dirty="0" smtClean="0"/>
              <a:t> نوع من الشفافية على جلسات التحقيق .</a:t>
            </a:r>
            <a:r>
              <a:rPr lang="en-US" sz="1600" dirty="0" smtClean="0"/>
              <a:t/>
            </a:r>
            <a:br>
              <a:rPr lang="en-US" sz="1600" dirty="0" smtClean="0"/>
            </a:br>
            <a:r>
              <a:rPr lang="ar-SA" sz="1600" b="1" u="sng" dirty="0" smtClean="0"/>
              <a:t>خامسا:-حضور الجمهور/</a:t>
            </a:r>
            <a:r>
              <a:rPr lang="ar-SA" sz="1600" b="1" dirty="0" smtClean="0"/>
              <a:t>لا يوجد نص في قانون </a:t>
            </a:r>
            <a:r>
              <a:rPr lang="ar-SA" sz="1600" b="1" dirty="0" err="1" smtClean="0"/>
              <a:t>اصول</a:t>
            </a:r>
            <a:r>
              <a:rPr lang="ar-SA" sz="1600" b="1" dirty="0" smtClean="0"/>
              <a:t> المحاكمات الجزائية العراقي يبيح حضور الجمهور حيث نجد انه تكلم فقط على حضور المتهم ووكلائه وكل من له علاقة في الدعوى الجزائية.</a:t>
            </a:r>
            <a:r>
              <a:rPr lang="en-US" sz="1600" dirty="0" smtClean="0"/>
              <a:t/>
            </a:r>
            <a:br>
              <a:rPr lang="en-US" sz="1600" dirty="0" smtClean="0"/>
            </a:br>
            <a:r>
              <a:rPr lang="ar-SA" sz="1600" b="1" u="sng" dirty="0" smtClean="0"/>
              <a:t>(احترام كرامة المتهمين وعدم تعذيبهم) </a:t>
            </a:r>
            <a:r>
              <a:rPr lang="ar-SA" sz="1600" b="1" dirty="0" smtClean="0"/>
              <a:t>أي عدم </a:t>
            </a:r>
            <a:r>
              <a:rPr lang="ar-SA" sz="1600" b="1" dirty="0" err="1" smtClean="0"/>
              <a:t>اجبارهم</a:t>
            </a:r>
            <a:r>
              <a:rPr lang="ar-SA" sz="1600" b="1" dirty="0" smtClean="0"/>
              <a:t> على الكلام </a:t>
            </a:r>
            <a:r>
              <a:rPr lang="ar-SA" sz="1600" b="1" dirty="0" err="1" smtClean="0"/>
              <a:t>او</a:t>
            </a:r>
            <a:r>
              <a:rPr lang="ar-SA" sz="1600" b="1" dirty="0" smtClean="0"/>
              <a:t> استعمال وسائل غير مشروعة في </a:t>
            </a:r>
            <a:r>
              <a:rPr lang="ar-SA" sz="1600" b="1" dirty="0" err="1" smtClean="0"/>
              <a:t>التاثير</a:t>
            </a:r>
            <a:r>
              <a:rPr lang="ar-SA" sz="1600" b="1" dirty="0" smtClean="0"/>
              <a:t> عليهم عند </a:t>
            </a:r>
            <a:r>
              <a:rPr lang="ar-SA" sz="1600" b="1" dirty="0" err="1" smtClean="0"/>
              <a:t>اجراء</a:t>
            </a:r>
            <a:r>
              <a:rPr lang="ar-SA" sz="1600" b="1" dirty="0" smtClean="0"/>
              <a:t> التحقيق معهم أي </a:t>
            </a:r>
            <a:r>
              <a:rPr lang="ar-SA" sz="1600" b="1" dirty="0" err="1" smtClean="0"/>
              <a:t>الاقرار</a:t>
            </a:r>
            <a:r>
              <a:rPr lang="ar-SA" sz="1600" b="1" dirty="0" smtClean="0"/>
              <a:t> يشترط فيه </a:t>
            </a:r>
            <a:r>
              <a:rPr lang="ar-SA" sz="1600" b="1" dirty="0" err="1" smtClean="0"/>
              <a:t>ان</a:t>
            </a:r>
            <a:r>
              <a:rPr lang="ar-SA" sz="1600" b="1" dirty="0" smtClean="0"/>
              <a:t> لا يصدر </a:t>
            </a:r>
            <a:r>
              <a:rPr lang="ar-SA" sz="1600" b="1" dirty="0" err="1" smtClean="0"/>
              <a:t>بالاكراه</a:t>
            </a:r>
            <a:r>
              <a:rPr lang="ar-SA" sz="1600" b="1" dirty="0" smtClean="0"/>
              <a:t>.</a:t>
            </a:r>
            <a:r>
              <a:rPr lang="en-US" sz="1600" dirty="0" smtClean="0"/>
              <a:t/>
            </a:r>
            <a:br>
              <a:rPr lang="en-US" sz="1600" dirty="0" smtClean="0"/>
            </a:br>
            <a:endParaRPr lang="ar-IQ" sz="1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997968"/>
            <a:ext cx="8229600" cy="1143000"/>
          </a:xfrm>
          <a:effectLst>
            <a:glow rad="635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a:lstStyle/>
          <a:p>
            <a:r>
              <a:rPr lang="ar-SA" b="1" u="sng" dirty="0" smtClean="0"/>
              <a:t>المحاضرة الخامسة</a:t>
            </a:r>
            <a:endParaRPr lang="ar-IQ"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962674"/>
          </a:xfrm>
        </p:spPr>
        <p:txBody>
          <a:bodyPr>
            <a:noAutofit/>
          </a:bodyPr>
          <a:lstStyle/>
          <a:p>
            <a:r>
              <a:rPr lang="ar-SA" sz="1600" b="1" u="sng" dirty="0" smtClean="0"/>
              <a:t>(وسائل العلم بوقوع الجريمة)</a:t>
            </a:r>
            <a:r>
              <a:rPr lang="en-US" sz="1600" dirty="0" smtClean="0"/>
              <a:t/>
            </a:r>
            <a:br>
              <a:rPr lang="en-US" sz="1600" dirty="0" smtClean="0"/>
            </a:br>
            <a:r>
              <a:rPr lang="ar-SA" sz="1600" b="1" dirty="0" smtClean="0"/>
              <a:t>يتصل علم المحقق </a:t>
            </a:r>
            <a:r>
              <a:rPr lang="ar-SA" sz="1600" b="1" dirty="0" err="1" smtClean="0"/>
              <a:t>او</a:t>
            </a:r>
            <a:r>
              <a:rPr lang="ar-SA" sz="1600" b="1" dirty="0" smtClean="0"/>
              <a:t> الجهات ذات الاختصاص </a:t>
            </a:r>
            <a:r>
              <a:rPr lang="ar-SA" sz="1600" b="1" dirty="0" err="1" smtClean="0"/>
              <a:t>التحقيقي</a:t>
            </a:r>
            <a:r>
              <a:rPr lang="ar-SA" sz="1600" b="1" dirty="0" smtClean="0"/>
              <a:t> بالجريمة بوسائل </a:t>
            </a:r>
            <a:r>
              <a:rPr lang="ar-SA" sz="1600" b="1" dirty="0" err="1" smtClean="0"/>
              <a:t>اهمها</a:t>
            </a:r>
            <a:r>
              <a:rPr lang="ar-SA" sz="1600" b="1" dirty="0" smtClean="0"/>
              <a:t> </a:t>
            </a:r>
            <a:r>
              <a:rPr lang="ar-SA" sz="1600" b="1" dirty="0" err="1" smtClean="0"/>
              <a:t>الاخبار</a:t>
            </a:r>
            <a:r>
              <a:rPr lang="ar-SA" sz="1600" b="1" dirty="0" smtClean="0"/>
              <a:t> والشكوى </a:t>
            </a:r>
            <a:r>
              <a:rPr lang="ar-SA" sz="1600" b="1" dirty="0" err="1" smtClean="0"/>
              <a:t>والادارك</a:t>
            </a:r>
            <a:r>
              <a:rPr lang="ar-SA" sz="1600" b="1" dirty="0" smtClean="0"/>
              <a:t> الشخصي للجريمة </a:t>
            </a:r>
            <a:r>
              <a:rPr lang="ar-SA" sz="1600" b="1" dirty="0" err="1" smtClean="0"/>
              <a:t>او</a:t>
            </a:r>
            <a:r>
              <a:rPr lang="ar-SA" sz="1600" b="1" dirty="0" smtClean="0"/>
              <a:t> </a:t>
            </a:r>
            <a:r>
              <a:rPr lang="ar-SA" sz="1600" b="1" dirty="0" err="1" smtClean="0"/>
              <a:t>اثارها</a:t>
            </a:r>
            <a:r>
              <a:rPr lang="ar-SA" sz="1600" b="1" dirty="0" smtClean="0"/>
              <a:t> ونتناولها تباعا:-</a:t>
            </a:r>
            <a:r>
              <a:rPr lang="en-US" sz="1600" dirty="0" smtClean="0"/>
              <a:t/>
            </a:r>
            <a:br>
              <a:rPr lang="en-US" sz="1600" dirty="0" smtClean="0"/>
            </a:br>
            <a:r>
              <a:rPr lang="ar-SA" sz="1600" b="1" u="sng" dirty="0" err="1" smtClean="0"/>
              <a:t>الاخبار</a:t>
            </a:r>
            <a:r>
              <a:rPr lang="ar-SA" sz="1600" b="1" u="sng" dirty="0" smtClean="0"/>
              <a:t> عن الجريمة/ </a:t>
            </a:r>
            <a:r>
              <a:rPr lang="ar-SA" sz="1600" b="1" dirty="0" smtClean="0"/>
              <a:t>وهو الحلقة </a:t>
            </a:r>
            <a:r>
              <a:rPr lang="ar-SA" sz="1600" b="1" dirty="0" err="1" smtClean="0"/>
              <a:t>الاولى</a:t>
            </a:r>
            <a:r>
              <a:rPr lang="ar-SA" sz="1600" b="1" dirty="0" smtClean="0"/>
              <a:t> في سلسلة </a:t>
            </a:r>
            <a:r>
              <a:rPr lang="ar-SA" sz="1600" b="1" dirty="0" err="1" smtClean="0"/>
              <a:t>الاجراءات</a:t>
            </a:r>
            <a:r>
              <a:rPr lang="ar-SA" sz="1600" b="1" dirty="0" smtClean="0"/>
              <a:t> </a:t>
            </a:r>
            <a:r>
              <a:rPr lang="ar-SA" sz="1600" b="1" dirty="0" err="1" smtClean="0"/>
              <a:t>التحقيقية</a:t>
            </a:r>
            <a:r>
              <a:rPr lang="ar-SA" sz="1600" b="1" dirty="0" smtClean="0"/>
              <a:t> وفي ضوء تسير </a:t>
            </a:r>
            <a:r>
              <a:rPr lang="ar-SA" sz="1600" b="1" dirty="0" err="1" smtClean="0"/>
              <a:t>اجراءات</a:t>
            </a:r>
            <a:r>
              <a:rPr lang="ar-SA" sz="1600" b="1" dirty="0" smtClean="0"/>
              <a:t> التحقيق.</a:t>
            </a:r>
            <a:r>
              <a:rPr lang="en-US" sz="1600" dirty="0" smtClean="0"/>
              <a:t/>
            </a:r>
            <a:br>
              <a:rPr lang="en-US" sz="1600" dirty="0" smtClean="0"/>
            </a:br>
            <a:r>
              <a:rPr lang="ar-SA" sz="1600" b="1" u="sng" dirty="0" smtClean="0"/>
              <a:t>التعريف </a:t>
            </a:r>
            <a:r>
              <a:rPr lang="ar-SA" sz="1600" b="1" u="sng" dirty="0" err="1" smtClean="0"/>
              <a:t>بالاخبار</a:t>
            </a:r>
            <a:r>
              <a:rPr lang="ar-SA" sz="1600" b="1" u="sng" dirty="0" smtClean="0"/>
              <a:t>/</a:t>
            </a:r>
            <a:r>
              <a:rPr lang="ar-SA" sz="1600" b="1" dirty="0" smtClean="0"/>
              <a:t> فهو </a:t>
            </a:r>
            <a:r>
              <a:rPr lang="ar-SA" sz="1600" b="1" dirty="0" err="1" smtClean="0"/>
              <a:t>اخطار</a:t>
            </a:r>
            <a:r>
              <a:rPr lang="ar-SA" sz="1600" b="1" dirty="0" smtClean="0"/>
              <a:t> عن وقوع حدوث عمل يرى المبلغ فيه ما يوجب تدخل السلطة المختصة </a:t>
            </a:r>
            <a:r>
              <a:rPr lang="ar-SA" sz="1600" b="1" dirty="0" err="1" smtClean="0"/>
              <a:t>لازالة</a:t>
            </a:r>
            <a:r>
              <a:rPr lang="ar-SA" sz="1600" b="1" dirty="0" smtClean="0"/>
              <a:t> </a:t>
            </a:r>
            <a:r>
              <a:rPr lang="ar-SA" sz="1600" b="1" dirty="0" err="1" smtClean="0"/>
              <a:t>اضرارها</a:t>
            </a:r>
            <a:r>
              <a:rPr lang="ar-SA" sz="1600" b="1" dirty="0" smtClean="0"/>
              <a:t> وقد نظم القانون العراقي في المادتين (47،48) مسألة </a:t>
            </a:r>
            <a:r>
              <a:rPr lang="ar-SA" sz="1600" b="1" dirty="0" err="1" smtClean="0"/>
              <a:t>الاخبار</a:t>
            </a:r>
            <a:r>
              <a:rPr lang="ar-SA" sz="1600" b="1" dirty="0" smtClean="0"/>
              <a:t> عن الجرائم.</a:t>
            </a:r>
            <a:r>
              <a:rPr lang="en-US" sz="1600" dirty="0" smtClean="0"/>
              <a:t/>
            </a:r>
            <a:br>
              <a:rPr lang="en-US" sz="1600" dirty="0" smtClean="0"/>
            </a:br>
            <a:r>
              <a:rPr lang="ar-SA" sz="1600" b="1" u="sng" dirty="0" smtClean="0"/>
              <a:t>الطبيعة القانونية </a:t>
            </a:r>
            <a:r>
              <a:rPr lang="ar-SA" sz="1600" b="1" u="sng" dirty="0" err="1" smtClean="0"/>
              <a:t>للاخبار</a:t>
            </a:r>
            <a:r>
              <a:rPr lang="ar-SA" sz="1600" b="1" dirty="0" smtClean="0"/>
              <a:t>/هناك اختلاف حول طبيعته منهم من يراه </a:t>
            </a:r>
            <a:r>
              <a:rPr lang="ar-SA" sz="1600" b="1" dirty="0" err="1" smtClean="0"/>
              <a:t>وجوبيوبين</a:t>
            </a:r>
            <a:r>
              <a:rPr lang="ar-SA" sz="1600" b="1" dirty="0" smtClean="0"/>
              <a:t> من يراه جوازي ووفقا للتشريع العراقي فهو جوازي ولكن جعل </a:t>
            </a:r>
            <a:r>
              <a:rPr lang="ar-SA" sz="1600" b="1" dirty="0" err="1" smtClean="0"/>
              <a:t>الاخبار</a:t>
            </a:r>
            <a:r>
              <a:rPr lang="ar-SA" sz="1600" b="1" dirty="0" smtClean="0"/>
              <a:t> وجوبا على بعض الفئات حسب نص المادة (48) والتي نصت على (كل مكلف بخدمة عامة علم </a:t>
            </a:r>
            <a:r>
              <a:rPr lang="ar-SA" sz="1600" b="1" dirty="0" err="1" smtClean="0"/>
              <a:t>اثناء</a:t>
            </a:r>
            <a:r>
              <a:rPr lang="ar-SA" sz="1600" b="1" dirty="0" smtClean="0"/>
              <a:t> </a:t>
            </a:r>
            <a:r>
              <a:rPr lang="ar-SA" sz="1600" b="1" dirty="0" err="1" smtClean="0"/>
              <a:t>تادية</a:t>
            </a:r>
            <a:r>
              <a:rPr lang="ar-SA" sz="1600" b="1" dirty="0" smtClean="0"/>
              <a:t> عمله </a:t>
            </a:r>
            <a:r>
              <a:rPr lang="ar-SA" sz="1600" b="1" dirty="0" err="1" smtClean="0"/>
              <a:t>او</a:t>
            </a:r>
            <a:r>
              <a:rPr lang="ar-SA" sz="1600" b="1" dirty="0" smtClean="0"/>
              <a:t> بسبب </a:t>
            </a:r>
            <a:r>
              <a:rPr lang="ar-SA" sz="1600" b="1" dirty="0" err="1" smtClean="0"/>
              <a:t>تاديته</a:t>
            </a:r>
            <a:r>
              <a:rPr lang="ar-SA" sz="1600" b="1" dirty="0" smtClean="0"/>
              <a:t> بوقوع جريمة </a:t>
            </a:r>
            <a:r>
              <a:rPr lang="ar-SA" sz="1600" b="1" dirty="0" err="1" smtClean="0"/>
              <a:t>او</a:t>
            </a:r>
            <a:r>
              <a:rPr lang="ar-SA" sz="1600" b="1" dirty="0" smtClean="0"/>
              <a:t> اشتبه في وقوع جريمة تحرك فيها الدعوى بلا شكوى وكل من قدم مساعدة بحكم مهنته الطبية في حالة يشتبه معها بوقوع جريمة وكل شخص كان حاضرا ارتكاب جناية عليه </a:t>
            </a:r>
            <a:r>
              <a:rPr lang="ar-SA" sz="1600" b="1" dirty="0" err="1" smtClean="0"/>
              <a:t>ان</a:t>
            </a:r>
            <a:r>
              <a:rPr lang="ar-SA" sz="1600" b="1" dirty="0" smtClean="0"/>
              <a:t> يخبروا فورا </a:t>
            </a:r>
            <a:r>
              <a:rPr lang="ar-SA" sz="1600" b="1" dirty="0" err="1" smtClean="0"/>
              <a:t>احدا</a:t>
            </a:r>
            <a:r>
              <a:rPr lang="ar-SA" sz="1600" b="1" dirty="0" smtClean="0"/>
              <a:t> ممن ذكروا في المادة (47).</a:t>
            </a:r>
            <a:r>
              <a:rPr lang="en-US" sz="1600" dirty="0" smtClean="0"/>
              <a:t/>
            </a:r>
            <a:br>
              <a:rPr lang="en-US" sz="1600" dirty="0" smtClean="0"/>
            </a:br>
            <a:r>
              <a:rPr lang="ar-SA" sz="1600" b="1" u="sng" dirty="0" smtClean="0"/>
              <a:t>صور </a:t>
            </a:r>
            <a:r>
              <a:rPr lang="ar-SA" sz="1600" b="1" u="sng" dirty="0" err="1" smtClean="0"/>
              <a:t>الاخبار</a:t>
            </a:r>
            <a:r>
              <a:rPr lang="ar-SA" sz="1600" b="1" u="sng" dirty="0" smtClean="0"/>
              <a:t>/</a:t>
            </a:r>
            <a:r>
              <a:rPr lang="ar-SA" sz="1600" b="1" dirty="0" smtClean="0"/>
              <a:t> ليس هناك شكلا معينا </a:t>
            </a:r>
            <a:r>
              <a:rPr lang="ar-SA" sz="1600" b="1" dirty="0" err="1" smtClean="0"/>
              <a:t>للاخبار</a:t>
            </a:r>
            <a:r>
              <a:rPr lang="ar-SA" sz="1600" b="1" dirty="0" smtClean="0"/>
              <a:t> لم يشترط المشرع أي شكل </a:t>
            </a:r>
            <a:r>
              <a:rPr lang="ar-SA" sz="1600" b="1" dirty="0" err="1" smtClean="0"/>
              <a:t>الا</a:t>
            </a:r>
            <a:r>
              <a:rPr lang="ar-SA" sz="1600" b="1" dirty="0" smtClean="0"/>
              <a:t> </a:t>
            </a:r>
            <a:r>
              <a:rPr lang="ar-SA" sz="1600" b="1" dirty="0" err="1" smtClean="0"/>
              <a:t>ان</a:t>
            </a:r>
            <a:r>
              <a:rPr lang="ar-SA" sz="1600" b="1" dirty="0" smtClean="0"/>
              <a:t> </a:t>
            </a:r>
            <a:r>
              <a:rPr lang="ar-SA" sz="1600" b="1" dirty="0" err="1" smtClean="0"/>
              <a:t>الاخبار</a:t>
            </a:r>
            <a:r>
              <a:rPr lang="ar-SA" sz="1600" b="1" dirty="0" smtClean="0"/>
              <a:t> </a:t>
            </a:r>
            <a:r>
              <a:rPr lang="ar-SA" sz="1600" b="1" dirty="0" err="1" smtClean="0"/>
              <a:t>اما</a:t>
            </a:r>
            <a:r>
              <a:rPr lang="ar-SA" sz="1600" b="1" dirty="0" smtClean="0"/>
              <a:t> </a:t>
            </a:r>
            <a:r>
              <a:rPr lang="ar-SA" sz="1600" b="1" dirty="0" err="1" smtClean="0"/>
              <a:t>ان</a:t>
            </a:r>
            <a:r>
              <a:rPr lang="ar-SA" sz="1600" b="1" dirty="0" smtClean="0"/>
              <a:t> يكون شفويا </a:t>
            </a:r>
            <a:r>
              <a:rPr lang="ar-SA" sz="1600" b="1" dirty="0" err="1" smtClean="0"/>
              <a:t>او</a:t>
            </a:r>
            <a:r>
              <a:rPr lang="ar-SA" sz="1600" b="1" dirty="0" smtClean="0"/>
              <a:t> تحريريا (كتابيا).</a:t>
            </a:r>
            <a:r>
              <a:rPr lang="en-US" sz="1600" dirty="0" smtClean="0"/>
              <a:t/>
            </a:r>
            <a:br>
              <a:rPr lang="en-US" sz="1600" dirty="0" smtClean="0"/>
            </a:br>
            <a:r>
              <a:rPr lang="ar-SA" sz="1600" b="1" u="sng" dirty="0" err="1" smtClean="0"/>
              <a:t>الاخبار</a:t>
            </a:r>
            <a:r>
              <a:rPr lang="ar-SA" sz="1600" b="1" u="sng" dirty="0" smtClean="0"/>
              <a:t> التحريري/</a:t>
            </a:r>
            <a:r>
              <a:rPr lang="ar-SA" sz="1600" b="1" dirty="0" smtClean="0"/>
              <a:t> أي </a:t>
            </a:r>
            <a:r>
              <a:rPr lang="ar-SA" sz="1600" b="1" dirty="0" err="1" smtClean="0"/>
              <a:t>الاخبار</a:t>
            </a:r>
            <a:r>
              <a:rPr lang="ar-SA" sz="1600" b="1" dirty="0" smtClean="0"/>
              <a:t> الكتابي سواء كتابة على الورق </a:t>
            </a:r>
            <a:r>
              <a:rPr lang="ar-SA" sz="1600" b="1" dirty="0" err="1" smtClean="0"/>
              <a:t>او</a:t>
            </a:r>
            <a:r>
              <a:rPr lang="ar-SA" sz="1600" b="1" dirty="0" smtClean="0"/>
              <a:t> الكترونية ولا يشترط فيه </a:t>
            </a:r>
            <a:r>
              <a:rPr lang="ar-SA" sz="1600" b="1" dirty="0" err="1" smtClean="0"/>
              <a:t>ان</a:t>
            </a:r>
            <a:r>
              <a:rPr lang="ar-SA" sz="1600" b="1" dirty="0" smtClean="0"/>
              <a:t> يكون مفصلا </a:t>
            </a:r>
            <a:r>
              <a:rPr lang="ar-SA" sz="1600" b="1" dirty="0" err="1" smtClean="0"/>
              <a:t>او</a:t>
            </a:r>
            <a:r>
              <a:rPr lang="ar-SA" sz="1600" b="1" dirty="0" smtClean="0"/>
              <a:t> مطولا بل قد يكون مختصرا يشير </a:t>
            </a:r>
            <a:r>
              <a:rPr lang="ar-SA" sz="1600" b="1" dirty="0" err="1" smtClean="0"/>
              <a:t>الى</a:t>
            </a:r>
            <a:r>
              <a:rPr lang="ar-SA" sz="1600" b="1" dirty="0" smtClean="0"/>
              <a:t> وقوع الجريمة </a:t>
            </a:r>
            <a:r>
              <a:rPr lang="ar-SA" sz="1600" b="1" dirty="0" err="1" smtClean="0"/>
              <a:t>او</a:t>
            </a:r>
            <a:r>
              <a:rPr lang="ar-SA" sz="1600" b="1" dirty="0" smtClean="0"/>
              <a:t> فاعلها دون التطرق </a:t>
            </a:r>
            <a:r>
              <a:rPr lang="ar-SA" sz="1600" b="1" dirty="0" err="1" smtClean="0"/>
              <a:t>الى</a:t>
            </a:r>
            <a:r>
              <a:rPr lang="ar-SA" sz="1600" b="1" dirty="0" smtClean="0"/>
              <a:t> جميع التفاصيل.</a:t>
            </a:r>
            <a:r>
              <a:rPr lang="en-US" sz="1600" dirty="0" smtClean="0"/>
              <a:t/>
            </a:r>
            <a:br>
              <a:rPr lang="en-US" sz="1600" dirty="0" smtClean="0"/>
            </a:br>
            <a:r>
              <a:rPr lang="ar-SA" sz="1600" b="1" u="sng" dirty="0" err="1" smtClean="0"/>
              <a:t>الاخبار</a:t>
            </a:r>
            <a:r>
              <a:rPr lang="ar-SA" sz="1600" b="1" u="sng" dirty="0" smtClean="0"/>
              <a:t> الشفوي/</a:t>
            </a:r>
            <a:r>
              <a:rPr lang="ar-SA" sz="1600" b="1" dirty="0" smtClean="0"/>
              <a:t> أي </a:t>
            </a:r>
            <a:r>
              <a:rPr lang="ar-SA" sz="1600" b="1" dirty="0" err="1" smtClean="0"/>
              <a:t>الاخبار</a:t>
            </a:r>
            <a:r>
              <a:rPr lang="ar-SA" sz="1600" b="1" dirty="0" smtClean="0"/>
              <a:t> الصوتي الذي يكون عن طريق الهاتف </a:t>
            </a:r>
            <a:r>
              <a:rPr lang="ar-SA" sz="1600" b="1" dirty="0" err="1" smtClean="0"/>
              <a:t>والاخبار</a:t>
            </a:r>
            <a:r>
              <a:rPr lang="ar-SA" sz="1600" b="1" dirty="0" smtClean="0"/>
              <a:t> يمكن </a:t>
            </a:r>
            <a:r>
              <a:rPr lang="ar-SA" sz="1600" b="1" dirty="0" err="1" smtClean="0"/>
              <a:t>ان</a:t>
            </a:r>
            <a:r>
              <a:rPr lang="ar-SA" sz="1600" b="1" dirty="0" smtClean="0"/>
              <a:t> يتم من خلال </a:t>
            </a:r>
            <a:r>
              <a:rPr lang="ar-SA" sz="1600" b="1" dirty="0" err="1" smtClean="0"/>
              <a:t>المجنى</a:t>
            </a:r>
            <a:r>
              <a:rPr lang="ar-SA" sz="1600" b="1" dirty="0" smtClean="0"/>
              <a:t> عليه </a:t>
            </a:r>
            <a:r>
              <a:rPr lang="ar-SA" sz="1600" b="1" dirty="0" err="1" smtClean="0"/>
              <a:t>او</a:t>
            </a:r>
            <a:r>
              <a:rPr lang="ar-SA" sz="1600" b="1" dirty="0" smtClean="0"/>
              <a:t> وكيله </a:t>
            </a:r>
            <a:r>
              <a:rPr lang="ar-SA" sz="1600" b="1" dirty="0" err="1" smtClean="0"/>
              <a:t>او</a:t>
            </a:r>
            <a:r>
              <a:rPr lang="ar-SA" sz="1600" b="1" dirty="0" smtClean="0"/>
              <a:t> المتضرر من الجريمة وعلى المحقق </a:t>
            </a:r>
            <a:r>
              <a:rPr lang="ar-SA" sz="1600" b="1" dirty="0" err="1" smtClean="0"/>
              <a:t>ان</a:t>
            </a:r>
            <a:r>
              <a:rPr lang="ar-SA" sz="1600" b="1" dirty="0" smtClean="0"/>
              <a:t> لا يرفض </a:t>
            </a:r>
            <a:r>
              <a:rPr lang="ar-SA" sz="1600" b="1" dirty="0" err="1" smtClean="0"/>
              <a:t>الاخبار</a:t>
            </a:r>
            <a:r>
              <a:rPr lang="ar-SA" sz="1600" b="1" dirty="0" smtClean="0"/>
              <a:t> </a:t>
            </a:r>
            <a:r>
              <a:rPr lang="ar-SA" sz="1600" b="1" dirty="0" err="1" smtClean="0"/>
              <a:t>واذا</a:t>
            </a:r>
            <a:r>
              <a:rPr lang="ar-SA" sz="1600" b="1" dirty="0" smtClean="0"/>
              <a:t> كلن شفويا عليه </a:t>
            </a:r>
            <a:r>
              <a:rPr lang="ar-SA" sz="1600" b="1" dirty="0" err="1" smtClean="0"/>
              <a:t>ان</a:t>
            </a:r>
            <a:r>
              <a:rPr lang="ar-SA" sz="1600" b="1" dirty="0" smtClean="0"/>
              <a:t> يدونه </a:t>
            </a:r>
            <a:r>
              <a:rPr lang="en-US" sz="1600" dirty="0" smtClean="0"/>
              <a:t/>
            </a:r>
            <a:br>
              <a:rPr lang="en-US" sz="1600" dirty="0" smtClean="0"/>
            </a:br>
            <a:endParaRPr lang="ar-IQ" sz="1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Autofit/>
          </a:bodyPr>
          <a:lstStyle/>
          <a:p>
            <a:r>
              <a:rPr lang="ar-SA" sz="1600" b="1" u="sng" dirty="0" smtClean="0"/>
              <a:t>المخبر السري </a:t>
            </a:r>
            <a:r>
              <a:rPr lang="ar-SA" sz="1600" b="1" u="sng" dirty="0" err="1" smtClean="0"/>
              <a:t>او</a:t>
            </a:r>
            <a:r>
              <a:rPr lang="ar-SA" sz="1600" b="1" u="sng" dirty="0" smtClean="0"/>
              <a:t> المجهول/</a:t>
            </a:r>
            <a:r>
              <a:rPr lang="ar-SA" sz="1600" b="1" dirty="0" smtClean="0"/>
              <a:t> تناول المشرع هذا الموضوع في المادة (47) من قانون </a:t>
            </a:r>
            <a:r>
              <a:rPr lang="ar-SA" sz="1600" b="1" dirty="0" err="1" smtClean="0"/>
              <a:t>اصول</a:t>
            </a:r>
            <a:r>
              <a:rPr lang="ar-SA" sz="1600" b="1" dirty="0" smtClean="0"/>
              <a:t> المحاكمات الجزائية </a:t>
            </a:r>
            <a:r>
              <a:rPr lang="ar-SA" sz="1600" b="1" dirty="0" err="1" smtClean="0"/>
              <a:t>الى</a:t>
            </a:r>
            <a:r>
              <a:rPr lang="ar-SA" sz="1600" b="1" dirty="0" smtClean="0"/>
              <a:t> جواز عدم بيان هوية المخبر وذلك خوفا عليهم من انتقام الجناة </a:t>
            </a:r>
            <a:r>
              <a:rPr lang="ar-SA" sz="1600" b="1" dirty="0" err="1" smtClean="0"/>
              <a:t>او</a:t>
            </a:r>
            <a:r>
              <a:rPr lang="ar-SA" sz="1600" b="1" dirty="0" smtClean="0"/>
              <a:t> ذويهم </a:t>
            </a:r>
            <a:r>
              <a:rPr lang="ar-SA" sz="1600" b="1" dirty="0" err="1" smtClean="0"/>
              <a:t>والاخبار</a:t>
            </a:r>
            <a:r>
              <a:rPr lang="ar-SA" sz="1600" b="1" dirty="0" smtClean="0"/>
              <a:t> مثلما </a:t>
            </a:r>
            <a:r>
              <a:rPr lang="ar-SA" sz="1600" b="1" dirty="0" err="1" smtClean="0"/>
              <a:t>ياتي</a:t>
            </a:r>
            <a:r>
              <a:rPr lang="ar-SA" sz="1600" b="1" dirty="0" smtClean="0"/>
              <a:t> من شخص معلوم قد </a:t>
            </a:r>
            <a:r>
              <a:rPr lang="ar-SA" sz="1600" b="1" dirty="0" err="1" smtClean="0"/>
              <a:t>ياتي</a:t>
            </a:r>
            <a:r>
              <a:rPr lang="ar-SA" sz="1600" b="1" dirty="0" smtClean="0"/>
              <a:t> من شخص مجهول كما لو حصل عن طريق الهاتف النقال فهنا على المحقق </a:t>
            </a:r>
            <a:r>
              <a:rPr lang="ar-SA" sz="1600" b="1" dirty="0" err="1" smtClean="0"/>
              <a:t>ان</a:t>
            </a:r>
            <a:r>
              <a:rPr lang="ar-SA" sz="1600" b="1" dirty="0" smtClean="0"/>
              <a:t> لا يباشر التحقيق </a:t>
            </a:r>
            <a:r>
              <a:rPr lang="ar-SA" sz="1600" b="1" dirty="0" err="1" smtClean="0"/>
              <a:t>الا</a:t>
            </a:r>
            <a:r>
              <a:rPr lang="ar-SA" sz="1600" b="1" dirty="0" smtClean="0"/>
              <a:t> بعد </a:t>
            </a:r>
            <a:r>
              <a:rPr lang="ar-SA" sz="1600" b="1" dirty="0" err="1" smtClean="0"/>
              <a:t>التاكد</a:t>
            </a:r>
            <a:r>
              <a:rPr lang="ar-SA" sz="1600" b="1" dirty="0" smtClean="0"/>
              <a:t> من حقيقة </a:t>
            </a:r>
            <a:r>
              <a:rPr lang="ar-SA" sz="1600" b="1" dirty="0" err="1" smtClean="0"/>
              <a:t>الاخباروصحته</a:t>
            </a:r>
            <a:r>
              <a:rPr lang="ar-SA" sz="1600" b="1" dirty="0" smtClean="0"/>
              <a:t> </a:t>
            </a:r>
            <a:r>
              <a:rPr lang="ar-SA" sz="1600" b="1" dirty="0" err="1" smtClean="0"/>
              <a:t>اذ</a:t>
            </a:r>
            <a:r>
              <a:rPr lang="ar-SA" sz="1600" b="1" dirty="0" smtClean="0"/>
              <a:t> </a:t>
            </a:r>
            <a:r>
              <a:rPr lang="ar-SA" sz="1600" b="1" dirty="0" err="1" smtClean="0"/>
              <a:t>احيانا</a:t>
            </a:r>
            <a:r>
              <a:rPr lang="ar-SA" sz="1600" b="1" dirty="0" smtClean="0"/>
              <a:t> قد يكون المخبر مدفوع بدوافع الحقد والكراهية اتجاه المخبر عنه فعلى المحقق قد </a:t>
            </a:r>
            <a:r>
              <a:rPr lang="ar-SA" sz="1600" b="1" dirty="0" err="1" smtClean="0"/>
              <a:t>الامكان</a:t>
            </a:r>
            <a:r>
              <a:rPr lang="ar-SA" sz="1600" b="1" dirty="0" smtClean="0"/>
              <a:t> </a:t>
            </a:r>
            <a:r>
              <a:rPr lang="ar-SA" sz="1600" b="1" dirty="0" err="1" smtClean="0"/>
              <a:t>ان</a:t>
            </a:r>
            <a:r>
              <a:rPr lang="ar-SA" sz="1600" b="1" dirty="0" smtClean="0"/>
              <a:t> يحاول التعرف على حقيقة وهوية المخبر.</a:t>
            </a:r>
            <a:r>
              <a:rPr lang="en-US" sz="1600" dirty="0" smtClean="0"/>
              <a:t/>
            </a:r>
            <a:br>
              <a:rPr lang="en-US" sz="1600" dirty="0" smtClean="0"/>
            </a:br>
            <a:r>
              <a:rPr lang="ar-SA" sz="1600" b="1" u="sng" dirty="0" smtClean="0"/>
              <a:t>الحالات النفسية للمخبرين/ </a:t>
            </a:r>
            <a:r>
              <a:rPr lang="ar-SA" sz="1600" b="1" dirty="0" err="1" smtClean="0"/>
              <a:t>احيانا</a:t>
            </a:r>
            <a:r>
              <a:rPr lang="ar-SA" sz="1600" b="1" dirty="0" smtClean="0"/>
              <a:t> قد يحصل </a:t>
            </a:r>
            <a:r>
              <a:rPr lang="ar-SA" sz="1600" b="1" dirty="0" err="1" smtClean="0"/>
              <a:t>ان</a:t>
            </a:r>
            <a:r>
              <a:rPr lang="ar-SA" sz="1600" b="1" dirty="0" smtClean="0"/>
              <a:t> المخبر يخبر عن نفسه وهذا </a:t>
            </a:r>
            <a:r>
              <a:rPr lang="ar-SA" sz="1600" b="1" dirty="0" err="1" smtClean="0"/>
              <a:t>الامر</a:t>
            </a:r>
            <a:r>
              <a:rPr lang="ar-SA" sz="1600" b="1" dirty="0" smtClean="0"/>
              <a:t> غريب حيث يلاحظ انه خلاف المنطق </a:t>
            </a:r>
            <a:r>
              <a:rPr lang="ar-SA" sz="1600" b="1" dirty="0" err="1" smtClean="0"/>
              <a:t>ان</a:t>
            </a:r>
            <a:r>
              <a:rPr lang="ar-SA" sz="1600" b="1" dirty="0" smtClean="0"/>
              <a:t> يخبر الشخص عن نفسه ويفعل المخبر ذلك رغبة منه في تسليط الضوء عليه خاصة في الجرام التي </a:t>
            </a:r>
            <a:r>
              <a:rPr lang="ar-SA" sz="1600" b="1" dirty="0" err="1" smtClean="0"/>
              <a:t>تاخذ</a:t>
            </a:r>
            <a:r>
              <a:rPr lang="ar-SA" sz="1600" b="1" dirty="0" smtClean="0"/>
              <a:t> مساحة واسعة في </a:t>
            </a:r>
            <a:r>
              <a:rPr lang="ar-SA" sz="1600" b="1" dirty="0" err="1" smtClean="0"/>
              <a:t>الراي</a:t>
            </a:r>
            <a:r>
              <a:rPr lang="ar-SA" sz="1600" b="1" dirty="0" smtClean="0"/>
              <a:t> العام </a:t>
            </a:r>
            <a:r>
              <a:rPr lang="ar-SA" sz="1600" b="1" dirty="0" err="1" smtClean="0"/>
              <a:t>لاهميتها</a:t>
            </a:r>
            <a:r>
              <a:rPr lang="ar-SA" sz="1600" b="1" dirty="0" smtClean="0"/>
              <a:t> </a:t>
            </a:r>
            <a:r>
              <a:rPr lang="ar-SA" sz="1600" b="1" dirty="0" err="1" smtClean="0"/>
              <a:t>او</a:t>
            </a:r>
            <a:r>
              <a:rPr lang="ar-SA" sz="1600" b="1" dirty="0" smtClean="0"/>
              <a:t> غرابتها وربما مدفوعين بدوافع اقتصادية وذلك رغبة في التخلص من الضغط الاقتصادي</a:t>
            </a:r>
            <a:r>
              <a:rPr lang="ar-SA" sz="1600" b="1" u="sng" dirty="0" smtClean="0"/>
              <a:t> </a:t>
            </a:r>
            <a:r>
              <a:rPr lang="ar-SA" sz="1600" b="1" dirty="0" smtClean="0"/>
              <a:t>ولكن </a:t>
            </a:r>
            <a:r>
              <a:rPr lang="ar-SA" sz="1600" b="1" dirty="0" err="1" smtClean="0"/>
              <a:t>احيانا</a:t>
            </a:r>
            <a:r>
              <a:rPr lang="ar-SA" sz="1600" b="1" dirty="0" smtClean="0"/>
              <a:t> المخبر غير مصاب بحالة نفسية نما يقوم </a:t>
            </a:r>
            <a:r>
              <a:rPr lang="ar-SA" sz="1600" b="1" dirty="0" err="1" smtClean="0"/>
              <a:t>بلاخبار</a:t>
            </a:r>
            <a:r>
              <a:rPr lang="ar-SA" sz="1600" b="1" dirty="0" smtClean="0"/>
              <a:t> عن نفسه من اجل </a:t>
            </a:r>
            <a:r>
              <a:rPr lang="ar-SA" sz="1600" b="1" dirty="0" err="1" smtClean="0"/>
              <a:t>انقاذ</a:t>
            </a:r>
            <a:r>
              <a:rPr lang="ar-SA" sz="1600" b="1" dirty="0" smtClean="0"/>
              <a:t> الجاني الحقيقي كان تربطه مع الجاني علاقات عائلية وطيدة</a:t>
            </a:r>
            <a:r>
              <a:rPr lang="ar-SA" sz="1600" b="1" u="sng" dirty="0" smtClean="0"/>
              <a:t>. </a:t>
            </a:r>
            <a:r>
              <a:rPr lang="en-US" sz="1600" dirty="0" smtClean="0"/>
              <a:t/>
            </a:r>
            <a:br>
              <a:rPr lang="en-US" sz="1600" dirty="0" smtClean="0"/>
            </a:br>
            <a:r>
              <a:rPr lang="ar-SA" sz="1600" b="1" u="sng" dirty="0" err="1" smtClean="0"/>
              <a:t>التاكد</a:t>
            </a:r>
            <a:r>
              <a:rPr lang="ar-SA" sz="1600" b="1" u="sng" dirty="0" smtClean="0"/>
              <a:t> من صحة </a:t>
            </a:r>
            <a:r>
              <a:rPr lang="ar-SA" sz="1600" b="1" u="sng" dirty="0" err="1" smtClean="0"/>
              <a:t>الاخبار</a:t>
            </a:r>
            <a:r>
              <a:rPr lang="ar-SA" sz="1600" b="1" u="sng" dirty="0" smtClean="0"/>
              <a:t> وجديته/</a:t>
            </a:r>
            <a:r>
              <a:rPr lang="ar-SA" sz="1600" b="1" dirty="0" smtClean="0"/>
              <a:t> على المحقق </a:t>
            </a:r>
            <a:r>
              <a:rPr lang="ar-SA" sz="1600" b="1" dirty="0" err="1" smtClean="0"/>
              <a:t>ان</a:t>
            </a:r>
            <a:r>
              <a:rPr lang="ar-SA" sz="1600" b="1" dirty="0" smtClean="0"/>
              <a:t> </a:t>
            </a:r>
            <a:r>
              <a:rPr lang="ar-SA" sz="1600" b="1" dirty="0" err="1" smtClean="0"/>
              <a:t>يتاكد</a:t>
            </a:r>
            <a:r>
              <a:rPr lang="ar-SA" sz="1600" b="1" dirty="0" smtClean="0"/>
              <a:t> من المعلومات فقد تكون غير صحيحة </a:t>
            </a:r>
            <a:r>
              <a:rPr lang="ar-SA" sz="1600" b="1" dirty="0" err="1" smtClean="0"/>
              <a:t>اما</a:t>
            </a:r>
            <a:r>
              <a:rPr lang="ar-SA" sz="1600" b="1" dirty="0" smtClean="0"/>
              <a:t> بسبب الغيرة من المبلغ عنه </a:t>
            </a:r>
            <a:r>
              <a:rPr lang="ar-SA" sz="1600" b="1" dirty="0" err="1" smtClean="0"/>
              <a:t>او</a:t>
            </a:r>
            <a:r>
              <a:rPr lang="ar-SA" sz="1600" b="1" dirty="0" smtClean="0"/>
              <a:t> الحقد عليه فعلى المحقق </a:t>
            </a:r>
            <a:r>
              <a:rPr lang="ar-SA" sz="1600" b="1" dirty="0" err="1" smtClean="0"/>
              <a:t>ان</a:t>
            </a:r>
            <a:r>
              <a:rPr lang="ar-SA" sz="1600" b="1" dirty="0" smtClean="0"/>
              <a:t> يكون فطنا كما يجب </a:t>
            </a:r>
            <a:r>
              <a:rPr lang="ar-SA" sz="1600" b="1" dirty="0" err="1" smtClean="0"/>
              <a:t>ان</a:t>
            </a:r>
            <a:r>
              <a:rPr lang="ar-SA" sz="1600" b="1" dirty="0" smtClean="0"/>
              <a:t> يلاحظ من </a:t>
            </a:r>
            <a:r>
              <a:rPr lang="ar-SA" sz="1600" b="1" dirty="0" err="1" smtClean="0"/>
              <a:t>الن</a:t>
            </a:r>
            <a:r>
              <a:rPr lang="ar-SA" sz="1600" b="1" dirty="0" smtClean="0"/>
              <a:t> العديد من </a:t>
            </a:r>
            <a:r>
              <a:rPr lang="ar-SA" sz="1600" b="1" dirty="0" err="1" smtClean="0"/>
              <a:t>الاخبارات</a:t>
            </a:r>
            <a:r>
              <a:rPr lang="ar-SA" sz="1600" b="1" dirty="0" smtClean="0"/>
              <a:t> التي تكون من مجهول هي كاذبة يراد منها </a:t>
            </a:r>
            <a:r>
              <a:rPr lang="ar-SA" sz="1600" b="1" dirty="0" err="1" smtClean="0"/>
              <a:t>الايقاع</a:t>
            </a:r>
            <a:r>
              <a:rPr lang="ar-SA" sz="1600" b="1" dirty="0" smtClean="0"/>
              <a:t> بالغير والانتقام منه فعلى المحقق </a:t>
            </a:r>
            <a:r>
              <a:rPr lang="ar-SA" sz="1600" b="1" dirty="0" err="1" smtClean="0"/>
              <a:t>ان</a:t>
            </a:r>
            <a:r>
              <a:rPr lang="ar-SA" sz="1600" b="1" dirty="0" smtClean="0"/>
              <a:t> يكون صبورا مترويا عند التصرف </a:t>
            </a:r>
            <a:r>
              <a:rPr lang="ar-SA" sz="1600" b="1" dirty="0" err="1" smtClean="0"/>
              <a:t>ازاء</a:t>
            </a:r>
            <a:r>
              <a:rPr lang="ar-SA" sz="1600" b="1" dirty="0" smtClean="0"/>
              <a:t> تلك البلاغات </a:t>
            </a:r>
            <a:r>
              <a:rPr lang="ar-SA" sz="1600" b="1" dirty="0" err="1" smtClean="0"/>
              <a:t>فاحيانا</a:t>
            </a:r>
            <a:r>
              <a:rPr lang="ar-SA" sz="1600" b="1" dirty="0" smtClean="0"/>
              <a:t> المخبر يكون واهما فيما ابلغ عنه .</a:t>
            </a:r>
            <a:r>
              <a:rPr lang="en-US" sz="1600" dirty="0" smtClean="0"/>
              <a:t/>
            </a:r>
            <a:br>
              <a:rPr lang="en-US" sz="1600" dirty="0" smtClean="0"/>
            </a:br>
            <a:r>
              <a:rPr lang="ar-SA" sz="1600" b="1" dirty="0" smtClean="0"/>
              <a:t>(الانتقال </a:t>
            </a:r>
            <a:r>
              <a:rPr lang="ar-SA" sz="1600" b="1" dirty="0" err="1" smtClean="0"/>
              <a:t>الى</a:t>
            </a:r>
            <a:r>
              <a:rPr lang="ar-SA" sz="1600" b="1" dirty="0" smtClean="0"/>
              <a:t> محل الحادث)</a:t>
            </a:r>
            <a:r>
              <a:rPr lang="en-US" sz="1600" dirty="0" smtClean="0"/>
              <a:t/>
            </a:r>
            <a:br>
              <a:rPr lang="en-US" sz="1600" dirty="0" smtClean="0"/>
            </a:br>
            <a:r>
              <a:rPr lang="ar-SA" sz="1600" b="1" dirty="0" smtClean="0"/>
              <a:t>بعد </a:t>
            </a:r>
            <a:r>
              <a:rPr lang="ar-SA" sz="1600" b="1" dirty="0" err="1" smtClean="0"/>
              <a:t>تاكد</a:t>
            </a:r>
            <a:r>
              <a:rPr lang="ar-SA" sz="1600" b="1" dirty="0" smtClean="0"/>
              <a:t> المحقق من صحة </a:t>
            </a:r>
            <a:r>
              <a:rPr lang="ar-SA" sz="1600" b="1" dirty="0" err="1" smtClean="0"/>
              <a:t>الاخبار</a:t>
            </a:r>
            <a:r>
              <a:rPr lang="ar-SA" sz="1600" b="1" dirty="0" smtClean="0"/>
              <a:t> عليه </a:t>
            </a:r>
            <a:r>
              <a:rPr lang="ar-SA" sz="1600" b="1" dirty="0" err="1" smtClean="0"/>
              <a:t>ان</a:t>
            </a:r>
            <a:r>
              <a:rPr lang="ar-SA" sz="1600" b="1" dirty="0" smtClean="0"/>
              <a:t> ينتقل </a:t>
            </a:r>
            <a:r>
              <a:rPr lang="ar-SA" sz="1600" b="1" dirty="0" err="1" smtClean="0"/>
              <a:t>الى</a:t>
            </a:r>
            <a:r>
              <a:rPr lang="ar-SA" sz="1600" b="1" dirty="0" smtClean="0"/>
              <a:t> مكان الحادث بغية المحافظة على مسرح الجريمة ومعالمها بل وتدوين </a:t>
            </a:r>
            <a:r>
              <a:rPr lang="ar-SA" sz="1600" b="1" dirty="0" err="1" smtClean="0"/>
              <a:t>اقوال</a:t>
            </a:r>
            <a:r>
              <a:rPr lang="ar-SA" sz="1600" b="1" dirty="0" smtClean="0"/>
              <a:t> </a:t>
            </a:r>
            <a:r>
              <a:rPr lang="ar-SA" sz="1600" b="1" dirty="0" err="1" smtClean="0"/>
              <a:t>المجنى</a:t>
            </a:r>
            <a:r>
              <a:rPr lang="ar-SA" sz="1600" b="1" dirty="0" smtClean="0"/>
              <a:t> عليهم قبل </a:t>
            </a:r>
            <a:r>
              <a:rPr lang="ar-SA" sz="1600" b="1" dirty="0" err="1" smtClean="0"/>
              <a:t>ان</a:t>
            </a:r>
            <a:r>
              <a:rPr lang="ar-SA" sz="1600" b="1" dirty="0" smtClean="0"/>
              <a:t> يدركهم الموت وضبط الجاني </a:t>
            </a:r>
            <a:r>
              <a:rPr lang="ar-SA" sz="1600" b="1" dirty="0" err="1" smtClean="0"/>
              <a:t>ان</a:t>
            </a:r>
            <a:r>
              <a:rPr lang="ar-SA" sz="1600" b="1" dirty="0" smtClean="0"/>
              <a:t> كان متواجدا في مسرح الجريمة ونقل المصابين </a:t>
            </a:r>
            <a:r>
              <a:rPr lang="ar-SA" sz="1600" b="1" dirty="0" err="1" smtClean="0"/>
              <a:t>الى</a:t>
            </a:r>
            <a:r>
              <a:rPr lang="ar-SA" sz="1600" b="1" dirty="0" smtClean="0"/>
              <a:t> المستشفى .</a:t>
            </a:r>
            <a:r>
              <a:rPr lang="en-US" sz="1600" dirty="0" smtClean="0"/>
              <a:t/>
            </a:r>
            <a:br>
              <a:rPr lang="en-US" sz="1600" dirty="0" smtClean="0"/>
            </a:br>
            <a:r>
              <a:rPr lang="ar-SA" sz="1600" b="1" u="sng" dirty="0" smtClean="0"/>
              <a:t>التحقق من الوقت المنحصر بين </a:t>
            </a:r>
            <a:r>
              <a:rPr lang="ar-SA" sz="1600" b="1" u="sng" dirty="0" err="1" smtClean="0"/>
              <a:t>الاخبار</a:t>
            </a:r>
            <a:r>
              <a:rPr lang="ar-SA" sz="1600" b="1" u="sng" dirty="0" smtClean="0"/>
              <a:t> ووقوع الجريمة/</a:t>
            </a:r>
            <a:r>
              <a:rPr lang="ar-SA" sz="1600" b="1" dirty="0" smtClean="0"/>
              <a:t> هنا تبرز نية المبلغ ودورها في الكشف عن حقيقة الجريمة فقد يحدث </a:t>
            </a:r>
            <a:r>
              <a:rPr lang="ar-SA" sz="1600" b="1" dirty="0" err="1" smtClean="0"/>
              <a:t>ان</a:t>
            </a:r>
            <a:r>
              <a:rPr lang="ar-SA" sz="1600" b="1" dirty="0" smtClean="0"/>
              <a:t> يقوم المخبر </a:t>
            </a:r>
            <a:r>
              <a:rPr lang="ar-SA" sz="1600" b="1" dirty="0" err="1" smtClean="0"/>
              <a:t>بلاخبار</a:t>
            </a:r>
            <a:r>
              <a:rPr lang="ar-SA" sz="1600" b="1" dirty="0" smtClean="0"/>
              <a:t> بعد فترة زمنية من وقوع الجريمة لغاية في نفسه كان يكون هو الفاعل الحقيقية (الجاني) .</a:t>
            </a:r>
            <a:r>
              <a:rPr lang="en-US" sz="1600" dirty="0" smtClean="0"/>
              <a:t/>
            </a:r>
            <a:br>
              <a:rPr lang="en-US" sz="1600" dirty="0" smtClean="0"/>
            </a:br>
            <a:endParaRPr lang="ar-IQ" sz="1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Autofit/>
          </a:bodyPr>
          <a:lstStyle/>
          <a:p>
            <a:r>
              <a:rPr lang="ar-SA" sz="1600" b="1" dirty="0" smtClean="0"/>
              <a:t>(الشكوى)</a:t>
            </a:r>
            <a:r>
              <a:rPr lang="en-US" sz="1600" dirty="0" smtClean="0"/>
              <a:t/>
            </a:r>
            <a:br>
              <a:rPr lang="en-US" sz="1600" dirty="0" smtClean="0"/>
            </a:br>
            <a:r>
              <a:rPr lang="ar-SA" sz="1600" b="1" dirty="0" smtClean="0"/>
              <a:t>هي </a:t>
            </a:r>
            <a:r>
              <a:rPr lang="ar-SA" sz="1600" b="1" dirty="0" err="1" smtClean="0"/>
              <a:t>الاجراء</a:t>
            </a:r>
            <a:r>
              <a:rPr lang="ar-SA" sz="1600" b="1" dirty="0" smtClean="0"/>
              <a:t> الذي يقوم </a:t>
            </a:r>
            <a:r>
              <a:rPr lang="ar-SA" sz="1600" b="1" dirty="0" err="1" smtClean="0"/>
              <a:t>به</a:t>
            </a:r>
            <a:r>
              <a:rPr lang="ar-SA" sz="1600" b="1" dirty="0" smtClean="0"/>
              <a:t> </a:t>
            </a:r>
            <a:r>
              <a:rPr lang="ar-SA" sz="1600" b="1" dirty="0" err="1" smtClean="0"/>
              <a:t>المجنى</a:t>
            </a:r>
            <a:r>
              <a:rPr lang="ar-SA" sz="1600" b="1" dirty="0" smtClean="0"/>
              <a:t> عليه </a:t>
            </a:r>
            <a:r>
              <a:rPr lang="ar-SA" sz="1600" b="1" dirty="0" err="1" smtClean="0"/>
              <a:t>الى</a:t>
            </a:r>
            <a:r>
              <a:rPr lang="ar-SA" sz="1600" b="1" dirty="0" smtClean="0"/>
              <a:t> السلطة المختصة طلبا في تحريك الدعوى الجزائية في تلك الجرائم التي يتوقف التحريك فيها على هذا </a:t>
            </a:r>
            <a:r>
              <a:rPr lang="ar-SA" sz="1600" b="1" dirty="0" err="1" smtClean="0"/>
              <a:t>الاجراء</a:t>
            </a:r>
            <a:r>
              <a:rPr lang="ar-SA" sz="1600" b="1" dirty="0" smtClean="0"/>
              <a:t> وقد نظم المشرع </a:t>
            </a:r>
            <a:r>
              <a:rPr lang="ar-SA" sz="1600" b="1" dirty="0" err="1" smtClean="0"/>
              <a:t>احكام</a:t>
            </a:r>
            <a:r>
              <a:rPr lang="ar-SA" sz="1600" b="1" dirty="0" smtClean="0"/>
              <a:t> الشكوى في المادة </a:t>
            </a:r>
            <a:r>
              <a:rPr lang="ar-SA" sz="1600" b="1" dirty="0" err="1" smtClean="0"/>
              <a:t>الاولى</a:t>
            </a:r>
            <a:r>
              <a:rPr lang="ar-SA" sz="1600" b="1" dirty="0" smtClean="0"/>
              <a:t> من قانون </a:t>
            </a:r>
            <a:r>
              <a:rPr lang="ar-SA" sz="1600" b="1" dirty="0" err="1" smtClean="0"/>
              <a:t>اصول</a:t>
            </a:r>
            <a:r>
              <a:rPr lang="ar-SA" sz="1600" b="1" dirty="0" smtClean="0"/>
              <a:t> المحاكمات الجزائية (تحرك الدعوى الجزائية بشكوى شفوية </a:t>
            </a:r>
            <a:r>
              <a:rPr lang="ar-SA" sz="1600" b="1" dirty="0" err="1" smtClean="0"/>
              <a:t>او</a:t>
            </a:r>
            <a:r>
              <a:rPr lang="ar-SA" sz="1600" b="1" dirty="0" smtClean="0"/>
              <a:t> تحريرية تقدم </a:t>
            </a:r>
            <a:r>
              <a:rPr lang="ar-SA" sz="1600" b="1" dirty="0" err="1" smtClean="0"/>
              <a:t>الى</a:t>
            </a:r>
            <a:r>
              <a:rPr lang="ar-SA" sz="1600" b="1" dirty="0" smtClean="0"/>
              <a:t> قاضي التحقيق </a:t>
            </a:r>
            <a:r>
              <a:rPr lang="ar-SA" sz="1600" b="1" dirty="0" err="1" smtClean="0"/>
              <a:t>او</a:t>
            </a:r>
            <a:r>
              <a:rPr lang="ar-SA" sz="1600" b="1" dirty="0" smtClean="0"/>
              <a:t> المحقق </a:t>
            </a:r>
            <a:r>
              <a:rPr lang="ar-SA" sz="1600" b="1" dirty="0" err="1" smtClean="0"/>
              <a:t>ا</a:t>
            </a:r>
            <a:r>
              <a:rPr lang="ar-SA" sz="1600" b="1" dirty="0" smtClean="0"/>
              <a:t> والى </a:t>
            </a:r>
            <a:r>
              <a:rPr lang="ar-SA" sz="1600" b="1" dirty="0" err="1" smtClean="0"/>
              <a:t>مسؤول</a:t>
            </a:r>
            <a:r>
              <a:rPr lang="ar-SA" sz="1600" b="1" dirty="0" smtClean="0"/>
              <a:t> في مركز الشرطة </a:t>
            </a:r>
            <a:r>
              <a:rPr lang="ar-SA" sz="1600" b="1" dirty="0" err="1" smtClean="0"/>
              <a:t>او</a:t>
            </a:r>
            <a:r>
              <a:rPr lang="ar-SA" sz="1600" b="1" dirty="0" smtClean="0"/>
              <a:t> أي من </a:t>
            </a:r>
            <a:r>
              <a:rPr lang="ar-SA" sz="1600" b="1" dirty="0" err="1" smtClean="0"/>
              <a:t>اعضاء</a:t>
            </a:r>
            <a:r>
              <a:rPr lang="ar-SA" sz="1600" b="1" dirty="0" smtClean="0"/>
              <a:t> الضبط القضائي </a:t>
            </a:r>
            <a:r>
              <a:rPr lang="ar-SA" sz="1600" b="1" dirty="0" err="1" smtClean="0"/>
              <a:t>او</a:t>
            </a:r>
            <a:r>
              <a:rPr lang="ar-SA" sz="1600" b="1" dirty="0" smtClean="0"/>
              <a:t> من المتضرر من الجريمة </a:t>
            </a:r>
            <a:r>
              <a:rPr lang="ar-SA" sz="1600" b="1" dirty="0" err="1" smtClean="0"/>
              <a:t>او</a:t>
            </a:r>
            <a:r>
              <a:rPr lang="ar-SA" sz="1600" b="1" dirty="0" smtClean="0"/>
              <a:t> من يقوم مقامه قانونا </a:t>
            </a:r>
            <a:r>
              <a:rPr lang="ar-SA" sz="1600" b="1" dirty="0" err="1" smtClean="0"/>
              <a:t>او</a:t>
            </a:r>
            <a:r>
              <a:rPr lang="ar-SA" sz="1600" b="1" dirty="0" smtClean="0"/>
              <a:t> أي شخص علم بوقوعها </a:t>
            </a:r>
            <a:r>
              <a:rPr lang="ar-SA" sz="1600" b="1" dirty="0" err="1" smtClean="0"/>
              <a:t>او</a:t>
            </a:r>
            <a:r>
              <a:rPr lang="ar-SA" sz="1600" b="1" dirty="0" smtClean="0"/>
              <a:t> </a:t>
            </a:r>
            <a:r>
              <a:rPr lang="ar-SA" sz="1600" b="1" dirty="0" err="1" smtClean="0"/>
              <a:t>باخبار</a:t>
            </a:r>
            <a:r>
              <a:rPr lang="ar-SA" sz="1600" b="1" dirty="0" smtClean="0"/>
              <a:t> يقدم </a:t>
            </a:r>
            <a:r>
              <a:rPr lang="ar-SA" sz="1600" b="1" dirty="0" err="1" smtClean="0"/>
              <a:t>الى</a:t>
            </a:r>
            <a:r>
              <a:rPr lang="ar-SA" sz="1600" b="1" dirty="0" smtClean="0"/>
              <a:t> أي منهم من الادعاء العام ما لم </a:t>
            </a:r>
            <a:r>
              <a:rPr lang="ar-SA" sz="1600" b="1" dirty="0" err="1" smtClean="0"/>
              <a:t>ينص</a:t>
            </a:r>
            <a:r>
              <a:rPr lang="ar-SA" sz="1600" b="1" dirty="0" smtClean="0"/>
              <a:t> القانون على خلاف ذلك ويجوز تقديم الشكوى في حالة الجرم المشهود </a:t>
            </a:r>
            <a:r>
              <a:rPr lang="ar-SA" sz="1600" b="1" dirty="0" err="1" smtClean="0"/>
              <a:t>الى</a:t>
            </a:r>
            <a:r>
              <a:rPr lang="ar-SA" sz="1600" b="1" dirty="0" smtClean="0"/>
              <a:t> من يكون حاضرا من ضباط الشرطة </a:t>
            </a:r>
            <a:r>
              <a:rPr lang="ar-SA" sz="1600" b="1" dirty="0" err="1" smtClean="0"/>
              <a:t>او</a:t>
            </a:r>
            <a:r>
              <a:rPr lang="ar-SA" sz="1600" b="1" dirty="0" smtClean="0"/>
              <a:t> مفوضيها.</a:t>
            </a:r>
            <a:r>
              <a:rPr lang="en-US" sz="1600" dirty="0" smtClean="0"/>
              <a:t/>
            </a:r>
            <a:br>
              <a:rPr lang="en-US" sz="1600" dirty="0" smtClean="0"/>
            </a:br>
            <a:r>
              <a:rPr lang="ar-SA" sz="1600" b="1" dirty="0" smtClean="0"/>
              <a:t>والاختلاف بين </a:t>
            </a:r>
            <a:r>
              <a:rPr lang="ar-SA" sz="1600" b="1" dirty="0" err="1" smtClean="0"/>
              <a:t>الاخبار</a:t>
            </a:r>
            <a:r>
              <a:rPr lang="ar-SA" sz="1600" b="1" dirty="0" smtClean="0"/>
              <a:t> والشكوى يكمن في </a:t>
            </a:r>
            <a:r>
              <a:rPr lang="ar-SA" sz="1600" b="1" dirty="0" err="1" smtClean="0"/>
              <a:t>الاولى</a:t>
            </a:r>
            <a:r>
              <a:rPr lang="ar-SA" sz="1600" b="1" dirty="0" smtClean="0"/>
              <a:t> لا يشترط </a:t>
            </a:r>
            <a:r>
              <a:rPr lang="ar-SA" sz="1600" b="1" dirty="0" err="1" smtClean="0"/>
              <a:t>ان</a:t>
            </a:r>
            <a:r>
              <a:rPr lang="ar-SA" sz="1600" b="1" dirty="0" smtClean="0"/>
              <a:t> يكون المخبر متضررا من الجريمة وفي الثانية يكون من المتضرر </a:t>
            </a:r>
            <a:r>
              <a:rPr lang="ar-SA" sz="1600" b="1" dirty="0" err="1" smtClean="0"/>
              <a:t>او</a:t>
            </a:r>
            <a:r>
              <a:rPr lang="ar-SA" sz="1600" b="1" dirty="0" smtClean="0"/>
              <a:t> من يمثله قانونا.</a:t>
            </a:r>
            <a:r>
              <a:rPr lang="en-US" sz="1600" dirty="0" smtClean="0"/>
              <a:t/>
            </a:r>
            <a:br>
              <a:rPr lang="en-US" sz="1600" dirty="0" smtClean="0"/>
            </a:br>
            <a:r>
              <a:rPr lang="ar-SA" sz="1600" b="1" dirty="0" smtClean="0"/>
              <a:t>(حالات توقف الشكوى على المتضرر </a:t>
            </a:r>
            <a:r>
              <a:rPr lang="ar-SA" sz="1600" b="1" dirty="0" err="1" smtClean="0"/>
              <a:t>او</a:t>
            </a:r>
            <a:r>
              <a:rPr lang="ar-SA" sz="1600" b="1" dirty="0" smtClean="0"/>
              <a:t> من يقوم مقامه)</a:t>
            </a:r>
            <a:r>
              <a:rPr lang="en-US" sz="1600" dirty="0" smtClean="0"/>
              <a:t/>
            </a:r>
            <a:br>
              <a:rPr lang="en-US" sz="1600" dirty="0" smtClean="0"/>
            </a:br>
            <a:r>
              <a:rPr lang="ar-SA" sz="1600" b="1" dirty="0" smtClean="0"/>
              <a:t>تناولت ذلك الفقرة </a:t>
            </a:r>
            <a:r>
              <a:rPr lang="ar-SA" sz="1600" b="1" dirty="0" err="1" smtClean="0"/>
              <a:t>الاولى</a:t>
            </a:r>
            <a:r>
              <a:rPr lang="ar-SA" sz="1600" b="1" dirty="0" smtClean="0"/>
              <a:t> من المادة الثالثة من قانون </a:t>
            </a:r>
            <a:r>
              <a:rPr lang="ar-SA" sz="1600" b="1" dirty="0" err="1" smtClean="0"/>
              <a:t>اصول</a:t>
            </a:r>
            <a:r>
              <a:rPr lang="ar-SA" sz="1600" b="1" dirty="0" smtClean="0"/>
              <a:t> المحاكمات الجزائية وهم </a:t>
            </a:r>
            <a:r>
              <a:rPr lang="ar-SA" sz="1600" b="1" dirty="0" err="1" smtClean="0"/>
              <a:t>كالاتي</a:t>
            </a:r>
            <a:r>
              <a:rPr lang="ar-SA" sz="1600" b="1" dirty="0" smtClean="0"/>
              <a:t>:-</a:t>
            </a:r>
            <a:r>
              <a:rPr lang="en-US" sz="1600" dirty="0" smtClean="0"/>
              <a:t/>
            </a:r>
            <a:br>
              <a:rPr lang="en-US" sz="1600" dirty="0" smtClean="0"/>
            </a:br>
            <a:r>
              <a:rPr lang="ar-IQ" sz="1600" dirty="0" smtClean="0"/>
              <a:t>1-</a:t>
            </a:r>
            <a:r>
              <a:rPr lang="ar-SA" sz="1600" b="1" dirty="0" smtClean="0"/>
              <a:t>زنا </a:t>
            </a:r>
            <a:r>
              <a:rPr lang="ar-SA" sz="1600" b="1" dirty="0" smtClean="0"/>
              <a:t>الزوجية </a:t>
            </a:r>
            <a:r>
              <a:rPr lang="ar-SA" sz="1600" b="1" dirty="0" err="1" smtClean="0"/>
              <a:t>او</a:t>
            </a:r>
            <a:r>
              <a:rPr lang="ar-SA" sz="1600" b="1" dirty="0" smtClean="0"/>
              <a:t> تعدد الزوجات خلافا لقانون </a:t>
            </a:r>
            <a:r>
              <a:rPr lang="ar-SA" sz="1600" b="1" dirty="0" err="1" smtClean="0"/>
              <a:t>الاحوال</a:t>
            </a:r>
            <a:r>
              <a:rPr lang="ar-SA" sz="1600" b="1" dirty="0" smtClean="0"/>
              <a:t> الشخصية.</a:t>
            </a:r>
            <a:r>
              <a:rPr lang="en-US" sz="1600" dirty="0" smtClean="0"/>
              <a:t/>
            </a:r>
            <a:br>
              <a:rPr lang="en-US" sz="1600" dirty="0" smtClean="0"/>
            </a:br>
            <a:r>
              <a:rPr lang="ar-IQ" sz="1600" dirty="0" smtClean="0"/>
              <a:t>2-</a:t>
            </a:r>
            <a:r>
              <a:rPr lang="ar-SA" sz="1600" b="1" dirty="0" smtClean="0"/>
              <a:t>القذف </a:t>
            </a:r>
            <a:r>
              <a:rPr lang="ar-SA" sz="1600" b="1" dirty="0" err="1" smtClean="0"/>
              <a:t>او</a:t>
            </a:r>
            <a:r>
              <a:rPr lang="ar-SA" sz="1600" b="1" dirty="0" smtClean="0"/>
              <a:t> السب </a:t>
            </a:r>
            <a:r>
              <a:rPr lang="ar-SA" sz="1600" b="1" dirty="0" err="1" smtClean="0"/>
              <a:t>او</a:t>
            </a:r>
            <a:r>
              <a:rPr lang="ar-SA" sz="1600" b="1" dirty="0" smtClean="0"/>
              <a:t> </a:t>
            </a:r>
            <a:r>
              <a:rPr lang="ar-SA" sz="1600" b="1" dirty="0" err="1" smtClean="0"/>
              <a:t>افشاء</a:t>
            </a:r>
            <a:r>
              <a:rPr lang="ar-SA" sz="1600" b="1" dirty="0" smtClean="0"/>
              <a:t> </a:t>
            </a:r>
            <a:r>
              <a:rPr lang="ar-SA" sz="1600" b="1" dirty="0" err="1" smtClean="0"/>
              <a:t>الاسرار</a:t>
            </a:r>
            <a:r>
              <a:rPr lang="ar-SA" sz="1600" b="1" dirty="0" smtClean="0"/>
              <a:t> </a:t>
            </a:r>
            <a:r>
              <a:rPr lang="ar-SA" sz="1600" b="1" dirty="0" err="1" smtClean="0"/>
              <a:t>او</a:t>
            </a:r>
            <a:r>
              <a:rPr lang="ar-SA" sz="1600" b="1" dirty="0" smtClean="0"/>
              <a:t> </a:t>
            </a:r>
            <a:r>
              <a:rPr lang="ar-SA" sz="1600" b="1" dirty="0" err="1" smtClean="0"/>
              <a:t>الاخبار</a:t>
            </a:r>
            <a:r>
              <a:rPr lang="ar-SA" sz="1600" b="1" dirty="0" smtClean="0"/>
              <a:t> الكاذب </a:t>
            </a:r>
            <a:r>
              <a:rPr lang="ar-SA" sz="1600" b="1" dirty="0" err="1" smtClean="0"/>
              <a:t>او</a:t>
            </a:r>
            <a:r>
              <a:rPr lang="ar-SA" sz="1600" b="1" dirty="0" smtClean="0"/>
              <a:t> التهديد </a:t>
            </a:r>
            <a:r>
              <a:rPr lang="ar-SA" sz="1600" b="1" dirty="0" err="1" smtClean="0"/>
              <a:t>او</a:t>
            </a:r>
            <a:r>
              <a:rPr lang="ar-SA" sz="1600" b="1" dirty="0" smtClean="0"/>
              <a:t> </a:t>
            </a:r>
            <a:r>
              <a:rPr lang="ar-SA" sz="1600" b="1" dirty="0" err="1" smtClean="0"/>
              <a:t>الايذاء</a:t>
            </a:r>
            <a:r>
              <a:rPr lang="ar-SA" sz="1600" b="1" dirty="0" smtClean="0"/>
              <a:t> </a:t>
            </a:r>
            <a:r>
              <a:rPr lang="ar-SA" sz="1600" b="1" dirty="0" err="1" smtClean="0"/>
              <a:t>اذا</a:t>
            </a:r>
            <a:r>
              <a:rPr lang="ar-SA" sz="1600" b="1" dirty="0" smtClean="0"/>
              <a:t> لم تكن الجريمة وقعت على مكلف بخدمة </a:t>
            </a:r>
            <a:r>
              <a:rPr lang="ar-SA" sz="1600" b="1" dirty="0" err="1" smtClean="0"/>
              <a:t>عامةاثناء</a:t>
            </a:r>
            <a:r>
              <a:rPr lang="ar-SA" sz="1600" b="1" dirty="0" smtClean="0"/>
              <a:t> قيامه بواجبه </a:t>
            </a:r>
            <a:r>
              <a:rPr lang="ar-SA" sz="1600" b="1" dirty="0" err="1" smtClean="0"/>
              <a:t>او</a:t>
            </a:r>
            <a:r>
              <a:rPr lang="ar-SA" sz="1600" b="1" dirty="0" smtClean="0"/>
              <a:t> بسببها.</a:t>
            </a:r>
            <a:r>
              <a:rPr lang="en-US" sz="1600" dirty="0" smtClean="0"/>
              <a:t/>
            </a:r>
            <a:br>
              <a:rPr lang="en-US" sz="1600" dirty="0" smtClean="0"/>
            </a:br>
            <a:r>
              <a:rPr lang="ar-IQ" sz="1600" dirty="0" smtClean="0"/>
              <a:t>3-</a:t>
            </a:r>
            <a:r>
              <a:rPr lang="ar-SA" sz="1600" b="1" dirty="0" smtClean="0"/>
              <a:t>السرقة </a:t>
            </a:r>
            <a:r>
              <a:rPr lang="ar-SA" sz="1600" b="1" dirty="0" err="1" smtClean="0"/>
              <a:t>او</a:t>
            </a:r>
            <a:r>
              <a:rPr lang="ar-SA" sz="1600" b="1" dirty="0" smtClean="0"/>
              <a:t> الاغتصاب </a:t>
            </a:r>
            <a:r>
              <a:rPr lang="ar-SA" sz="1600" b="1" dirty="0" err="1" smtClean="0"/>
              <a:t>او</a:t>
            </a:r>
            <a:r>
              <a:rPr lang="ar-SA" sz="1600" b="1" dirty="0" smtClean="0"/>
              <a:t> خيانة </a:t>
            </a:r>
            <a:r>
              <a:rPr lang="ar-SA" sz="1600" b="1" dirty="0" err="1" smtClean="0"/>
              <a:t>الامانة</a:t>
            </a:r>
            <a:r>
              <a:rPr lang="ar-SA" sz="1600" b="1" dirty="0" smtClean="0"/>
              <a:t> </a:t>
            </a:r>
            <a:r>
              <a:rPr lang="ar-SA" sz="1600" b="1" dirty="0" err="1" smtClean="0"/>
              <a:t>او</a:t>
            </a:r>
            <a:r>
              <a:rPr lang="ar-SA" sz="1600" b="1" dirty="0" smtClean="0"/>
              <a:t> الاحتيال </a:t>
            </a:r>
            <a:r>
              <a:rPr lang="ar-SA" sz="1600" b="1" dirty="0" err="1" smtClean="0"/>
              <a:t>او</a:t>
            </a:r>
            <a:r>
              <a:rPr lang="ar-SA" sz="1600" b="1" dirty="0" smtClean="0"/>
              <a:t> حيازة </a:t>
            </a:r>
            <a:r>
              <a:rPr lang="ar-SA" sz="1600" b="1" dirty="0" err="1" smtClean="0"/>
              <a:t>الاشياء</a:t>
            </a:r>
            <a:r>
              <a:rPr lang="ar-SA" sz="1600" b="1" dirty="0" smtClean="0"/>
              <a:t> </a:t>
            </a:r>
            <a:r>
              <a:rPr lang="ar-SA" sz="1600" b="1" dirty="0" err="1" smtClean="0"/>
              <a:t>المتحصلة</a:t>
            </a:r>
            <a:r>
              <a:rPr lang="ar-SA" sz="1600" b="1" dirty="0" smtClean="0"/>
              <a:t> منها </a:t>
            </a:r>
            <a:r>
              <a:rPr lang="ar-SA" sz="1600" b="1" dirty="0" err="1" smtClean="0"/>
              <a:t>اذا</a:t>
            </a:r>
            <a:r>
              <a:rPr lang="ar-SA" sz="1600" b="1" dirty="0" smtClean="0"/>
              <a:t> كان </a:t>
            </a:r>
            <a:r>
              <a:rPr lang="ar-SA" sz="1600" b="1" dirty="0" err="1" smtClean="0"/>
              <a:t>المجنى</a:t>
            </a:r>
            <a:r>
              <a:rPr lang="ar-SA" sz="1600" b="1" dirty="0" smtClean="0"/>
              <a:t> عليه زوجا للجاني </a:t>
            </a:r>
            <a:r>
              <a:rPr lang="ar-SA" sz="1600" b="1" dirty="0" err="1" smtClean="0"/>
              <a:t>او</a:t>
            </a:r>
            <a:r>
              <a:rPr lang="ar-SA" sz="1600" b="1" dirty="0" smtClean="0"/>
              <a:t> احد </a:t>
            </a:r>
            <a:r>
              <a:rPr lang="ar-SA" sz="1600" b="1" dirty="0" err="1" smtClean="0"/>
              <a:t>اصوله</a:t>
            </a:r>
            <a:r>
              <a:rPr lang="ar-SA" sz="1600" b="1" dirty="0" smtClean="0"/>
              <a:t> </a:t>
            </a:r>
            <a:r>
              <a:rPr lang="ar-SA" sz="1600" b="1" dirty="0" err="1" smtClean="0"/>
              <a:t>او</a:t>
            </a:r>
            <a:r>
              <a:rPr lang="ar-SA" sz="1600" b="1" dirty="0" smtClean="0"/>
              <a:t> فروعه ولم تكن هذه </a:t>
            </a:r>
            <a:r>
              <a:rPr lang="ar-SA" sz="1600" b="1" dirty="0" err="1" smtClean="0"/>
              <a:t>الاشياء</a:t>
            </a:r>
            <a:r>
              <a:rPr lang="ar-SA" sz="1600" b="1" dirty="0" smtClean="0"/>
              <a:t> محجوزة قضائيا </a:t>
            </a:r>
            <a:r>
              <a:rPr lang="ar-SA" sz="1600" b="1" dirty="0" err="1" smtClean="0"/>
              <a:t>او</a:t>
            </a:r>
            <a:r>
              <a:rPr lang="ar-SA" sz="1600" b="1" dirty="0" smtClean="0"/>
              <a:t> </a:t>
            </a:r>
            <a:r>
              <a:rPr lang="ar-SA" sz="1600" b="1" dirty="0" err="1" smtClean="0"/>
              <a:t>اداريا</a:t>
            </a:r>
            <a:r>
              <a:rPr lang="ar-SA" sz="1600" b="1" dirty="0" smtClean="0"/>
              <a:t> </a:t>
            </a:r>
            <a:r>
              <a:rPr lang="ar-SA" sz="1600" b="1" dirty="0" err="1" smtClean="0"/>
              <a:t>او</a:t>
            </a:r>
            <a:r>
              <a:rPr lang="ar-SA" sz="1600" b="1" dirty="0" smtClean="0"/>
              <a:t> مثقلة بحق شخص </a:t>
            </a:r>
            <a:r>
              <a:rPr lang="ar-SA" sz="1600" b="1" dirty="0" err="1" smtClean="0"/>
              <a:t>اخر</a:t>
            </a:r>
            <a:r>
              <a:rPr lang="ar-SA" sz="1600" b="1" dirty="0" smtClean="0"/>
              <a:t> .</a:t>
            </a:r>
            <a:r>
              <a:rPr lang="en-US" sz="1600" dirty="0" smtClean="0"/>
              <a:t/>
            </a:r>
            <a:br>
              <a:rPr lang="en-US" sz="1600" dirty="0" smtClean="0"/>
            </a:br>
            <a:r>
              <a:rPr lang="ar-IQ" sz="1600" dirty="0" smtClean="0"/>
              <a:t>4-</a:t>
            </a:r>
            <a:r>
              <a:rPr lang="ar-SA" sz="1600" b="1" dirty="0" err="1" smtClean="0"/>
              <a:t>اتلاف</a:t>
            </a:r>
            <a:r>
              <a:rPr lang="ar-SA" sz="1600" b="1" dirty="0" smtClean="0"/>
              <a:t> </a:t>
            </a:r>
            <a:r>
              <a:rPr lang="ar-SA" sz="1600" b="1" dirty="0" err="1" smtClean="0"/>
              <a:t>الاموال</a:t>
            </a:r>
            <a:r>
              <a:rPr lang="ar-SA" sz="1600" b="1" dirty="0" smtClean="0"/>
              <a:t> </a:t>
            </a:r>
            <a:r>
              <a:rPr lang="ar-SA" sz="1600" b="1" dirty="0" err="1" smtClean="0"/>
              <a:t>او</a:t>
            </a:r>
            <a:r>
              <a:rPr lang="ar-SA" sz="1600" b="1" dirty="0" smtClean="0"/>
              <a:t> تخريبها عدا </a:t>
            </a:r>
            <a:r>
              <a:rPr lang="ar-SA" sz="1600" b="1" dirty="0" err="1" smtClean="0"/>
              <a:t>اموال</a:t>
            </a:r>
            <a:r>
              <a:rPr lang="ar-SA" sz="1600" b="1" dirty="0" smtClean="0"/>
              <a:t> الدولة </a:t>
            </a:r>
            <a:r>
              <a:rPr lang="ar-SA" sz="1600" b="1" dirty="0" err="1" smtClean="0"/>
              <a:t>اذا</a:t>
            </a:r>
            <a:r>
              <a:rPr lang="ar-SA" sz="1600" b="1" dirty="0" smtClean="0"/>
              <a:t> كانت الجريمة غير مقترنة بظرف مشدد.</a:t>
            </a:r>
            <a:r>
              <a:rPr lang="en-US" sz="1600" dirty="0" smtClean="0"/>
              <a:t/>
            </a:r>
            <a:br>
              <a:rPr lang="en-US" sz="1600" dirty="0" smtClean="0"/>
            </a:br>
            <a:r>
              <a:rPr lang="ar-IQ" sz="1600" dirty="0" smtClean="0"/>
              <a:t>5-</a:t>
            </a:r>
            <a:r>
              <a:rPr lang="ar-SA" sz="1600" b="1" dirty="0" smtClean="0"/>
              <a:t>انتهاك </a:t>
            </a:r>
            <a:r>
              <a:rPr lang="ar-SA" sz="1600" b="1" dirty="0" smtClean="0"/>
              <a:t>حرمة الملك </a:t>
            </a:r>
            <a:r>
              <a:rPr lang="ar-SA" sz="1600" b="1" dirty="0" err="1" smtClean="0"/>
              <a:t>او</a:t>
            </a:r>
            <a:r>
              <a:rPr lang="ar-SA" sz="1600" b="1" dirty="0" smtClean="0"/>
              <a:t> الدخول </a:t>
            </a:r>
            <a:r>
              <a:rPr lang="ar-SA" sz="1600" b="1" dirty="0" err="1" smtClean="0"/>
              <a:t>او</a:t>
            </a:r>
            <a:r>
              <a:rPr lang="ar-SA" sz="1600" b="1" dirty="0" smtClean="0"/>
              <a:t> المرور في ارض مزروعة </a:t>
            </a:r>
            <a:r>
              <a:rPr lang="ar-SA" sz="1600" b="1" dirty="0" err="1" smtClean="0"/>
              <a:t>او</a:t>
            </a:r>
            <a:r>
              <a:rPr lang="ar-SA" sz="1600" b="1" dirty="0" smtClean="0"/>
              <a:t> </a:t>
            </a:r>
            <a:r>
              <a:rPr lang="ar-SA" sz="1600" b="1" dirty="0" err="1" smtClean="0"/>
              <a:t>مهيئة</a:t>
            </a:r>
            <a:r>
              <a:rPr lang="ar-SA" sz="1600" b="1" dirty="0" smtClean="0"/>
              <a:t> للزرع </a:t>
            </a:r>
            <a:r>
              <a:rPr lang="ar-SA" sz="1600" b="1" dirty="0" err="1" smtClean="0"/>
              <a:t>او</a:t>
            </a:r>
            <a:r>
              <a:rPr lang="ar-SA" sz="1600" b="1" dirty="0" smtClean="0"/>
              <a:t> ارض فيها محصول </a:t>
            </a:r>
            <a:r>
              <a:rPr lang="ar-SA" sz="1600" b="1" dirty="0" err="1" smtClean="0"/>
              <a:t>او</a:t>
            </a:r>
            <a:r>
              <a:rPr lang="ar-SA" sz="1600" b="1" dirty="0" smtClean="0"/>
              <a:t> ترك الحيوانات تدخل فيها .</a:t>
            </a:r>
            <a:r>
              <a:rPr lang="en-US" sz="1600" dirty="0" smtClean="0"/>
              <a:t/>
            </a:r>
            <a:br>
              <a:rPr lang="en-US" sz="1600" dirty="0" smtClean="0"/>
            </a:br>
            <a:r>
              <a:rPr lang="ar-IQ" sz="1600" dirty="0" smtClean="0"/>
              <a:t>6-</a:t>
            </a:r>
            <a:r>
              <a:rPr lang="ar-SA" sz="1600" b="1" dirty="0" smtClean="0"/>
              <a:t>رمي </a:t>
            </a:r>
            <a:r>
              <a:rPr lang="ar-SA" sz="1600" b="1" dirty="0" err="1" smtClean="0"/>
              <a:t>الاحجار</a:t>
            </a:r>
            <a:r>
              <a:rPr lang="ar-SA" sz="1600" b="1" dirty="0" smtClean="0"/>
              <a:t> </a:t>
            </a:r>
            <a:r>
              <a:rPr lang="ar-SA" sz="1600" b="1" dirty="0" err="1" smtClean="0"/>
              <a:t>او</a:t>
            </a:r>
            <a:r>
              <a:rPr lang="ar-SA" sz="1600" b="1" dirty="0" smtClean="0"/>
              <a:t> </a:t>
            </a:r>
            <a:r>
              <a:rPr lang="ar-SA" sz="1600" b="1" dirty="0" err="1" smtClean="0"/>
              <a:t>الاشياء</a:t>
            </a:r>
            <a:r>
              <a:rPr lang="ar-SA" sz="1600" b="1" dirty="0" smtClean="0"/>
              <a:t> </a:t>
            </a:r>
            <a:r>
              <a:rPr lang="ar-SA" sz="1600" b="1" dirty="0" err="1" smtClean="0"/>
              <a:t>الاخرى</a:t>
            </a:r>
            <a:r>
              <a:rPr lang="ar-SA" sz="1600" b="1" dirty="0" smtClean="0"/>
              <a:t> على وسائط نقل </a:t>
            </a:r>
            <a:r>
              <a:rPr lang="ar-SA" sz="1600" b="1" dirty="0" err="1" smtClean="0"/>
              <a:t>او</a:t>
            </a:r>
            <a:r>
              <a:rPr lang="ar-SA" sz="1600" b="1" dirty="0" smtClean="0"/>
              <a:t> بيوت </a:t>
            </a:r>
            <a:r>
              <a:rPr lang="ar-SA" sz="1600" b="1" dirty="0" err="1" smtClean="0"/>
              <a:t>او</a:t>
            </a:r>
            <a:r>
              <a:rPr lang="ar-SA" sz="1600" b="1" dirty="0" smtClean="0"/>
              <a:t> مبان </a:t>
            </a:r>
            <a:r>
              <a:rPr lang="ar-SA" sz="1600" b="1" dirty="0" err="1" smtClean="0"/>
              <a:t>او</a:t>
            </a:r>
            <a:r>
              <a:rPr lang="ar-SA" sz="1600" b="1" dirty="0" smtClean="0"/>
              <a:t> بساتين </a:t>
            </a:r>
            <a:r>
              <a:rPr lang="ar-SA" sz="1600" b="1" dirty="0" err="1" smtClean="0"/>
              <a:t>او</a:t>
            </a:r>
            <a:r>
              <a:rPr lang="ar-SA" sz="1600" b="1" dirty="0" smtClean="0"/>
              <a:t> حظائر.</a:t>
            </a:r>
            <a:r>
              <a:rPr lang="en-US" sz="1600" dirty="0" smtClean="0"/>
              <a:t/>
            </a:r>
            <a:br>
              <a:rPr lang="en-US" sz="1600" dirty="0" smtClean="0"/>
            </a:br>
            <a:r>
              <a:rPr lang="ar-IQ" sz="1600" dirty="0" smtClean="0"/>
              <a:t>7-</a:t>
            </a:r>
            <a:r>
              <a:rPr lang="ar-SA" sz="1600" b="1" dirty="0" smtClean="0"/>
              <a:t>الجرائم </a:t>
            </a:r>
            <a:r>
              <a:rPr lang="ar-SA" sz="1600" b="1" dirty="0" err="1" smtClean="0"/>
              <a:t>الاخرى</a:t>
            </a:r>
            <a:r>
              <a:rPr lang="ar-SA" sz="1600" b="1" dirty="0" smtClean="0"/>
              <a:t> التي </a:t>
            </a:r>
            <a:r>
              <a:rPr lang="ar-SA" sz="1600" b="1" dirty="0" err="1" smtClean="0"/>
              <a:t>ينص</a:t>
            </a:r>
            <a:r>
              <a:rPr lang="ar-SA" sz="1600" b="1" dirty="0" smtClean="0"/>
              <a:t> القانون على عدم تحريكها </a:t>
            </a:r>
            <a:r>
              <a:rPr lang="ar-SA" sz="1600" b="1" dirty="0" err="1" smtClean="0"/>
              <a:t>الا</a:t>
            </a:r>
            <a:r>
              <a:rPr lang="ar-SA" sz="1600" b="1" dirty="0" smtClean="0"/>
              <a:t> بناءا على شكوى المتضرر منها.</a:t>
            </a:r>
            <a:r>
              <a:rPr lang="en-US" sz="1600" dirty="0" smtClean="0"/>
              <a:t/>
            </a:r>
            <a:br>
              <a:rPr lang="en-US" sz="1600" dirty="0" smtClean="0"/>
            </a:br>
            <a:endParaRPr lang="ar-IQ" sz="16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Autofit/>
          </a:bodyPr>
          <a:lstStyle/>
          <a:p>
            <a:r>
              <a:rPr lang="ar-SA" sz="1600" b="1" dirty="0" smtClean="0"/>
              <a:t>(الجريمة المشهودة)</a:t>
            </a:r>
            <a:r>
              <a:rPr lang="en-US" sz="1600" dirty="0" smtClean="0"/>
              <a:t/>
            </a:r>
            <a:br>
              <a:rPr lang="en-US" sz="1600" dirty="0" smtClean="0"/>
            </a:br>
            <a:r>
              <a:rPr lang="ar-SA" sz="1600" b="1" dirty="0" smtClean="0"/>
              <a:t>تناولت هذا الموضوع الفقرة (ب) من المادة </a:t>
            </a:r>
            <a:r>
              <a:rPr lang="ar-SA" sz="1600" b="1" dirty="0" err="1" smtClean="0"/>
              <a:t>الاولى</a:t>
            </a:r>
            <a:r>
              <a:rPr lang="ar-SA" sz="1600" b="1" dirty="0" smtClean="0"/>
              <a:t> </a:t>
            </a:r>
            <a:r>
              <a:rPr lang="ar-SA" sz="1600" b="1" dirty="0" err="1" smtClean="0"/>
              <a:t>الاصولية</a:t>
            </a:r>
            <a:r>
              <a:rPr lang="ar-SA" sz="1600" b="1" dirty="0" smtClean="0"/>
              <a:t> في العراق على (تكون الجريمة مشهودة </a:t>
            </a:r>
            <a:r>
              <a:rPr lang="ar-SA" sz="1600" b="1" dirty="0" err="1" smtClean="0"/>
              <a:t>اذا</a:t>
            </a:r>
            <a:r>
              <a:rPr lang="ar-SA" sz="1600" b="1" dirty="0" smtClean="0"/>
              <a:t> شوهدت حال ارتكابها </a:t>
            </a:r>
            <a:r>
              <a:rPr lang="ar-SA" sz="1600" b="1" dirty="0" err="1" smtClean="0"/>
              <a:t>او</a:t>
            </a:r>
            <a:r>
              <a:rPr lang="ar-SA" sz="1600" b="1" dirty="0" smtClean="0"/>
              <a:t> عقب ارتكابها ببرهة يسيرة </a:t>
            </a:r>
            <a:r>
              <a:rPr lang="ar-SA" sz="1600" b="1" dirty="0" err="1" smtClean="0"/>
              <a:t>او</a:t>
            </a:r>
            <a:r>
              <a:rPr lang="ar-SA" sz="1600" b="1" dirty="0" smtClean="0"/>
              <a:t> </a:t>
            </a:r>
            <a:r>
              <a:rPr lang="ar-SA" sz="1600" b="1" dirty="0" err="1" smtClean="0"/>
              <a:t>اذا</a:t>
            </a:r>
            <a:r>
              <a:rPr lang="ar-SA" sz="1600" b="1" dirty="0" smtClean="0"/>
              <a:t> تتبع </a:t>
            </a:r>
            <a:r>
              <a:rPr lang="ar-SA" sz="1600" b="1" dirty="0" err="1" smtClean="0"/>
              <a:t>المجنى</a:t>
            </a:r>
            <a:r>
              <a:rPr lang="ar-SA" sz="1600" b="1" dirty="0" smtClean="0"/>
              <a:t> عليه مرتكبها اثر وقوعها </a:t>
            </a:r>
            <a:r>
              <a:rPr lang="ar-SA" sz="1600" b="1" dirty="0" err="1" smtClean="0"/>
              <a:t>او</a:t>
            </a:r>
            <a:r>
              <a:rPr lang="ar-SA" sz="1600" b="1" dirty="0" smtClean="0"/>
              <a:t> اتبعه الجمهور مع الصياح </a:t>
            </a:r>
            <a:r>
              <a:rPr lang="ar-SA" sz="1600" b="1" dirty="0" err="1" smtClean="0"/>
              <a:t>او</a:t>
            </a:r>
            <a:r>
              <a:rPr lang="ar-SA" sz="1600" b="1" dirty="0" smtClean="0"/>
              <a:t> </a:t>
            </a:r>
            <a:r>
              <a:rPr lang="ar-SA" sz="1600" b="1" dirty="0" err="1" smtClean="0"/>
              <a:t>اذا</a:t>
            </a:r>
            <a:r>
              <a:rPr lang="ar-SA" sz="1600" b="1" dirty="0" smtClean="0"/>
              <a:t> وجد مرتكبها بعد فترة قليلة حاملا </a:t>
            </a:r>
            <a:r>
              <a:rPr lang="ar-SA" sz="1600" b="1" dirty="0" err="1" smtClean="0"/>
              <a:t>الالات</a:t>
            </a:r>
            <a:r>
              <a:rPr lang="ar-SA" sz="1600" b="1" dirty="0" smtClean="0"/>
              <a:t> </a:t>
            </a:r>
            <a:r>
              <a:rPr lang="ar-SA" sz="1600" b="1" dirty="0" err="1" smtClean="0"/>
              <a:t>او</a:t>
            </a:r>
            <a:r>
              <a:rPr lang="ar-SA" sz="1600" b="1" dirty="0" smtClean="0"/>
              <a:t> </a:t>
            </a:r>
            <a:r>
              <a:rPr lang="ar-SA" sz="1600" b="1" dirty="0" err="1" smtClean="0"/>
              <a:t>الاسلحة</a:t>
            </a:r>
            <a:r>
              <a:rPr lang="ar-SA" sz="1600" b="1" dirty="0" smtClean="0"/>
              <a:t> </a:t>
            </a:r>
            <a:r>
              <a:rPr lang="ar-SA" sz="1600" b="1" dirty="0" err="1" smtClean="0"/>
              <a:t>او</a:t>
            </a:r>
            <a:r>
              <a:rPr lang="ar-SA" sz="1600" b="1" dirty="0" smtClean="0"/>
              <a:t> </a:t>
            </a:r>
            <a:r>
              <a:rPr lang="ar-SA" sz="1600" b="1" dirty="0" err="1" smtClean="0"/>
              <a:t>امتعة</a:t>
            </a:r>
            <a:r>
              <a:rPr lang="ar-SA" sz="1600" b="1" dirty="0" smtClean="0"/>
              <a:t> </a:t>
            </a:r>
            <a:r>
              <a:rPr lang="ar-SA" sz="1600" b="1" dirty="0" err="1" smtClean="0"/>
              <a:t>او</a:t>
            </a:r>
            <a:r>
              <a:rPr lang="ar-SA" sz="1600" b="1" dirty="0" smtClean="0"/>
              <a:t> </a:t>
            </a:r>
            <a:r>
              <a:rPr lang="ar-SA" sz="1600" b="1" dirty="0" err="1" smtClean="0"/>
              <a:t>اوراقا</a:t>
            </a:r>
            <a:r>
              <a:rPr lang="ar-SA" sz="1600" b="1" dirty="0" smtClean="0"/>
              <a:t> </a:t>
            </a:r>
            <a:r>
              <a:rPr lang="ar-SA" sz="1600" b="1" dirty="0" err="1" smtClean="0"/>
              <a:t>او</a:t>
            </a:r>
            <a:r>
              <a:rPr lang="ar-SA" sz="1600" b="1" dirty="0" smtClean="0"/>
              <a:t> </a:t>
            </a:r>
            <a:r>
              <a:rPr lang="ar-SA" sz="1600" b="1" dirty="0" err="1" smtClean="0"/>
              <a:t>اشياء</a:t>
            </a:r>
            <a:r>
              <a:rPr lang="ar-SA" sz="1600" b="1" dirty="0" smtClean="0"/>
              <a:t> </a:t>
            </a:r>
            <a:r>
              <a:rPr lang="ar-SA" sz="1600" b="1" dirty="0" err="1" smtClean="0"/>
              <a:t>اخرى</a:t>
            </a:r>
            <a:r>
              <a:rPr lang="ar-SA" sz="1600" b="1" dirty="0" smtClean="0"/>
              <a:t> يستدل منها على انه فاعل </a:t>
            </a:r>
            <a:r>
              <a:rPr lang="ar-SA" sz="1600" b="1" dirty="0" err="1" smtClean="0"/>
              <a:t>او</a:t>
            </a:r>
            <a:r>
              <a:rPr lang="ar-SA" sz="1600" b="1" dirty="0" smtClean="0"/>
              <a:t> شريك فيها </a:t>
            </a:r>
            <a:r>
              <a:rPr lang="ar-SA" sz="1600" b="1" dirty="0" err="1" smtClean="0"/>
              <a:t>او</a:t>
            </a:r>
            <a:r>
              <a:rPr lang="ar-SA" sz="1600" b="1" dirty="0" smtClean="0"/>
              <a:t> </a:t>
            </a:r>
            <a:r>
              <a:rPr lang="ar-SA" sz="1600" b="1" dirty="0" err="1" smtClean="0"/>
              <a:t>اذا</a:t>
            </a:r>
            <a:r>
              <a:rPr lang="ar-SA" sz="1600" b="1" dirty="0" smtClean="0"/>
              <a:t> وجدت </a:t>
            </a:r>
            <a:r>
              <a:rPr lang="ar-SA" sz="1600" b="1" dirty="0" err="1" smtClean="0"/>
              <a:t>اثار</a:t>
            </a:r>
            <a:r>
              <a:rPr lang="ar-SA" sz="1600" b="1" dirty="0" smtClean="0"/>
              <a:t> </a:t>
            </a:r>
            <a:r>
              <a:rPr lang="ar-SA" sz="1600" b="1" dirty="0" err="1" smtClean="0"/>
              <a:t>او</a:t>
            </a:r>
            <a:r>
              <a:rPr lang="ar-SA" sz="1600" b="1" dirty="0" smtClean="0"/>
              <a:t> علامات تدل على ذلك.</a:t>
            </a:r>
            <a:r>
              <a:rPr lang="en-US" sz="1600" dirty="0" smtClean="0"/>
              <a:t/>
            </a:r>
            <a:br>
              <a:rPr lang="en-US" sz="1600" dirty="0" smtClean="0"/>
            </a:br>
            <a:r>
              <a:rPr lang="ar-SA" sz="1600" b="1" u="sng" dirty="0" err="1" smtClean="0"/>
              <a:t>اهم</a:t>
            </a:r>
            <a:r>
              <a:rPr lang="ar-SA" sz="1600" b="1" u="sng" dirty="0" smtClean="0"/>
              <a:t> الحالات التي تعد فيها الجريمة مشهودة وهي </a:t>
            </a:r>
            <a:r>
              <a:rPr lang="ar-SA" sz="1600" b="1" u="sng" dirty="0" err="1" smtClean="0"/>
              <a:t>كالاتي</a:t>
            </a:r>
            <a:r>
              <a:rPr lang="ar-SA" sz="1600" b="1" u="sng" dirty="0" smtClean="0"/>
              <a:t>:-</a:t>
            </a:r>
            <a:r>
              <a:rPr lang="en-US" sz="1600" dirty="0" smtClean="0"/>
              <a:t/>
            </a:r>
            <a:br>
              <a:rPr lang="en-US" sz="1600" dirty="0" smtClean="0"/>
            </a:br>
            <a:r>
              <a:rPr lang="ar-SA" sz="1600" b="1" u="sng" dirty="0" err="1" smtClean="0"/>
              <a:t>اولا</a:t>
            </a:r>
            <a:r>
              <a:rPr lang="ar-SA" sz="1600" b="1" u="sng" dirty="0" smtClean="0"/>
              <a:t>/مشاهدة الجريمة حال ارتكابه</a:t>
            </a:r>
            <a:r>
              <a:rPr lang="ar-SA" sz="1600" b="1" dirty="0" smtClean="0"/>
              <a:t>/المشاهدة الحقيقية </a:t>
            </a:r>
            <a:r>
              <a:rPr lang="ar-SA" sz="1600" b="1" dirty="0" err="1" smtClean="0"/>
              <a:t>او</a:t>
            </a:r>
            <a:r>
              <a:rPr lang="ar-SA" sz="1600" b="1" dirty="0" smtClean="0"/>
              <a:t> </a:t>
            </a:r>
            <a:r>
              <a:rPr lang="ar-SA" sz="1600" b="1" dirty="0" err="1" smtClean="0"/>
              <a:t>الاداراك</a:t>
            </a:r>
            <a:r>
              <a:rPr lang="ar-SA" sz="1600" b="1" dirty="0" smtClean="0"/>
              <a:t> عن طريق الرؤية </a:t>
            </a:r>
            <a:r>
              <a:rPr lang="ar-SA" sz="1600" b="1" dirty="0" err="1" smtClean="0"/>
              <a:t>او</a:t>
            </a:r>
            <a:r>
              <a:rPr lang="ar-SA" sz="1600" b="1" dirty="0" smtClean="0"/>
              <a:t> </a:t>
            </a:r>
            <a:r>
              <a:rPr lang="ar-SA" sz="1600" b="1" dirty="0" err="1" smtClean="0"/>
              <a:t>احدى</a:t>
            </a:r>
            <a:r>
              <a:rPr lang="ar-SA" sz="1600" b="1" dirty="0" smtClean="0"/>
              <a:t> الحواس </a:t>
            </a:r>
            <a:r>
              <a:rPr lang="ar-SA" sz="1600" b="1" dirty="0" err="1" smtClean="0"/>
              <a:t>الاخرى</a:t>
            </a:r>
            <a:r>
              <a:rPr lang="ar-SA" sz="1600" b="1" dirty="0" smtClean="0"/>
              <a:t> للمحقق كمشاهدة الراشي يقدم الرشوة </a:t>
            </a:r>
            <a:r>
              <a:rPr lang="ar-SA" sz="1600" b="1" dirty="0" err="1" smtClean="0"/>
              <a:t>او</a:t>
            </a:r>
            <a:r>
              <a:rPr lang="ar-SA" sz="1600" b="1" dirty="0" smtClean="0"/>
              <a:t> من خلال الحواس كالسمع </a:t>
            </a:r>
            <a:r>
              <a:rPr lang="ar-SA" sz="1600" b="1" dirty="0" err="1" smtClean="0"/>
              <a:t>او</a:t>
            </a:r>
            <a:r>
              <a:rPr lang="ar-SA" sz="1600" b="1" dirty="0" smtClean="0"/>
              <a:t> الشم كسماع </a:t>
            </a:r>
            <a:r>
              <a:rPr lang="ar-SA" sz="1600" b="1" dirty="0" err="1" smtClean="0"/>
              <a:t>الاطلاق</a:t>
            </a:r>
            <a:r>
              <a:rPr lang="ar-SA" sz="1600" b="1" dirty="0" smtClean="0"/>
              <a:t> الناري والمقصود بالمشاهدة مشاهدة الجريمة وليس المجرم فحسب لان التلبس وصف لازم للجريمة نفسها بصرف النظر عن مرتكبها </a:t>
            </a:r>
            <a:r>
              <a:rPr lang="ar-SA" sz="1600" b="1" dirty="0" err="1" smtClean="0"/>
              <a:t>وادراك</a:t>
            </a:r>
            <a:r>
              <a:rPr lang="ar-SA" sz="1600" b="1" dirty="0" smtClean="0"/>
              <a:t> المحقق ينصب على الفعل المادي للجريمة وليس فقط نتيجته .</a:t>
            </a:r>
            <a:r>
              <a:rPr lang="en-US" sz="1600" dirty="0" smtClean="0"/>
              <a:t/>
            </a:r>
            <a:br>
              <a:rPr lang="en-US" sz="1600" dirty="0" smtClean="0"/>
            </a:br>
            <a:r>
              <a:rPr lang="ar-SA" sz="1600" b="1" u="sng" dirty="0" smtClean="0"/>
              <a:t>ثانيا/مشاهدة الجريمة بعد ارتكابها ببرهة يسيرة/أي </a:t>
            </a:r>
            <a:r>
              <a:rPr lang="ar-SA" sz="1600" b="1" dirty="0" smtClean="0"/>
              <a:t>وقعت الجريمة لكن </a:t>
            </a:r>
            <a:r>
              <a:rPr lang="ar-SA" sz="1600" b="1" dirty="0" err="1" smtClean="0"/>
              <a:t>اثارها</a:t>
            </a:r>
            <a:r>
              <a:rPr lang="ar-SA" sz="1600" b="1" dirty="0" smtClean="0"/>
              <a:t> لازالت باقية في مسرح الجريمة أي بعد تمام ركنها المادي كمشاهدة المسروقات بيد اللص دون رؤية واقعة السرقة.</a:t>
            </a:r>
            <a:r>
              <a:rPr lang="en-US" sz="1600" dirty="0" smtClean="0"/>
              <a:t/>
            </a:r>
            <a:br>
              <a:rPr lang="en-US" sz="1600" dirty="0" smtClean="0"/>
            </a:br>
            <a:r>
              <a:rPr lang="ar-SA" sz="1600" b="1" u="sng" dirty="0" smtClean="0"/>
              <a:t>ثالثا/تتبع الجاني اثر وقوع الجريمة</a:t>
            </a:r>
            <a:r>
              <a:rPr lang="ar-SA" sz="1600" b="1" dirty="0" smtClean="0"/>
              <a:t>/أي اقتفاء اثر مرتكب الجريمة من قبل </a:t>
            </a:r>
            <a:r>
              <a:rPr lang="ar-SA" sz="1600" b="1" dirty="0" err="1" smtClean="0"/>
              <a:t>المجنى</a:t>
            </a:r>
            <a:r>
              <a:rPr lang="ar-SA" sz="1600" b="1" dirty="0" smtClean="0"/>
              <a:t> عليه </a:t>
            </a:r>
            <a:r>
              <a:rPr lang="ar-SA" sz="1600" b="1" dirty="0" err="1" smtClean="0"/>
              <a:t>او</a:t>
            </a:r>
            <a:r>
              <a:rPr lang="ar-SA" sz="1600" b="1" dirty="0" smtClean="0"/>
              <a:t> الجمهور </a:t>
            </a:r>
            <a:r>
              <a:rPr lang="ar-SA" sz="1600" b="1" dirty="0" err="1" smtClean="0"/>
              <a:t>او</a:t>
            </a:r>
            <a:r>
              <a:rPr lang="ar-SA" sz="1600" b="1" dirty="0" smtClean="0"/>
              <a:t> تتبع بالصياح فقط </a:t>
            </a:r>
            <a:r>
              <a:rPr lang="ar-SA" sz="1600" b="1" dirty="0" err="1" smtClean="0"/>
              <a:t>او</a:t>
            </a:r>
            <a:r>
              <a:rPr lang="ar-SA" sz="1600" b="1" dirty="0" smtClean="0"/>
              <a:t> الركض والتتبع قرينة على قيام حالة التلبس وعلى المحقق </a:t>
            </a:r>
            <a:r>
              <a:rPr lang="ar-SA" sz="1600" b="1" dirty="0" err="1" smtClean="0"/>
              <a:t>ان</a:t>
            </a:r>
            <a:r>
              <a:rPr lang="ar-SA" sz="1600" b="1" dirty="0" smtClean="0"/>
              <a:t> لا يخلط بين الصياح </a:t>
            </a:r>
            <a:r>
              <a:rPr lang="ar-SA" sz="1600" b="1" dirty="0" err="1" smtClean="0"/>
              <a:t>والاشاعة</a:t>
            </a:r>
            <a:r>
              <a:rPr lang="ar-SA" sz="1600" b="1" dirty="0" smtClean="0"/>
              <a:t> </a:t>
            </a:r>
            <a:r>
              <a:rPr lang="ar-SA" sz="1600" b="1" dirty="0" err="1" smtClean="0"/>
              <a:t>فالاشاعة</a:t>
            </a:r>
            <a:r>
              <a:rPr lang="ar-SA" sz="1600" b="1" dirty="0" smtClean="0"/>
              <a:t> </a:t>
            </a:r>
            <a:r>
              <a:rPr lang="ar-SA" sz="1600" b="1" dirty="0" err="1" smtClean="0"/>
              <a:t>اقوال</a:t>
            </a:r>
            <a:r>
              <a:rPr lang="ar-SA" sz="1600" b="1" dirty="0" smtClean="0"/>
              <a:t> </a:t>
            </a:r>
            <a:r>
              <a:rPr lang="ar-SA" sz="1600" b="1" dirty="0" err="1" smtClean="0"/>
              <a:t>يتداولها</a:t>
            </a:r>
            <a:r>
              <a:rPr lang="ar-SA" sz="1600" b="1" dirty="0" smtClean="0"/>
              <a:t> الجمهور فهي لا تفيد سوى الشك </a:t>
            </a:r>
            <a:r>
              <a:rPr lang="ar-SA" sz="1600" b="1" dirty="0" err="1" smtClean="0"/>
              <a:t>او</a:t>
            </a:r>
            <a:r>
              <a:rPr lang="ar-SA" sz="1600" b="1" dirty="0" smtClean="0"/>
              <a:t> الريبة </a:t>
            </a:r>
            <a:r>
              <a:rPr lang="ar-SA" sz="1600" b="1" dirty="0" err="1" smtClean="0"/>
              <a:t>اما</a:t>
            </a:r>
            <a:r>
              <a:rPr lang="ar-SA" sz="1600" b="1" dirty="0" smtClean="0"/>
              <a:t> الصياح فهي صرخات تحذيرية ساخطة تجاه الجاني وجريمته فهي غالبا تكون رد فعل طبيعي </a:t>
            </a:r>
            <a:r>
              <a:rPr lang="ar-SA" sz="1600" b="1" dirty="0" err="1" smtClean="0"/>
              <a:t>ازاء</a:t>
            </a:r>
            <a:r>
              <a:rPr lang="ar-SA" sz="1600" b="1" dirty="0" smtClean="0"/>
              <a:t> الجريمة.</a:t>
            </a:r>
            <a:r>
              <a:rPr lang="en-US" sz="1600" dirty="0" smtClean="0"/>
              <a:t/>
            </a:r>
            <a:br>
              <a:rPr lang="en-US" sz="1600" dirty="0" smtClean="0"/>
            </a:br>
            <a:r>
              <a:rPr lang="ar-SA" sz="1600" b="1" u="sng" dirty="0" smtClean="0"/>
              <a:t>رابعا/ مشاهدة </a:t>
            </a:r>
            <a:r>
              <a:rPr lang="ar-SA" sz="1600" b="1" u="sng" dirty="0" err="1" smtClean="0"/>
              <a:t>ادلة</a:t>
            </a:r>
            <a:r>
              <a:rPr lang="ar-SA" sz="1600" b="1" u="sng" dirty="0" smtClean="0"/>
              <a:t> الجريمة بعد وقوعها بوقت قريب</a:t>
            </a:r>
            <a:r>
              <a:rPr lang="ar-SA" sz="1600" b="1" dirty="0" smtClean="0"/>
              <a:t>/أي مشاهدة المحقق لمرتكب الجريمة بعد وقوعها حاملا آلات </a:t>
            </a:r>
            <a:r>
              <a:rPr lang="ar-SA" sz="1600" b="1" dirty="0" err="1" smtClean="0"/>
              <a:t>او</a:t>
            </a:r>
            <a:r>
              <a:rPr lang="ar-SA" sz="1600" b="1" dirty="0" smtClean="0"/>
              <a:t> </a:t>
            </a:r>
            <a:r>
              <a:rPr lang="ar-SA" sz="1600" b="1" dirty="0" err="1" smtClean="0"/>
              <a:t>اسلحة</a:t>
            </a:r>
            <a:r>
              <a:rPr lang="ar-SA" sz="1600" b="1" dirty="0" smtClean="0"/>
              <a:t> بحيث لا يحتما معه </a:t>
            </a:r>
            <a:r>
              <a:rPr lang="ar-SA" sz="1600" b="1" dirty="0" err="1" smtClean="0"/>
              <a:t>ان</a:t>
            </a:r>
            <a:r>
              <a:rPr lang="ar-SA" sz="1600" b="1" dirty="0" smtClean="0"/>
              <a:t> تكون هذه </a:t>
            </a:r>
            <a:r>
              <a:rPr lang="ar-SA" sz="1600" b="1" dirty="0" err="1" smtClean="0"/>
              <a:t>الاشياء</a:t>
            </a:r>
            <a:r>
              <a:rPr lang="ar-SA" sz="1600" b="1" dirty="0" smtClean="0"/>
              <a:t> قد </a:t>
            </a:r>
            <a:r>
              <a:rPr lang="ar-SA" sz="1600" b="1" dirty="0" err="1" smtClean="0"/>
              <a:t>اتت</a:t>
            </a:r>
            <a:r>
              <a:rPr lang="ar-SA" sz="1600" b="1" dirty="0" smtClean="0"/>
              <a:t> من مصدر </a:t>
            </a:r>
            <a:r>
              <a:rPr lang="ar-SA" sz="1600" b="1" dirty="0" err="1" smtClean="0"/>
              <a:t>اخر</a:t>
            </a:r>
            <a:r>
              <a:rPr lang="ar-SA" sz="1600" b="1" dirty="0" smtClean="0"/>
              <a:t> غير الجريمة وبحيث يستدل منها على انه فاعل الجريمة </a:t>
            </a:r>
            <a:r>
              <a:rPr lang="ar-SA" sz="1600" b="1" dirty="0" err="1" smtClean="0"/>
              <a:t>او</a:t>
            </a:r>
            <a:r>
              <a:rPr lang="ar-SA" sz="1600" b="1" dirty="0" smtClean="0"/>
              <a:t> شريك فيها ولا يشترط لما يحمله الجاني </a:t>
            </a:r>
            <a:r>
              <a:rPr lang="ar-SA" sz="1600" b="1" dirty="0" err="1" smtClean="0"/>
              <a:t>ان</a:t>
            </a:r>
            <a:r>
              <a:rPr lang="ar-SA" sz="1600" b="1" dirty="0" smtClean="0"/>
              <a:t> يكون قد استخدمه في للجريمة </a:t>
            </a:r>
            <a:r>
              <a:rPr lang="ar-SA" sz="1600" b="1" dirty="0" err="1" smtClean="0"/>
              <a:t>انما</a:t>
            </a:r>
            <a:r>
              <a:rPr lang="ar-SA" sz="1600" b="1" dirty="0" smtClean="0"/>
              <a:t> يكفي </a:t>
            </a:r>
            <a:r>
              <a:rPr lang="ar-SA" sz="1600" b="1" dirty="0" err="1" smtClean="0"/>
              <a:t>ان</a:t>
            </a:r>
            <a:r>
              <a:rPr lang="ar-SA" sz="1600" b="1" dirty="0" smtClean="0"/>
              <a:t> يكون له علاقة بالجريمة .</a:t>
            </a:r>
            <a:r>
              <a:rPr lang="en-US" sz="1600" dirty="0" smtClean="0"/>
              <a:t/>
            </a:r>
            <a:br>
              <a:rPr lang="en-US" sz="1600" dirty="0" smtClean="0"/>
            </a:br>
            <a:r>
              <a:rPr lang="ar-SA" sz="1600" b="1" u="sng" dirty="0" smtClean="0"/>
              <a:t>خامسا/وجود </a:t>
            </a:r>
            <a:r>
              <a:rPr lang="ar-SA" sz="1600" b="1" u="sng" dirty="0" err="1" smtClean="0"/>
              <a:t>اثار</a:t>
            </a:r>
            <a:r>
              <a:rPr lang="ar-SA" sz="1600" b="1" u="sng" dirty="0" smtClean="0"/>
              <a:t> </a:t>
            </a:r>
            <a:r>
              <a:rPr lang="ar-SA" sz="1600" b="1" u="sng" dirty="0" err="1" smtClean="0"/>
              <a:t>او</a:t>
            </a:r>
            <a:r>
              <a:rPr lang="ar-SA" sz="1600" b="1" u="sng" dirty="0" smtClean="0"/>
              <a:t> علامات على المتهم/</a:t>
            </a:r>
            <a:r>
              <a:rPr lang="ar-SA" sz="1600" b="1" dirty="0" smtClean="0"/>
              <a:t>لاسيما </a:t>
            </a:r>
            <a:r>
              <a:rPr lang="ar-SA" sz="1600" b="1" dirty="0" err="1" smtClean="0"/>
              <a:t>الاثار</a:t>
            </a:r>
            <a:r>
              <a:rPr lang="ar-SA" sz="1600" b="1" dirty="0" smtClean="0"/>
              <a:t> الحديثة كالكدمات الخدوش بقمع الدم بما يدل على </a:t>
            </a:r>
            <a:r>
              <a:rPr lang="ar-SA" sz="1600" b="1" dirty="0" err="1" smtClean="0"/>
              <a:t>ان</a:t>
            </a:r>
            <a:r>
              <a:rPr lang="ar-SA" sz="1600" b="1" dirty="0" smtClean="0"/>
              <a:t> المتهم قد خرج لتوه من تنفيذ الجريمة </a:t>
            </a:r>
            <a:r>
              <a:rPr lang="ar-SA" sz="1600" b="1" dirty="0" err="1" smtClean="0"/>
              <a:t>او</a:t>
            </a:r>
            <a:r>
              <a:rPr lang="ar-SA" sz="1600" b="1" dirty="0" smtClean="0"/>
              <a:t> مشادة.</a:t>
            </a:r>
            <a:r>
              <a:rPr lang="en-US" sz="1600" dirty="0" smtClean="0"/>
              <a:t/>
            </a:r>
            <a:br>
              <a:rPr lang="en-US" sz="1600" dirty="0" smtClean="0"/>
            </a:br>
            <a:endParaRPr lang="ar-IQ" sz="16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41984"/>
            <a:ext cx="8229600" cy="1143000"/>
          </a:xfrm>
          <a:effectLst>
            <a:glow rad="635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a:lstStyle/>
          <a:p>
            <a:r>
              <a:rPr lang="ar-SA" b="1" u="sng" dirty="0" smtClean="0"/>
              <a:t>(المحاضرة السادسة)</a:t>
            </a:r>
            <a:endParaRPr lang="ar-IQ"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78698"/>
          </a:xfrm>
        </p:spPr>
        <p:txBody>
          <a:bodyPr>
            <a:noAutofit/>
          </a:bodyPr>
          <a:lstStyle/>
          <a:p>
            <a:r>
              <a:rPr lang="ar-SA" sz="1600" b="1" u="sng" dirty="0" err="1" smtClean="0"/>
              <a:t>اجراءات</a:t>
            </a:r>
            <a:r>
              <a:rPr lang="ar-SA" sz="1600" b="1" u="sng" dirty="0" smtClean="0"/>
              <a:t> جمع </a:t>
            </a:r>
            <a:r>
              <a:rPr lang="ar-SA" sz="1600" b="1" u="sng" dirty="0" err="1" smtClean="0"/>
              <a:t>الادلة</a:t>
            </a:r>
            <a:r>
              <a:rPr lang="ar-SA" sz="1600" b="1" u="sng" dirty="0" smtClean="0"/>
              <a:t>/</a:t>
            </a:r>
            <a:r>
              <a:rPr lang="en-US" sz="1600" dirty="0" smtClean="0"/>
              <a:t/>
            </a:r>
            <a:br>
              <a:rPr lang="en-US" sz="1600" dirty="0" smtClean="0"/>
            </a:br>
            <a:r>
              <a:rPr lang="ar-SA" sz="1600" b="1" dirty="0" smtClean="0"/>
              <a:t>يعتبر </a:t>
            </a:r>
            <a:r>
              <a:rPr lang="ar-SA" sz="1600" b="1" dirty="0" err="1" smtClean="0"/>
              <a:t>اجراء</a:t>
            </a:r>
            <a:r>
              <a:rPr lang="ar-SA" sz="1600" b="1" dirty="0" smtClean="0"/>
              <a:t> الكشف </a:t>
            </a:r>
            <a:r>
              <a:rPr lang="ar-SA" sz="1600" b="1" dirty="0" err="1" smtClean="0"/>
              <a:t>اهمها</a:t>
            </a:r>
            <a:r>
              <a:rPr lang="ar-SA" sz="1600" b="1" dirty="0" smtClean="0"/>
              <a:t> </a:t>
            </a:r>
            <a:r>
              <a:rPr lang="ar-SA" sz="1600" b="1" dirty="0" err="1" smtClean="0"/>
              <a:t>او</a:t>
            </a:r>
            <a:r>
              <a:rPr lang="ar-SA" sz="1600" b="1" dirty="0" smtClean="0"/>
              <a:t> ما يسمى المعاينة ومن ثم الخبرة والتفتيش والشهادة والاستجواب والاعتراف والقرائن .</a:t>
            </a:r>
            <a:r>
              <a:rPr lang="en-US" sz="1600" dirty="0" smtClean="0"/>
              <a:t/>
            </a:r>
            <a:br>
              <a:rPr lang="en-US" sz="1600" dirty="0" smtClean="0"/>
            </a:br>
            <a:r>
              <a:rPr lang="ar-SA" sz="1600" b="1" u="sng" dirty="0" smtClean="0"/>
              <a:t>المقصود بالدليل الجنائي/</a:t>
            </a:r>
            <a:r>
              <a:rPr lang="ar-SA" sz="1600" b="1" dirty="0" smtClean="0"/>
              <a:t>كل وسيلة مرخ ضبها </a:t>
            </a:r>
            <a:r>
              <a:rPr lang="ar-SA" sz="1600" b="1" dirty="0" err="1" smtClean="0"/>
              <a:t>او</a:t>
            </a:r>
            <a:r>
              <a:rPr lang="ar-SA" sz="1600" b="1" dirty="0" smtClean="0"/>
              <a:t> جائز </a:t>
            </a:r>
            <a:r>
              <a:rPr lang="ar-SA" sz="1600" b="1" dirty="0" err="1" smtClean="0"/>
              <a:t>ة</a:t>
            </a:r>
            <a:r>
              <a:rPr lang="ar-SA" sz="1600" b="1" dirty="0" smtClean="0"/>
              <a:t> قانونا </a:t>
            </a:r>
            <a:r>
              <a:rPr lang="ar-SA" sz="1600" b="1" dirty="0" err="1" smtClean="0"/>
              <a:t>لاثبات</a:t>
            </a:r>
            <a:r>
              <a:rPr lang="ar-SA" sz="1600" b="1" dirty="0" smtClean="0"/>
              <a:t> </a:t>
            </a:r>
            <a:r>
              <a:rPr lang="ar-SA" sz="1600" b="1" dirty="0" err="1" smtClean="0"/>
              <a:t>او</a:t>
            </a:r>
            <a:r>
              <a:rPr lang="ar-SA" sz="1600" b="1" dirty="0" smtClean="0"/>
              <a:t> نفي الواقعة المرتكبة ومن حيث </a:t>
            </a:r>
            <a:r>
              <a:rPr lang="ar-SA" sz="1600" b="1" dirty="0" err="1" smtClean="0"/>
              <a:t>الاصل</a:t>
            </a:r>
            <a:r>
              <a:rPr lang="ar-SA" sz="1600" b="1" dirty="0" smtClean="0"/>
              <a:t> </a:t>
            </a:r>
            <a:r>
              <a:rPr lang="ar-SA" sz="1600" b="1" dirty="0" err="1" smtClean="0"/>
              <a:t>الادلة</a:t>
            </a:r>
            <a:r>
              <a:rPr lang="ar-SA" sz="1600" b="1" dirty="0" smtClean="0"/>
              <a:t> الجنائية لم تذكر على سبيل الحصر عكس </a:t>
            </a:r>
            <a:r>
              <a:rPr lang="ar-SA" sz="1600" b="1" dirty="0" err="1" smtClean="0"/>
              <a:t>الادلة</a:t>
            </a:r>
            <a:r>
              <a:rPr lang="ar-SA" sz="1600" b="1" dirty="0" smtClean="0"/>
              <a:t> المدنية والعلة في ذلك رغبة المشرع عدم تقييد </a:t>
            </a:r>
            <a:r>
              <a:rPr lang="ar-SA" sz="1600" b="1" dirty="0" err="1" smtClean="0"/>
              <a:t>الادلة</a:t>
            </a:r>
            <a:r>
              <a:rPr lang="ar-SA" sz="1600" b="1" dirty="0" smtClean="0"/>
              <a:t> بنصوص تتطلب شكلية معينة ولكن على الرغم من حصر </a:t>
            </a:r>
            <a:r>
              <a:rPr lang="ar-SA" sz="1600" b="1" dirty="0" err="1" smtClean="0"/>
              <a:t>الادلة</a:t>
            </a:r>
            <a:r>
              <a:rPr lang="ar-SA" sz="1600" b="1" dirty="0" smtClean="0"/>
              <a:t> الجنائية </a:t>
            </a:r>
            <a:r>
              <a:rPr lang="ar-SA" sz="1600" b="1" dirty="0" err="1" smtClean="0"/>
              <a:t>الا</a:t>
            </a:r>
            <a:r>
              <a:rPr lang="ar-SA" sz="1600" b="1" dirty="0" smtClean="0"/>
              <a:t> </a:t>
            </a:r>
            <a:r>
              <a:rPr lang="ar-SA" sz="1600" b="1" dirty="0" err="1" smtClean="0"/>
              <a:t>ان</a:t>
            </a:r>
            <a:r>
              <a:rPr lang="ar-SA" sz="1600" b="1" dirty="0" smtClean="0"/>
              <a:t> ذلك لا يمنع من وجود خلاف لهذا </a:t>
            </a:r>
            <a:r>
              <a:rPr lang="ar-SA" sz="1600" b="1" dirty="0" err="1" smtClean="0"/>
              <a:t>الاصل</a:t>
            </a:r>
            <a:r>
              <a:rPr lang="ar-SA" sz="1600" b="1" dirty="0" smtClean="0"/>
              <a:t> كما ورد في المادة (68) من قانون </a:t>
            </a:r>
            <a:r>
              <a:rPr lang="ar-SA" sz="1600" b="1" dirty="0" err="1" smtClean="0"/>
              <a:t>اصول</a:t>
            </a:r>
            <a:r>
              <a:rPr lang="ar-SA" sz="1600" b="1" dirty="0" smtClean="0"/>
              <a:t> المحاكمات الجزائية والتي (منعت شهادة الولد على </a:t>
            </a:r>
            <a:r>
              <a:rPr lang="ar-SA" sz="1600" b="1" dirty="0" err="1" smtClean="0"/>
              <a:t>ابيه</a:t>
            </a:r>
            <a:r>
              <a:rPr lang="ar-SA" sz="1600" b="1" dirty="0" smtClean="0"/>
              <a:t> </a:t>
            </a:r>
            <a:r>
              <a:rPr lang="ar-SA" sz="1600" b="1" dirty="0" err="1" smtClean="0"/>
              <a:t>الا</a:t>
            </a:r>
            <a:r>
              <a:rPr lang="ar-SA" sz="1600" b="1" dirty="0" smtClean="0"/>
              <a:t> </a:t>
            </a:r>
            <a:r>
              <a:rPr lang="ar-SA" sz="1600" b="1" dirty="0" err="1" smtClean="0"/>
              <a:t>اذا</a:t>
            </a:r>
            <a:r>
              <a:rPr lang="ar-SA" sz="1600" b="1" dirty="0" smtClean="0"/>
              <a:t> كان الاتهام موجها ضد شخصه </a:t>
            </a:r>
            <a:r>
              <a:rPr lang="ar-SA" sz="1600" b="1" dirty="0" err="1" smtClean="0"/>
              <a:t>او</a:t>
            </a:r>
            <a:r>
              <a:rPr lang="ar-SA" sz="1600" b="1" dirty="0" smtClean="0"/>
              <a:t> ماله ولا على احد الزوجين ضد </a:t>
            </a:r>
            <a:r>
              <a:rPr lang="ar-SA" sz="1600" b="1" dirty="0" err="1" smtClean="0"/>
              <a:t>الاخر</a:t>
            </a:r>
            <a:r>
              <a:rPr lang="ar-SA" sz="1600" b="1" dirty="0" smtClean="0"/>
              <a:t> لمصلحة </a:t>
            </a:r>
            <a:r>
              <a:rPr lang="ar-SA" sz="1600" b="1" dirty="0" err="1" smtClean="0"/>
              <a:t>اجنبي</a:t>
            </a:r>
            <a:r>
              <a:rPr lang="ar-SA" sz="1600" b="1" dirty="0" smtClean="0"/>
              <a:t> </a:t>
            </a:r>
            <a:r>
              <a:rPr lang="ar-SA" sz="1600" b="1" dirty="0" err="1" smtClean="0"/>
              <a:t>مالم</a:t>
            </a:r>
            <a:r>
              <a:rPr lang="ar-SA" sz="1600" b="1" dirty="0" smtClean="0"/>
              <a:t> يكن احدهما بتهم بجريمة الزنا </a:t>
            </a:r>
            <a:r>
              <a:rPr lang="ar-SA" sz="1600" b="1" dirty="0" err="1" smtClean="0"/>
              <a:t>او</a:t>
            </a:r>
            <a:r>
              <a:rPr lang="ar-SA" sz="1600" b="1" dirty="0" smtClean="0"/>
              <a:t> بجريمة ضد شخصه </a:t>
            </a:r>
            <a:r>
              <a:rPr lang="ar-SA" sz="1600" b="1" dirty="0" err="1" smtClean="0"/>
              <a:t>او</a:t>
            </a:r>
            <a:r>
              <a:rPr lang="ar-SA" sz="1600" b="1" dirty="0" smtClean="0"/>
              <a:t> ماله </a:t>
            </a:r>
            <a:r>
              <a:rPr lang="ar-SA" sz="1600" b="1" dirty="0" err="1" smtClean="0"/>
              <a:t>او</a:t>
            </a:r>
            <a:r>
              <a:rPr lang="ar-SA" sz="1600" b="1" dirty="0" smtClean="0"/>
              <a:t> ضد ولد احدهما </a:t>
            </a:r>
            <a:r>
              <a:rPr lang="ar-SA" sz="1600" b="1" dirty="0" err="1" smtClean="0"/>
              <a:t>اما</a:t>
            </a:r>
            <a:r>
              <a:rPr lang="ar-SA" sz="1600" b="1" dirty="0" smtClean="0"/>
              <a:t> المادة (213) من نفس القانون فقد منعت الاكتفاء بشهادة الشخص الواحد في الحكم </a:t>
            </a:r>
            <a:r>
              <a:rPr lang="ar-SA" sz="1600" b="1" dirty="0" err="1" smtClean="0"/>
              <a:t>مالم</a:t>
            </a:r>
            <a:r>
              <a:rPr lang="ar-SA" sz="1600" b="1" dirty="0" smtClean="0"/>
              <a:t> تكن مؤيدة باعتراف المتهم وكذلك المادة (214/ج) التي </a:t>
            </a:r>
            <a:r>
              <a:rPr lang="ar-SA" sz="1600" b="1" dirty="0" err="1" smtClean="0"/>
              <a:t>اعطت</a:t>
            </a:r>
            <a:r>
              <a:rPr lang="ar-SA" sz="1600" b="1" dirty="0" smtClean="0"/>
              <a:t> للمحكمة سلطة تقرير عدم </a:t>
            </a:r>
            <a:r>
              <a:rPr lang="ar-SA" sz="1600" b="1" dirty="0" err="1" smtClean="0"/>
              <a:t>اهلية</a:t>
            </a:r>
            <a:r>
              <a:rPr lang="ar-SA" sz="1600" b="1" dirty="0" smtClean="0"/>
              <a:t> الشاهد </a:t>
            </a:r>
            <a:r>
              <a:rPr lang="ar-SA" sz="1600" b="1" dirty="0" err="1" smtClean="0"/>
              <a:t>اذا</a:t>
            </a:r>
            <a:r>
              <a:rPr lang="ar-SA" sz="1600" b="1" dirty="0" smtClean="0"/>
              <a:t> كان عاجزا </a:t>
            </a:r>
            <a:r>
              <a:rPr lang="ar-SA" sz="1600" b="1" dirty="0" err="1" smtClean="0"/>
              <a:t>او</a:t>
            </a:r>
            <a:r>
              <a:rPr lang="ar-SA" sz="1600" b="1" dirty="0" smtClean="0"/>
              <a:t> صغيرا </a:t>
            </a:r>
            <a:r>
              <a:rPr lang="ar-SA" sz="1600" b="1" dirty="0" err="1" smtClean="0"/>
              <a:t>او</a:t>
            </a:r>
            <a:r>
              <a:rPr lang="ar-SA" sz="1600" b="1" dirty="0" smtClean="0"/>
              <a:t> مريضا في عقله </a:t>
            </a:r>
            <a:r>
              <a:rPr lang="ar-SA" sz="1600" b="1" dirty="0" err="1" smtClean="0"/>
              <a:t>او</a:t>
            </a:r>
            <a:r>
              <a:rPr lang="ar-SA" sz="1600" b="1" dirty="0" smtClean="0"/>
              <a:t> جسمه وكان غير قادر على تذكر تفاصيل الواقعة </a:t>
            </a:r>
            <a:r>
              <a:rPr lang="ar-SA" sz="1600" b="1" dirty="0" err="1" smtClean="0"/>
              <a:t>الجرمية</a:t>
            </a:r>
            <a:r>
              <a:rPr lang="ar-SA" sz="1600" b="1" dirty="0" smtClean="0"/>
              <a:t> </a:t>
            </a:r>
            <a:r>
              <a:rPr lang="ar-SA" sz="1600" b="1" dirty="0" err="1" smtClean="0"/>
              <a:t>اما</a:t>
            </a:r>
            <a:r>
              <a:rPr lang="ar-SA" sz="1600" b="1" dirty="0" smtClean="0"/>
              <a:t> المادة (216) فقد </a:t>
            </a:r>
            <a:r>
              <a:rPr lang="ar-SA" sz="1600" b="1" dirty="0" err="1" smtClean="0"/>
              <a:t>اجازت</a:t>
            </a:r>
            <a:r>
              <a:rPr lang="ar-SA" sz="1600" b="1" dirty="0" smtClean="0"/>
              <a:t> للمحكمة </a:t>
            </a:r>
            <a:r>
              <a:rPr lang="ar-SA" sz="1600" b="1" dirty="0" err="1" smtClean="0"/>
              <a:t>ابتداءا</a:t>
            </a:r>
            <a:r>
              <a:rPr lang="ar-SA" sz="1600" b="1" dirty="0" smtClean="0"/>
              <a:t> </a:t>
            </a:r>
            <a:r>
              <a:rPr lang="ar-SA" sz="1600" b="1" dirty="0" err="1" smtClean="0"/>
              <a:t>ان</a:t>
            </a:r>
            <a:r>
              <a:rPr lang="ar-SA" sz="1600" b="1" dirty="0" smtClean="0"/>
              <a:t> تقبل </a:t>
            </a:r>
            <a:r>
              <a:rPr lang="ar-SA" sz="1600" b="1" dirty="0" err="1" smtClean="0"/>
              <a:t>افادة</a:t>
            </a:r>
            <a:r>
              <a:rPr lang="ar-SA" sz="1600" b="1" dirty="0" smtClean="0"/>
              <a:t> </a:t>
            </a:r>
            <a:r>
              <a:rPr lang="ar-SA" sz="1600" b="1" dirty="0" err="1" smtClean="0"/>
              <a:t>المجنى</a:t>
            </a:r>
            <a:r>
              <a:rPr lang="ar-SA" sz="1600" b="1" dirty="0" smtClean="0"/>
              <a:t> عليه تحت خشية الموت وان كانت غير موثقة باليمين القانونية كبينة فيما يتعلق بالجريمة </a:t>
            </a:r>
            <a:r>
              <a:rPr lang="ar-SA" sz="1600" b="1" dirty="0" err="1" smtClean="0"/>
              <a:t>او</a:t>
            </a:r>
            <a:r>
              <a:rPr lang="ar-SA" sz="1600" b="1" dirty="0" smtClean="0"/>
              <a:t> مرتكبها </a:t>
            </a:r>
            <a:r>
              <a:rPr lang="ar-SA" sz="1600" b="1" dirty="0" err="1" smtClean="0"/>
              <a:t>الا</a:t>
            </a:r>
            <a:r>
              <a:rPr lang="ar-SA" sz="1600" b="1" dirty="0" smtClean="0"/>
              <a:t> انه يجب </a:t>
            </a:r>
            <a:r>
              <a:rPr lang="ar-SA" sz="1600" b="1" dirty="0" err="1" smtClean="0"/>
              <a:t>ان</a:t>
            </a:r>
            <a:r>
              <a:rPr lang="ar-SA" sz="1600" b="1" dirty="0" smtClean="0"/>
              <a:t> يلاحظ بان هذه </a:t>
            </a:r>
            <a:r>
              <a:rPr lang="ar-SA" sz="1600" b="1" dirty="0" err="1" smtClean="0"/>
              <a:t>الافادة</a:t>
            </a:r>
            <a:r>
              <a:rPr lang="ar-SA" sz="1600" b="1" dirty="0" smtClean="0"/>
              <a:t> </a:t>
            </a:r>
            <a:r>
              <a:rPr lang="ar-SA" sz="1600" b="1" dirty="0" err="1" smtClean="0"/>
              <a:t>كاي</a:t>
            </a:r>
            <a:r>
              <a:rPr lang="ar-SA" sz="1600" b="1" dirty="0" smtClean="0"/>
              <a:t> دليل </a:t>
            </a:r>
            <a:r>
              <a:rPr lang="ar-SA" sz="1600" b="1" dirty="0" err="1" smtClean="0"/>
              <a:t>اخر</a:t>
            </a:r>
            <a:r>
              <a:rPr lang="ar-SA" sz="1600" b="1" dirty="0" smtClean="0"/>
              <a:t> لا يمكن اعتبارها وحدها كبينة قاطعة ضد المتهم </a:t>
            </a:r>
            <a:r>
              <a:rPr lang="ar-SA" sz="1600" b="1" dirty="0" err="1" smtClean="0"/>
              <a:t>وانما</a:t>
            </a:r>
            <a:r>
              <a:rPr lang="ar-SA" sz="1600" b="1" dirty="0" smtClean="0"/>
              <a:t> تبقى للمحكمة سلطة تقديرية في تقدير قيمتها .</a:t>
            </a:r>
            <a:r>
              <a:rPr lang="en-US" sz="1600" dirty="0" smtClean="0"/>
              <a:t/>
            </a:r>
            <a:br>
              <a:rPr lang="en-US" sz="1600" dirty="0" smtClean="0"/>
            </a:br>
            <a:r>
              <a:rPr lang="ar-SA" sz="1600" b="1" u="sng" dirty="0" err="1" smtClean="0"/>
              <a:t>اقسام</a:t>
            </a:r>
            <a:r>
              <a:rPr lang="ar-SA" sz="1600" b="1" u="sng" dirty="0" smtClean="0"/>
              <a:t> الدليل الجنائي</a:t>
            </a:r>
            <a:r>
              <a:rPr lang="en-US" sz="1600" dirty="0" smtClean="0"/>
              <a:t/>
            </a:r>
            <a:br>
              <a:rPr lang="en-US" sz="1600" dirty="0" smtClean="0"/>
            </a:br>
            <a:r>
              <a:rPr lang="ar-SA" sz="1600" b="1" dirty="0" smtClean="0"/>
              <a:t>الدليل المادي</a:t>
            </a:r>
            <a:r>
              <a:rPr lang="en-US" sz="1600" dirty="0" smtClean="0"/>
              <a:t/>
            </a:r>
            <a:br>
              <a:rPr lang="en-US" sz="1600" dirty="0" smtClean="0"/>
            </a:br>
            <a:r>
              <a:rPr lang="ar-SA" sz="1600" b="1" dirty="0" smtClean="0"/>
              <a:t>الدليل غير المادي(المعنوي)</a:t>
            </a:r>
            <a:r>
              <a:rPr lang="en-US" sz="1600" dirty="0" smtClean="0"/>
              <a:t/>
            </a:r>
            <a:br>
              <a:rPr lang="en-US" sz="1600" dirty="0" smtClean="0"/>
            </a:br>
            <a:r>
              <a:rPr lang="ar-SA" sz="1600" b="1" u="sng" dirty="0" err="1" smtClean="0"/>
              <a:t>اولا</a:t>
            </a:r>
            <a:r>
              <a:rPr lang="ar-SA" sz="1600" b="1" u="sng" dirty="0" smtClean="0"/>
              <a:t> / الدليل المادي/</a:t>
            </a:r>
            <a:r>
              <a:rPr lang="ar-SA" sz="1600" b="1" dirty="0" smtClean="0"/>
              <a:t>أي يدرك بالحواس وهو كافي </a:t>
            </a:r>
            <a:r>
              <a:rPr lang="ar-SA" sz="1600" b="1" dirty="0" err="1" smtClean="0"/>
              <a:t>لاثبات</a:t>
            </a:r>
            <a:r>
              <a:rPr lang="ar-SA" sz="1600" b="1" dirty="0" smtClean="0"/>
              <a:t> الواقعة دون حاجة </a:t>
            </a:r>
            <a:r>
              <a:rPr lang="ar-SA" sz="1600" b="1" dirty="0" err="1" smtClean="0"/>
              <a:t>الى</a:t>
            </a:r>
            <a:r>
              <a:rPr lang="ar-SA" sz="1600" b="1" dirty="0" smtClean="0"/>
              <a:t> </a:t>
            </a:r>
            <a:r>
              <a:rPr lang="ar-SA" sz="1600" b="1" dirty="0" err="1" smtClean="0"/>
              <a:t>اضافة</a:t>
            </a:r>
            <a:r>
              <a:rPr lang="ar-SA" sz="1600" b="1" dirty="0" smtClean="0"/>
              <a:t> دليل </a:t>
            </a:r>
            <a:r>
              <a:rPr lang="ar-SA" sz="1600" b="1" dirty="0" err="1" smtClean="0"/>
              <a:t>اخر</a:t>
            </a:r>
            <a:r>
              <a:rPr lang="ar-SA" sz="1600" b="1" dirty="0" smtClean="0"/>
              <a:t> وهو الدليل المحسوس على الرغم من ما يتمتع </a:t>
            </a:r>
            <a:r>
              <a:rPr lang="ar-SA" sz="1600" b="1" dirty="0" err="1" smtClean="0"/>
              <a:t>به</a:t>
            </a:r>
            <a:r>
              <a:rPr lang="ar-SA" sz="1600" b="1" dirty="0" smtClean="0"/>
              <a:t> هذا الدليل من قوة </a:t>
            </a:r>
            <a:r>
              <a:rPr lang="ar-SA" sz="1600" b="1" dirty="0" err="1" smtClean="0"/>
              <a:t>الا</a:t>
            </a:r>
            <a:r>
              <a:rPr lang="ar-SA" sz="1600" b="1" dirty="0" smtClean="0"/>
              <a:t> انه يبقى بحاجة </a:t>
            </a:r>
            <a:r>
              <a:rPr lang="ar-SA" sz="1600" b="1" dirty="0" err="1" smtClean="0"/>
              <a:t>الى</a:t>
            </a:r>
            <a:r>
              <a:rPr lang="ar-SA" sz="1600" b="1" dirty="0" smtClean="0"/>
              <a:t> دليل </a:t>
            </a:r>
            <a:r>
              <a:rPr lang="ar-SA" sz="1600" b="1" dirty="0" err="1" smtClean="0"/>
              <a:t>اخر</a:t>
            </a:r>
            <a:r>
              <a:rPr lang="ar-SA" sz="1600" b="1" dirty="0" smtClean="0"/>
              <a:t> يعززه ويؤكد قوته ومن </a:t>
            </a:r>
            <a:r>
              <a:rPr lang="ar-SA" sz="1600" b="1" dirty="0" err="1" smtClean="0"/>
              <a:t>اهم</a:t>
            </a:r>
            <a:r>
              <a:rPr lang="ar-SA" sz="1600" b="1" dirty="0" smtClean="0"/>
              <a:t> صور الدليل المادي بقع الدم البصمات </a:t>
            </a:r>
            <a:r>
              <a:rPr lang="ar-SA" sz="1600" b="1" dirty="0" err="1" smtClean="0"/>
              <a:t>الاظافروغيرها</a:t>
            </a:r>
            <a:r>
              <a:rPr lang="ar-SA" sz="1600" b="1" dirty="0" smtClean="0"/>
              <a:t> .</a:t>
            </a:r>
            <a:r>
              <a:rPr lang="en-US" sz="1600" dirty="0" smtClean="0"/>
              <a:t/>
            </a:r>
            <a:br>
              <a:rPr lang="en-US" sz="1600" dirty="0" smtClean="0"/>
            </a:br>
            <a:endParaRPr lang="ar-IQ" sz="16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026570"/>
          </a:xfrm>
        </p:spPr>
        <p:txBody>
          <a:bodyPr>
            <a:noAutofit/>
          </a:bodyPr>
          <a:lstStyle/>
          <a:p>
            <a:r>
              <a:rPr lang="ar-SA" sz="1600" b="1" u="sng" dirty="0" err="1" smtClean="0"/>
              <a:t>اقسام</a:t>
            </a:r>
            <a:r>
              <a:rPr lang="ar-SA" sz="1600" b="1" u="sng" dirty="0" smtClean="0"/>
              <a:t> الدليل المادي/</a:t>
            </a:r>
            <a:r>
              <a:rPr lang="en-US" sz="1600" dirty="0" smtClean="0"/>
              <a:t/>
            </a:r>
            <a:br>
              <a:rPr lang="en-US" sz="1600" dirty="0" smtClean="0"/>
            </a:br>
            <a:r>
              <a:rPr lang="ar-SA" sz="1600" b="1" u="sng" dirty="0" err="1" smtClean="0"/>
              <a:t>اولا</a:t>
            </a:r>
            <a:r>
              <a:rPr lang="ar-SA" sz="1600" b="1" u="sng" dirty="0" smtClean="0"/>
              <a:t>/الدليل المباشر وغير المباشر</a:t>
            </a:r>
            <a:r>
              <a:rPr lang="ar-SA" sz="1600" b="1" dirty="0" smtClean="0"/>
              <a:t>/ ويقصد بالدليل المباشر </a:t>
            </a:r>
            <a:r>
              <a:rPr lang="ar-SA" sz="1600" b="1" dirty="0" err="1" smtClean="0"/>
              <a:t>او</a:t>
            </a:r>
            <a:r>
              <a:rPr lang="ar-SA" sz="1600" b="1" dirty="0" smtClean="0"/>
              <a:t> العيني جسم الجريمة وما يتعلق </a:t>
            </a:r>
            <a:r>
              <a:rPr lang="ar-SA" sz="1600" b="1" dirty="0" err="1" smtClean="0"/>
              <a:t>بها</a:t>
            </a:r>
            <a:r>
              <a:rPr lang="ar-SA" sz="1600" b="1" dirty="0" smtClean="0"/>
              <a:t> من </a:t>
            </a:r>
            <a:r>
              <a:rPr lang="ar-SA" sz="1600" b="1" dirty="0" err="1" smtClean="0"/>
              <a:t>اشياء</a:t>
            </a:r>
            <a:r>
              <a:rPr lang="ar-SA" sz="1600" b="1" dirty="0" smtClean="0"/>
              <a:t> مادية وهو يختلف من جريمة </a:t>
            </a:r>
            <a:r>
              <a:rPr lang="ar-SA" sz="1600" b="1" dirty="0" err="1" smtClean="0"/>
              <a:t>لاخرى</a:t>
            </a:r>
            <a:r>
              <a:rPr lang="ar-SA" sz="1600" b="1" dirty="0" smtClean="0"/>
              <a:t> ففي جريمة القتل الدليل المباشر الجثة ،</a:t>
            </a:r>
            <a:r>
              <a:rPr lang="ar-SA" sz="1600" b="1" dirty="0" err="1" smtClean="0"/>
              <a:t>اما</a:t>
            </a:r>
            <a:r>
              <a:rPr lang="ar-SA" sz="1600" b="1" dirty="0" smtClean="0"/>
              <a:t> الدليل غير المباشر </a:t>
            </a:r>
            <a:r>
              <a:rPr lang="ar-SA" sz="1600" b="1" dirty="0" err="1" smtClean="0"/>
              <a:t>التتبعي</a:t>
            </a:r>
            <a:r>
              <a:rPr lang="ar-SA" sz="1600" b="1" dirty="0" smtClean="0"/>
              <a:t> فهو يتكون من رفع ومعالجة </a:t>
            </a:r>
            <a:r>
              <a:rPr lang="ar-SA" sz="1600" b="1" dirty="0" err="1" smtClean="0"/>
              <a:t>الاثار</a:t>
            </a:r>
            <a:r>
              <a:rPr lang="ar-SA" sz="1600" b="1" dirty="0" smtClean="0"/>
              <a:t> المادية التي يعثر عليها نتيجة تعامل الجاني </a:t>
            </a:r>
            <a:r>
              <a:rPr lang="ar-SA" sz="1600" b="1" dirty="0" err="1" smtClean="0"/>
              <a:t>وادواته</a:t>
            </a:r>
            <a:r>
              <a:rPr lang="ar-SA" sz="1600" b="1" dirty="0" smtClean="0"/>
              <a:t> على مسرح الجريمة ويساعد في تحديد سمات وصفات الجاني </a:t>
            </a:r>
            <a:r>
              <a:rPr lang="ar-SA" sz="1600" b="1" dirty="0" err="1" smtClean="0"/>
              <a:t>كاجزاء</a:t>
            </a:r>
            <a:r>
              <a:rPr lang="ar-SA" sz="1600" b="1" dirty="0" smtClean="0"/>
              <a:t> الملابس الممزقة </a:t>
            </a:r>
            <a:r>
              <a:rPr lang="ar-SA" sz="1600" b="1" dirty="0" err="1" smtClean="0"/>
              <a:t>او</a:t>
            </a:r>
            <a:r>
              <a:rPr lang="ar-SA" sz="1600" b="1" dirty="0" smtClean="0"/>
              <a:t> شعر من جسده .</a:t>
            </a:r>
            <a:r>
              <a:rPr lang="en-US" sz="1600" dirty="0" smtClean="0"/>
              <a:t/>
            </a:r>
            <a:br>
              <a:rPr lang="en-US" sz="1600" dirty="0" smtClean="0"/>
            </a:br>
            <a:r>
              <a:rPr lang="ar-SA" sz="1600" b="1" u="sng" dirty="0" smtClean="0"/>
              <a:t>ثانيا/دليل مادي كبير وصغير/ا</a:t>
            </a:r>
            <a:r>
              <a:rPr lang="ar-SA" sz="1600" b="1" dirty="0" smtClean="0"/>
              <a:t>لدليل المادي الكبير </a:t>
            </a:r>
            <a:r>
              <a:rPr lang="ar-SA" sz="1600" b="1" dirty="0" err="1" smtClean="0"/>
              <a:t>الادوات</a:t>
            </a:r>
            <a:r>
              <a:rPr lang="ar-SA" sz="1600" b="1" dirty="0" smtClean="0"/>
              <a:t> التي تستخدم في الجريمة </a:t>
            </a:r>
            <a:r>
              <a:rPr lang="ar-SA" sz="1600" b="1" dirty="0" err="1" smtClean="0"/>
              <a:t>كالاسلحة</a:t>
            </a:r>
            <a:r>
              <a:rPr lang="ar-SA" sz="1600" b="1" dirty="0" smtClean="0"/>
              <a:t> النارية </a:t>
            </a:r>
            <a:r>
              <a:rPr lang="ar-SA" sz="1600" b="1" dirty="0" err="1" smtClean="0"/>
              <a:t>اما</a:t>
            </a:r>
            <a:r>
              <a:rPr lang="ar-SA" sz="1600" b="1" dirty="0" smtClean="0"/>
              <a:t> الدليل المادي الصغير </a:t>
            </a:r>
            <a:r>
              <a:rPr lang="ar-SA" sz="1600" b="1" dirty="0" err="1" smtClean="0"/>
              <a:t>الاشياء</a:t>
            </a:r>
            <a:r>
              <a:rPr lang="ar-SA" sz="1600" b="1" dirty="0" smtClean="0"/>
              <a:t> الرفيعة التي تسقط من الجاني ويغفل عنها وبالتالي لا يعمل على </a:t>
            </a:r>
            <a:r>
              <a:rPr lang="ar-SA" sz="1600" b="1" dirty="0" err="1" smtClean="0"/>
              <a:t>زالتها</a:t>
            </a:r>
            <a:r>
              <a:rPr lang="ar-SA" sz="1600" b="1" dirty="0" smtClean="0"/>
              <a:t> كشعرة من جسده.</a:t>
            </a:r>
            <a:r>
              <a:rPr lang="en-US" sz="1600" dirty="0" smtClean="0"/>
              <a:t/>
            </a:r>
            <a:br>
              <a:rPr lang="en-US" sz="1600" dirty="0" smtClean="0"/>
            </a:br>
            <a:r>
              <a:rPr lang="ar-SA" sz="1600" b="1" u="sng" dirty="0" smtClean="0"/>
              <a:t>ثانيا/الدليل غير المادي (المعنوي</a:t>
            </a:r>
            <a:r>
              <a:rPr lang="ar-SA" sz="1600" b="1" dirty="0" smtClean="0"/>
              <a:t>)/وهو الدليل الذي يصل </a:t>
            </a:r>
            <a:r>
              <a:rPr lang="ar-SA" sz="1600" b="1" dirty="0" err="1" smtClean="0"/>
              <a:t>الى</a:t>
            </a:r>
            <a:r>
              <a:rPr lang="ar-SA" sz="1600" b="1" dirty="0" smtClean="0"/>
              <a:t> المحقق عن طريق لسان الغير كالشهادة وهو ليس له مظهر مادي محسوس .</a:t>
            </a:r>
            <a:r>
              <a:rPr lang="en-US" sz="1600" dirty="0" smtClean="0"/>
              <a:t/>
            </a:r>
            <a:br>
              <a:rPr lang="en-US" sz="1600" dirty="0" smtClean="0"/>
            </a:br>
            <a:r>
              <a:rPr lang="ar-SA" sz="1600" b="1" u="sng" dirty="0" smtClean="0"/>
              <a:t>قيمة </a:t>
            </a:r>
            <a:r>
              <a:rPr lang="ar-SA" sz="1600" b="1" u="sng" dirty="0" err="1" smtClean="0"/>
              <a:t>الادلة</a:t>
            </a:r>
            <a:r>
              <a:rPr lang="ar-SA" sz="1600" b="1" u="sng" dirty="0" smtClean="0"/>
              <a:t> المادية والمعنوية/</a:t>
            </a:r>
            <a:r>
              <a:rPr lang="ar-SA" sz="1600" b="1" dirty="0" smtClean="0"/>
              <a:t>كل  دليل له </a:t>
            </a:r>
            <a:r>
              <a:rPr lang="ar-SA" sz="1600" b="1" dirty="0" err="1" smtClean="0"/>
              <a:t>انصاره</a:t>
            </a:r>
            <a:r>
              <a:rPr lang="ar-SA" sz="1600" b="1" dirty="0" smtClean="0"/>
              <a:t> الذين يدافعون عنه والحقيقة تقتضي عدم </a:t>
            </a:r>
            <a:r>
              <a:rPr lang="ar-SA" sz="1600" b="1" dirty="0" err="1" smtClean="0"/>
              <a:t>اهمال</a:t>
            </a:r>
            <a:r>
              <a:rPr lang="ar-SA" sz="1600" b="1" dirty="0" smtClean="0"/>
              <a:t> أي منهما فكل منهما له قيمة خاصة في </a:t>
            </a:r>
            <a:r>
              <a:rPr lang="ar-SA" sz="1600" b="1" dirty="0" err="1" smtClean="0"/>
              <a:t>الاثبات</a:t>
            </a:r>
            <a:r>
              <a:rPr lang="ar-SA" sz="1600" b="1" dirty="0" smtClean="0"/>
              <a:t> فالدليل المادي لا يحتمل الكذب والدليل غير المادي (المعنوي) وان كان احتمال الكذب فيه وارد كونه غير محسوس كشهادة الشاهد </a:t>
            </a:r>
            <a:r>
              <a:rPr lang="ar-SA" sz="1600" b="1" dirty="0" err="1" smtClean="0"/>
              <a:t>الانه</a:t>
            </a:r>
            <a:r>
              <a:rPr lang="ar-SA" sz="1600" b="1" dirty="0" smtClean="0"/>
              <a:t> </a:t>
            </a:r>
            <a:r>
              <a:rPr lang="ar-SA" sz="1600" b="1" dirty="0" err="1" smtClean="0"/>
              <a:t>اذا</a:t>
            </a:r>
            <a:r>
              <a:rPr lang="ar-SA" sz="1600" b="1" dirty="0" smtClean="0"/>
              <a:t> اتفقت </a:t>
            </a:r>
            <a:r>
              <a:rPr lang="ar-SA" sz="1600" b="1" dirty="0" err="1" smtClean="0"/>
              <a:t>الادلة</a:t>
            </a:r>
            <a:r>
              <a:rPr lang="ar-SA" sz="1600" b="1" dirty="0" smtClean="0"/>
              <a:t> المعنوية فتكون قوة </a:t>
            </a:r>
            <a:r>
              <a:rPr lang="ar-SA" sz="1600" b="1" dirty="0" err="1" smtClean="0"/>
              <a:t>ايضا</a:t>
            </a:r>
            <a:r>
              <a:rPr lang="ar-SA" sz="1600" b="1" dirty="0" smtClean="0"/>
              <a:t> في </a:t>
            </a:r>
            <a:r>
              <a:rPr lang="ar-SA" sz="1600" b="1" dirty="0" err="1" smtClean="0"/>
              <a:t>الاثبات</a:t>
            </a:r>
            <a:r>
              <a:rPr lang="ar-SA" sz="1600" b="1" dirty="0" smtClean="0"/>
              <a:t>.</a:t>
            </a:r>
            <a:r>
              <a:rPr lang="en-US" sz="1600" dirty="0" smtClean="0"/>
              <a:t/>
            </a:r>
            <a:br>
              <a:rPr lang="en-US" sz="1600" dirty="0" smtClean="0"/>
            </a:br>
            <a:endParaRPr lang="ar-IQ"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64704"/>
            <a:ext cx="8229600" cy="3168352"/>
          </a:xfrm>
        </p:spPr>
        <p:txBody>
          <a:bodyPr>
            <a:noAutofit/>
          </a:bodyPr>
          <a:lstStyle/>
          <a:p>
            <a:r>
              <a:rPr lang="ar-SA" sz="1600" b="1" u="sng" dirty="0" smtClean="0"/>
              <a:t>كيفية ارتكاب الجريمة</a:t>
            </a:r>
            <a:r>
              <a:rPr lang="ar-SA" sz="1600" b="1" dirty="0" smtClean="0"/>
              <a:t>/ أي مدى </a:t>
            </a:r>
            <a:r>
              <a:rPr lang="ar-SA" sz="1600" b="1" dirty="0" err="1" smtClean="0"/>
              <a:t>اثبات</a:t>
            </a:r>
            <a:r>
              <a:rPr lang="ar-SA" sz="1600" b="1" dirty="0" smtClean="0"/>
              <a:t> الجريمة على المتهم </a:t>
            </a:r>
            <a:r>
              <a:rPr lang="ar-SA" sz="1600" b="1" dirty="0" err="1" smtClean="0"/>
              <a:t>او</a:t>
            </a:r>
            <a:r>
              <a:rPr lang="ar-SA" sz="1600" b="1" dirty="0" smtClean="0"/>
              <a:t> نفيها </a:t>
            </a:r>
            <a:r>
              <a:rPr lang="ar-SA" sz="1600" b="1" dirty="0" err="1" smtClean="0"/>
              <a:t>او</a:t>
            </a:r>
            <a:r>
              <a:rPr lang="ar-SA" sz="1600" b="1" dirty="0" smtClean="0"/>
              <a:t> تساعد المحقق في الوصول </a:t>
            </a:r>
            <a:r>
              <a:rPr lang="ar-SA" sz="1600" b="1" dirty="0" err="1" smtClean="0"/>
              <a:t>الى</a:t>
            </a:r>
            <a:r>
              <a:rPr lang="ar-SA" sz="1600" b="1" dirty="0" smtClean="0"/>
              <a:t> حصر الشبهة على عدد معين من المتهمين لان لكل مجرم طبيعته الخاصة في ارتكاب الجريمة كما </a:t>
            </a:r>
            <a:r>
              <a:rPr lang="ar-SA" sz="1600" b="1" dirty="0" err="1" smtClean="0"/>
              <a:t>ان</a:t>
            </a:r>
            <a:r>
              <a:rPr lang="ar-SA" sz="1600" b="1" dirty="0" smtClean="0"/>
              <a:t> معرفة كيفية ارتكاب الجريمة تؤدي </a:t>
            </a:r>
            <a:r>
              <a:rPr lang="ar-SA" sz="1600" b="1" dirty="0" err="1" smtClean="0"/>
              <a:t>الى</a:t>
            </a:r>
            <a:r>
              <a:rPr lang="ar-SA" sz="1600" b="1" dirty="0" smtClean="0"/>
              <a:t> التعرف على عدد الجناة .</a:t>
            </a:r>
            <a:r>
              <a:rPr lang="en-US" sz="1600" b="1" dirty="0" smtClean="0"/>
              <a:t/>
            </a:r>
            <a:br>
              <a:rPr lang="en-US" sz="1600" b="1" dirty="0" smtClean="0"/>
            </a:br>
            <a:r>
              <a:rPr lang="ar-SA" sz="1600" b="1" u="sng" dirty="0" smtClean="0"/>
              <a:t>سبب وقوع الجريمة</a:t>
            </a:r>
            <a:r>
              <a:rPr lang="ar-SA" sz="1600" b="1" dirty="0" smtClean="0"/>
              <a:t>/(دوافعها) لا توجد جريمة بدون سبب والتحقق من سبب وقوع الجريمة يؤدي </a:t>
            </a:r>
            <a:r>
              <a:rPr lang="ar-SA" sz="1600" b="1" dirty="0" err="1" smtClean="0"/>
              <a:t>الى</a:t>
            </a:r>
            <a:r>
              <a:rPr lang="ar-SA" sz="1600" b="1" dirty="0" smtClean="0"/>
              <a:t> الكشف عن الجناة </a:t>
            </a:r>
            <a:r>
              <a:rPr lang="ar-SA" sz="1600" b="1" dirty="0" err="1" smtClean="0"/>
              <a:t>او</a:t>
            </a:r>
            <a:r>
              <a:rPr lang="ar-SA" sz="1600" b="1" dirty="0" smtClean="0"/>
              <a:t> حصر الشبهة في عدد معين وسبب الجريمة قد يعرف من زمان الجريمة </a:t>
            </a:r>
            <a:r>
              <a:rPr lang="ar-SA" sz="1600" b="1" dirty="0" err="1" smtClean="0"/>
              <a:t>او</a:t>
            </a:r>
            <a:r>
              <a:rPr lang="ar-SA" sz="1600" b="1" dirty="0" smtClean="0"/>
              <a:t> مكانها </a:t>
            </a:r>
            <a:r>
              <a:rPr lang="ar-SA" sz="1600" b="1" dirty="0" err="1" smtClean="0"/>
              <a:t>او</a:t>
            </a:r>
            <a:r>
              <a:rPr lang="ar-SA" sz="1600" b="1" dirty="0" smtClean="0"/>
              <a:t> من طبيعة الحادث </a:t>
            </a:r>
            <a:r>
              <a:rPr lang="ar-SA" sz="1600" b="1" dirty="0" err="1" smtClean="0"/>
              <a:t>الاجرامي</a:t>
            </a:r>
            <a:r>
              <a:rPr lang="ar-SA" sz="1600" b="1" dirty="0" smtClean="0"/>
              <a:t>.</a:t>
            </a:r>
            <a:r>
              <a:rPr lang="en-US" sz="1600" b="1" dirty="0" smtClean="0"/>
              <a:t/>
            </a:r>
            <a:br>
              <a:rPr lang="en-US" sz="1600" b="1" dirty="0" smtClean="0"/>
            </a:br>
            <a:r>
              <a:rPr lang="ar-SA" sz="1600" b="1" dirty="0" smtClean="0"/>
              <a:t>وتبدو فائدة التعرف على مكان الجريمة في نفي التهمة عن المتهم </a:t>
            </a:r>
            <a:r>
              <a:rPr lang="ar-SA" sz="1600" b="1" dirty="0" err="1" smtClean="0"/>
              <a:t>اذا</a:t>
            </a:r>
            <a:r>
              <a:rPr lang="ar-SA" sz="1600" b="1" dirty="0" smtClean="0"/>
              <a:t> ثبت </a:t>
            </a:r>
            <a:r>
              <a:rPr lang="ar-SA" sz="1600" b="1" dirty="0" err="1" smtClean="0"/>
              <a:t>انها</a:t>
            </a:r>
            <a:r>
              <a:rPr lang="ar-SA" sz="1600" b="1" dirty="0" smtClean="0"/>
              <a:t> وقعت في مكان يتعذر على الجاني الوصول </a:t>
            </a:r>
            <a:r>
              <a:rPr lang="ar-SA" sz="1600" b="1" dirty="0" err="1" smtClean="0"/>
              <a:t>اليه</a:t>
            </a:r>
            <a:r>
              <a:rPr lang="ar-SA" sz="1600" b="1" dirty="0" smtClean="0"/>
              <a:t> لبعده عن عن محل وجوده وقت ارتكاب الجريمة وكذلك في الوقوف على قيمة </a:t>
            </a:r>
            <a:r>
              <a:rPr lang="ar-SA" sz="1600" b="1" dirty="0" err="1" smtClean="0"/>
              <a:t>اقوال</a:t>
            </a:r>
            <a:r>
              <a:rPr lang="ar-SA" sz="1600" b="1" dirty="0" smtClean="0"/>
              <a:t> </a:t>
            </a:r>
            <a:r>
              <a:rPr lang="ar-SA" sz="1600" b="1" dirty="0" err="1" smtClean="0"/>
              <a:t>تالمجنى</a:t>
            </a:r>
            <a:r>
              <a:rPr lang="ar-SA" sz="1600" b="1" dirty="0" smtClean="0"/>
              <a:t> عليه فيما ادعاه من استغاثته مع </a:t>
            </a:r>
            <a:r>
              <a:rPr lang="ar-SA" sz="1600" b="1" dirty="0" err="1" smtClean="0"/>
              <a:t>ان</a:t>
            </a:r>
            <a:r>
              <a:rPr lang="ar-SA" sz="1600" b="1" dirty="0" smtClean="0"/>
              <a:t> المكان قد يكون </a:t>
            </a:r>
            <a:r>
              <a:rPr lang="ar-SA" sz="1600" b="1" dirty="0" err="1" smtClean="0"/>
              <a:t>ماهول</a:t>
            </a:r>
            <a:r>
              <a:rPr lang="ar-SA" sz="1600" b="1" dirty="0" smtClean="0"/>
              <a:t> بالسكان  .</a:t>
            </a:r>
            <a:r>
              <a:rPr lang="en-US" sz="1600" b="1" dirty="0" smtClean="0"/>
              <a:t/>
            </a:r>
            <a:br>
              <a:rPr lang="en-US" sz="1600" b="1" dirty="0" smtClean="0"/>
            </a:br>
            <a:r>
              <a:rPr lang="ar-SA" sz="1600" b="1" dirty="0" smtClean="0"/>
              <a:t>فائدة البحث عن زمان وقوع الجريمة يؤدي </a:t>
            </a:r>
            <a:r>
              <a:rPr lang="ar-SA" sz="1600" b="1" dirty="0" err="1" smtClean="0"/>
              <a:t>الى</a:t>
            </a:r>
            <a:r>
              <a:rPr lang="ar-SA" sz="1600" b="1" dirty="0" smtClean="0"/>
              <a:t> تسهيل مهمة المحقق في معرفة سبب وقوع الجريمة ومعرفة الفاعلين ووقت الوفاة </a:t>
            </a:r>
            <a:r>
              <a:rPr lang="ar-SA" sz="1600" b="1" dirty="0" err="1" smtClean="0"/>
              <a:t>او</a:t>
            </a:r>
            <a:r>
              <a:rPr lang="ar-SA" sz="1600" b="1" dirty="0" smtClean="0"/>
              <a:t> هروب الفاعل والمدة الزمنية بين حصول الجريمة </a:t>
            </a:r>
            <a:r>
              <a:rPr lang="ar-SA" sz="1600" b="1" dirty="0" err="1" smtClean="0"/>
              <a:t>والاخبار</a:t>
            </a:r>
            <a:r>
              <a:rPr lang="ar-SA" sz="1600" b="1" dirty="0" smtClean="0"/>
              <a:t> عنها </a:t>
            </a:r>
            <a:r>
              <a:rPr lang="ar-SA" sz="1600" b="1" dirty="0" err="1" smtClean="0"/>
              <a:t>او</a:t>
            </a:r>
            <a:r>
              <a:rPr lang="ar-SA" sz="1600" b="1" dirty="0" smtClean="0"/>
              <a:t> </a:t>
            </a:r>
            <a:r>
              <a:rPr lang="ar-SA" sz="1600" b="1" dirty="0" err="1" smtClean="0"/>
              <a:t>التاخر</a:t>
            </a:r>
            <a:r>
              <a:rPr lang="ar-SA" sz="1600" b="1" dirty="0" smtClean="0"/>
              <a:t> في </a:t>
            </a:r>
            <a:r>
              <a:rPr lang="ar-SA" sz="1600" b="1" dirty="0" err="1" smtClean="0"/>
              <a:t>الاخبار</a:t>
            </a:r>
            <a:r>
              <a:rPr lang="ar-SA" sz="1600" b="1" dirty="0" smtClean="0"/>
              <a:t> .</a:t>
            </a:r>
            <a:r>
              <a:rPr lang="ar-SA" sz="1600" b="1" u="sng" dirty="0" smtClean="0"/>
              <a:t>/</a:t>
            </a:r>
            <a:r>
              <a:rPr lang="en-US" sz="1600" b="1" dirty="0" smtClean="0"/>
              <a:t/>
            </a:r>
            <a:br>
              <a:rPr lang="en-US" sz="1600" b="1" dirty="0" smtClean="0"/>
            </a:br>
            <a:endParaRPr lang="ar-IQ" sz="16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810546"/>
          </a:xfrm>
        </p:spPr>
        <p:txBody>
          <a:bodyPr>
            <a:noAutofit/>
          </a:bodyPr>
          <a:lstStyle/>
          <a:p>
            <a:r>
              <a:rPr lang="ar-SA" sz="1600" b="1" u="sng" dirty="0" smtClean="0"/>
              <a:t>تقسيم </a:t>
            </a:r>
            <a:r>
              <a:rPr lang="ar-SA" sz="1600" b="1" u="sng" dirty="0" err="1" smtClean="0"/>
              <a:t>الادلة</a:t>
            </a:r>
            <a:r>
              <a:rPr lang="ar-SA" sz="1600" b="1" u="sng" dirty="0" smtClean="0"/>
              <a:t> تبعا لمصدرها/</a:t>
            </a:r>
            <a:r>
              <a:rPr lang="en-US" sz="1600" dirty="0" smtClean="0"/>
              <a:t/>
            </a:r>
            <a:br>
              <a:rPr lang="en-US" sz="1600" dirty="0" smtClean="0"/>
            </a:br>
            <a:r>
              <a:rPr lang="ar-SA" sz="1600" b="1" u="sng" dirty="0" smtClean="0"/>
              <a:t>الدليل الفني/</a:t>
            </a:r>
            <a:r>
              <a:rPr lang="ar-SA" sz="1600" b="1" dirty="0" smtClean="0"/>
              <a:t>ويتم عن طريق </a:t>
            </a:r>
            <a:r>
              <a:rPr lang="ar-SA" sz="1600" b="1" dirty="0" err="1" smtClean="0"/>
              <a:t>راي</a:t>
            </a:r>
            <a:r>
              <a:rPr lang="ar-SA" sz="1600" b="1" dirty="0" smtClean="0"/>
              <a:t> الخبير الفني من خلال التجارب العلمية وهو </a:t>
            </a:r>
            <a:r>
              <a:rPr lang="ar-SA" sz="1600" b="1" dirty="0" err="1" smtClean="0"/>
              <a:t>اما</a:t>
            </a:r>
            <a:r>
              <a:rPr lang="ar-SA" sz="1600" b="1" dirty="0" smtClean="0"/>
              <a:t> </a:t>
            </a:r>
            <a:r>
              <a:rPr lang="ar-SA" sz="1600" b="1" dirty="0" err="1" smtClean="0"/>
              <a:t>لتاكيد</a:t>
            </a:r>
            <a:r>
              <a:rPr lang="ar-SA" sz="1600" b="1" dirty="0" smtClean="0"/>
              <a:t> دليل </a:t>
            </a:r>
            <a:r>
              <a:rPr lang="ar-SA" sz="1600" b="1" dirty="0" err="1" smtClean="0"/>
              <a:t>اخر</a:t>
            </a:r>
            <a:r>
              <a:rPr lang="ar-SA" sz="1600" b="1" dirty="0" smtClean="0"/>
              <a:t> </a:t>
            </a:r>
            <a:r>
              <a:rPr lang="ar-SA" sz="1600" b="1" dirty="0" err="1" smtClean="0"/>
              <a:t>او</a:t>
            </a:r>
            <a:r>
              <a:rPr lang="ar-SA" sz="1600" b="1" u="sng" dirty="0" smtClean="0"/>
              <a:t> </a:t>
            </a:r>
            <a:r>
              <a:rPr lang="ar-SA" sz="1600" b="1" dirty="0" smtClean="0"/>
              <a:t>نفيه</a:t>
            </a:r>
            <a:r>
              <a:rPr lang="ar-SA" sz="1600" b="1" u="sng" dirty="0" smtClean="0"/>
              <a:t>.</a:t>
            </a:r>
            <a:r>
              <a:rPr lang="en-US" sz="1600" dirty="0" smtClean="0"/>
              <a:t/>
            </a:r>
            <a:br>
              <a:rPr lang="en-US" sz="1600" dirty="0" smtClean="0"/>
            </a:br>
            <a:r>
              <a:rPr lang="ar-SA" sz="1600" b="1" u="sng" dirty="0" smtClean="0"/>
              <a:t>الدليل </a:t>
            </a:r>
            <a:r>
              <a:rPr lang="ar-SA" sz="1600" b="1" u="sng" dirty="0" err="1" smtClean="0"/>
              <a:t>القولي</a:t>
            </a:r>
            <a:r>
              <a:rPr lang="ar-SA" sz="1600" b="1" u="sng" dirty="0" smtClean="0"/>
              <a:t> التقديري/</a:t>
            </a:r>
            <a:r>
              <a:rPr lang="ar-SA" sz="1600" b="1" dirty="0" smtClean="0"/>
              <a:t>ما يصدر عن الغير من </a:t>
            </a:r>
            <a:r>
              <a:rPr lang="ar-SA" sz="1600" b="1" dirty="0" err="1" smtClean="0"/>
              <a:t>اقوال</a:t>
            </a:r>
            <a:r>
              <a:rPr lang="ar-SA" sz="1600" b="1" dirty="0" smtClean="0"/>
              <a:t> .</a:t>
            </a:r>
            <a:r>
              <a:rPr lang="en-US" sz="1600" dirty="0" smtClean="0"/>
              <a:t/>
            </a:r>
            <a:br>
              <a:rPr lang="en-US" sz="1600" dirty="0" smtClean="0"/>
            </a:br>
            <a:r>
              <a:rPr lang="ar-SA" sz="1600" b="1" u="sng" dirty="0" smtClean="0"/>
              <a:t>الدليل المادي/</a:t>
            </a:r>
            <a:r>
              <a:rPr lang="ar-SA" sz="1600" b="1" dirty="0" smtClean="0"/>
              <a:t> أي المحسوس وسبق وان تم الكلام عنه.</a:t>
            </a:r>
            <a:r>
              <a:rPr lang="en-US" sz="1600" dirty="0" smtClean="0"/>
              <a:t/>
            </a:r>
            <a:br>
              <a:rPr lang="en-US" sz="1600" dirty="0" smtClean="0"/>
            </a:br>
            <a:r>
              <a:rPr lang="ar-SA" sz="1600" b="1" u="sng" dirty="0" smtClean="0"/>
              <a:t>تقسيم </a:t>
            </a:r>
            <a:r>
              <a:rPr lang="ar-SA" sz="1600" b="1" u="sng" dirty="0" err="1" smtClean="0"/>
              <a:t>الادلة</a:t>
            </a:r>
            <a:r>
              <a:rPr lang="ar-SA" sz="1600" b="1" u="sng" dirty="0" smtClean="0"/>
              <a:t> تبعاً لصلتها </a:t>
            </a:r>
            <a:r>
              <a:rPr lang="ar-SA" sz="1600" b="1" u="sng" dirty="0" err="1" smtClean="0"/>
              <a:t>بالواقعةالمراد</a:t>
            </a:r>
            <a:r>
              <a:rPr lang="ar-SA" sz="1600" b="1" u="sng" dirty="0" smtClean="0"/>
              <a:t> </a:t>
            </a:r>
            <a:r>
              <a:rPr lang="ar-SA" sz="1600" b="1" u="sng" dirty="0" err="1" smtClean="0"/>
              <a:t>اثباتها</a:t>
            </a:r>
            <a:r>
              <a:rPr lang="ar-SA" sz="1600" b="1" u="sng" dirty="0" smtClean="0"/>
              <a:t>/</a:t>
            </a:r>
            <a:r>
              <a:rPr lang="en-US" sz="1600" dirty="0" smtClean="0"/>
              <a:t/>
            </a:r>
            <a:br>
              <a:rPr lang="en-US" sz="1600" dirty="0" smtClean="0"/>
            </a:br>
            <a:r>
              <a:rPr lang="ar-SA" sz="1600" b="1" u="sng" dirty="0" smtClean="0"/>
              <a:t>دليل مباشر/</a:t>
            </a:r>
            <a:r>
              <a:rPr lang="ar-SA" sz="1600" b="1" dirty="0" smtClean="0"/>
              <a:t>أي وجود علاقة بين المتهم والجريمة وهو </a:t>
            </a:r>
            <a:r>
              <a:rPr lang="ar-SA" sz="1600" b="1" dirty="0" err="1" smtClean="0"/>
              <a:t>اما</a:t>
            </a:r>
            <a:r>
              <a:rPr lang="ar-SA" sz="1600" b="1" dirty="0" smtClean="0"/>
              <a:t> مادي كوجود مواد مسروقة في حيازة المتهم </a:t>
            </a:r>
            <a:r>
              <a:rPr lang="ar-SA" sz="1600" b="1" dirty="0" err="1" smtClean="0"/>
              <a:t>او</a:t>
            </a:r>
            <a:r>
              <a:rPr lang="ar-SA" sz="1600" b="1" dirty="0" smtClean="0"/>
              <a:t> معنوي كشهادة الشهود الذين </a:t>
            </a:r>
            <a:r>
              <a:rPr lang="ar-SA" sz="1600" b="1" dirty="0" err="1" smtClean="0"/>
              <a:t>ادركوا</a:t>
            </a:r>
            <a:r>
              <a:rPr lang="ar-SA" sz="1600" b="1" dirty="0" smtClean="0"/>
              <a:t> وقوع الحادثة </a:t>
            </a:r>
            <a:r>
              <a:rPr lang="ar-SA" sz="1600" b="1" dirty="0" err="1" smtClean="0"/>
              <a:t>باحدى</a:t>
            </a:r>
            <a:r>
              <a:rPr lang="ar-SA" sz="1600" b="1" dirty="0" smtClean="0"/>
              <a:t> الحواس</a:t>
            </a:r>
            <a:r>
              <a:rPr lang="ar-SA" sz="1600" b="1" u="sng" dirty="0" smtClean="0"/>
              <a:t>.</a:t>
            </a:r>
            <a:r>
              <a:rPr lang="en-US" sz="1600" dirty="0" smtClean="0"/>
              <a:t/>
            </a:r>
            <a:br>
              <a:rPr lang="en-US" sz="1600" dirty="0" smtClean="0"/>
            </a:br>
            <a:r>
              <a:rPr lang="ar-SA" sz="1600" b="1" u="sng" dirty="0" smtClean="0"/>
              <a:t>دليل غير مباشر/(</a:t>
            </a:r>
            <a:r>
              <a:rPr lang="ar-SA" sz="1600" b="1" u="sng" dirty="0" err="1" smtClean="0"/>
              <a:t>الظرفي</a:t>
            </a:r>
            <a:r>
              <a:rPr lang="ar-SA" sz="1600" b="1" u="sng" dirty="0" smtClean="0"/>
              <a:t>)</a:t>
            </a:r>
            <a:r>
              <a:rPr lang="ar-SA" sz="1600" b="1" dirty="0" smtClean="0"/>
              <a:t>وهو الدليل الذي ينصب على واقعة </a:t>
            </a:r>
            <a:r>
              <a:rPr lang="ar-SA" sz="1600" b="1" dirty="0" err="1" smtClean="0"/>
              <a:t>اخرى</a:t>
            </a:r>
            <a:r>
              <a:rPr lang="ar-SA" sz="1600" b="1" dirty="0" smtClean="0"/>
              <a:t> تقود </a:t>
            </a:r>
            <a:r>
              <a:rPr lang="ar-SA" sz="1600" b="1" dirty="0" err="1" smtClean="0"/>
              <a:t>الى</a:t>
            </a:r>
            <a:r>
              <a:rPr lang="ar-SA" sz="1600" b="1" dirty="0" smtClean="0"/>
              <a:t> استخلاص قرار بشان الواقعة المراد </a:t>
            </a:r>
            <a:r>
              <a:rPr lang="ar-SA" sz="1600" b="1" dirty="0" err="1" smtClean="0"/>
              <a:t>اثباتها</a:t>
            </a:r>
            <a:r>
              <a:rPr lang="ar-SA" sz="1600" b="1" u="sng" dirty="0" smtClean="0"/>
              <a:t> </a:t>
            </a:r>
            <a:r>
              <a:rPr lang="ar-SA" sz="1600" b="1" dirty="0" smtClean="0"/>
              <a:t>ويشترط لقبول هذا الدليل </a:t>
            </a:r>
            <a:r>
              <a:rPr lang="ar-SA" sz="1600" b="1" dirty="0" err="1" smtClean="0"/>
              <a:t>ان</a:t>
            </a:r>
            <a:r>
              <a:rPr lang="ar-SA" sz="1600" b="1" dirty="0" smtClean="0"/>
              <a:t> يكون الدليل الذي سبقه مادي وهو </a:t>
            </a:r>
            <a:r>
              <a:rPr lang="ar-SA" sz="1600" b="1" dirty="0" err="1" smtClean="0"/>
              <a:t>ايضا</a:t>
            </a:r>
            <a:r>
              <a:rPr lang="ar-SA" sz="1600" b="1" dirty="0" smtClean="0"/>
              <a:t> قد يكون مادي </a:t>
            </a:r>
            <a:r>
              <a:rPr lang="ar-SA" sz="1600" b="1" dirty="0" err="1" smtClean="0"/>
              <a:t>او</a:t>
            </a:r>
            <a:r>
              <a:rPr lang="ar-SA" sz="1600" b="1" dirty="0" smtClean="0"/>
              <a:t> معنوي فمثال </a:t>
            </a:r>
            <a:r>
              <a:rPr lang="ar-SA" sz="1600" b="1" dirty="0" err="1" smtClean="0"/>
              <a:t>الاول</a:t>
            </a:r>
            <a:r>
              <a:rPr lang="ar-SA" sz="1600" b="1" dirty="0" smtClean="0"/>
              <a:t> العثور على </a:t>
            </a:r>
            <a:r>
              <a:rPr lang="ar-SA" sz="1600" b="1" dirty="0" err="1" smtClean="0"/>
              <a:t>الاداة</a:t>
            </a:r>
            <a:r>
              <a:rPr lang="ar-SA" sz="1600" b="1" dirty="0" smtClean="0"/>
              <a:t> التي نفذت فيها الجريمة بحيازة المتهم وان ملابسه ملوثة بدماء من نفس فصيلة دم </a:t>
            </a:r>
            <a:r>
              <a:rPr lang="ar-SA" sz="1600" b="1" dirty="0" err="1" smtClean="0"/>
              <a:t>المجنى</a:t>
            </a:r>
            <a:r>
              <a:rPr lang="ar-SA" sz="1600" b="1" dirty="0" smtClean="0"/>
              <a:t> عليه فهذه </a:t>
            </a:r>
            <a:r>
              <a:rPr lang="ar-SA" sz="1600" b="1" dirty="0" err="1" smtClean="0"/>
              <a:t>ادلة</a:t>
            </a:r>
            <a:r>
              <a:rPr lang="ar-SA" sz="1600" b="1" dirty="0" smtClean="0"/>
              <a:t> ظرفية غير مباشرة </a:t>
            </a:r>
            <a:r>
              <a:rPr lang="ar-SA" sz="1600" b="1" dirty="0" err="1" smtClean="0"/>
              <a:t>لانها</a:t>
            </a:r>
            <a:r>
              <a:rPr lang="ar-SA" sz="1600" b="1" dirty="0" smtClean="0"/>
              <a:t> لا تؤيد بصورة قاطعة علاقة المتهم بالجريمة موضوع التحقيق لاحتمال </a:t>
            </a:r>
            <a:r>
              <a:rPr lang="ar-SA" sz="1600" b="1" dirty="0" err="1" smtClean="0"/>
              <a:t>ان</a:t>
            </a:r>
            <a:r>
              <a:rPr lang="ar-SA" sz="1600" b="1" dirty="0" smtClean="0"/>
              <a:t> يكون الدم نزف من شخص </a:t>
            </a:r>
            <a:r>
              <a:rPr lang="ar-SA" sz="1600" b="1" dirty="0" err="1" smtClean="0"/>
              <a:t>اخر</a:t>
            </a:r>
            <a:r>
              <a:rPr lang="ar-SA" sz="1600" b="1" dirty="0" smtClean="0"/>
              <a:t> غير </a:t>
            </a:r>
            <a:r>
              <a:rPr lang="ar-SA" sz="1600" b="1" dirty="0" err="1" smtClean="0"/>
              <a:t>المجنى</a:t>
            </a:r>
            <a:r>
              <a:rPr lang="ar-SA" sz="1600" b="1" dirty="0" smtClean="0"/>
              <a:t> عليه وان السلاح المضبوط في حوزة المتهم ليس بشرط </a:t>
            </a:r>
            <a:r>
              <a:rPr lang="ar-SA" sz="1600" b="1" dirty="0" err="1" smtClean="0"/>
              <a:t>ان</a:t>
            </a:r>
            <a:r>
              <a:rPr lang="ar-SA" sz="1600" b="1" dirty="0" smtClean="0"/>
              <a:t> يكون ذاته المستعمل في الجريمة لاحتمال التشابه بين العديد من </a:t>
            </a:r>
            <a:r>
              <a:rPr lang="ar-SA" sz="1600" b="1" dirty="0" err="1" smtClean="0"/>
              <a:t>الاسلحة</a:t>
            </a:r>
            <a:r>
              <a:rPr lang="ar-SA" sz="1600" b="1" dirty="0" smtClean="0"/>
              <a:t> ، ومعنوي شهادة الشهود الذين سمعوا الجاني </a:t>
            </a:r>
            <a:r>
              <a:rPr lang="ar-SA" sz="1600" b="1" dirty="0" err="1" smtClean="0"/>
              <a:t>او</a:t>
            </a:r>
            <a:r>
              <a:rPr lang="ar-SA" sz="1600" b="1" dirty="0" smtClean="0"/>
              <a:t> المتهم يهدد </a:t>
            </a:r>
            <a:r>
              <a:rPr lang="ar-SA" sz="1600" b="1" dirty="0" err="1" smtClean="0"/>
              <a:t>المجنى</a:t>
            </a:r>
            <a:r>
              <a:rPr lang="ar-SA" sz="1600" b="1" dirty="0" smtClean="0"/>
              <a:t> عليه بالقتل</a:t>
            </a:r>
            <a:r>
              <a:rPr lang="ar-SA" sz="1600" b="1" u="sng" dirty="0" smtClean="0"/>
              <a:t>. </a:t>
            </a:r>
            <a:r>
              <a:rPr lang="en-US" sz="1600" dirty="0" smtClean="0"/>
              <a:t/>
            </a:r>
            <a:br>
              <a:rPr lang="en-US" sz="1600" dirty="0" smtClean="0"/>
            </a:br>
            <a:endParaRPr lang="ar-IQ" sz="16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3298378"/>
          </a:xfrm>
        </p:spPr>
        <p:txBody>
          <a:bodyPr>
            <a:noAutofit/>
          </a:bodyPr>
          <a:lstStyle/>
          <a:p>
            <a:r>
              <a:rPr lang="ar-SA" sz="1600" b="1" u="sng" dirty="0" smtClean="0"/>
              <a:t>تقسيم </a:t>
            </a:r>
            <a:r>
              <a:rPr lang="ar-SA" sz="1600" b="1" u="sng" dirty="0" err="1" smtClean="0"/>
              <a:t>الادلة</a:t>
            </a:r>
            <a:r>
              <a:rPr lang="ar-SA" sz="1600" b="1" u="sng" dirty="0" smtClean="0"/>
              <a:t> تبعا لوظيفتها/</a:t>
            </a:r>
            <a:r>
              <a:rPr lang="en-US" sz="1600" dirty="0" smtClean="0"/>
              <a:t/>
            </a:r>
            <a:br>
              <a:rPr lang="en-US" sz="1600" dirty="0" smtClean="0"/>
            </a:br>
            <a:r>
              <a:rPr lang="ar-SA" sz="1600" b="1" dirty="0" smtClean="0"/>
              <a:t>1-دليل الاتهام.وهو الدليل الذي يسمح بتقديم المتهم </a:t>
            </a:r>
            <a:r>
              <a:rPr lang="ar-SA" sz="1600" b="1" dirty="0" err="1" smtClean="0"/>
              <a:t>الى</a:t>
            </a:r>
            <a:r>
              <a:rPr lang="ar-SA" sz="1600" b="1" dirty="0" smtClean="0"/>
              <a:t> المحاكمة مع رجحان الحكم </a:t>
            </a:r>
            <a:r>
              <a:rPr lang="ar-SA" sz="1600" b="1" dirty="0" err="1" smtClean="0"/>
              <a:t>بادانته</a:t>
            </a:r>
            <a:r>
              <a:rPr lang="ar-SA" sz="1600" b="1" dirty="0" smtClean="0"/>
              <a:t> وذلك عن طريق </a:t>
            </a:r>
            <a:r>
              <a:rPr lang="ar-SA" sz="1600" b="1" dirty="0" err="1" smtClean="0"/>
              <a:t>اثبات</a:t>
            </a:r>
            <a:r>
              <a:rPr lang="ar-SA" sz="1600" b="1" dirty="0" smtClean="0"/>
              <a:t> الواقعة </a:t>
            </a:r>
            <a:r>
              <a:rPr lang="ar-SA" sz="1600" b="1" dirty="0" err="1" smtClean="0"/>
              <a:t>الجرمية</a:t>
            </a:r>
            <a:r>
              <a:rPr lang="ar-SA" sz="1600" b="1" dirty="0" smtClean="0"/>
              <a:t> ونسبتها </a:t>
            </a:r>
            <a:r>
              <a:rPr lang="ar-SA" sz="1600" b="1" dirty="0" err="1" smtClean="0"/>
              <a:t>الى</a:t>
            </a:r>
            <a:r>
              <a:rPr lang="ar-SA" sz="1600" b="1" dirty="0" smtClean="0"/>
              <a:t> المتهم وكذلك </a:t>
            </a:r>
            <a:r>
              <a:rPr lang="ar-SA" sz="1600" b="1" dirty="0" err="1" smtClean="0"/>
              <a:t>اثبات</a:t>
            </a:r>
            <a:r>
              <a:rPr lang="ar-SA" sz="1600" b="1" dirty="0" smtClean="0"/>
              <a:t> كافة الظروف التي تدعوا </a:t>
            </a:r>
            <a:r>
              <a:rPr lang="ar-SA" sz="1600" b="1" dirty="0" err="1" smtClean="0"/>
              <a:t>الى</a:t>
            </a:r>
            <a:r>
              <a:rPr lang="ar-SA" sz="1600" b="1" dirty="0" smtClean="0"/>
              <a:t> تشديد العقوبة عليه .</a:t>
            </a:r>
            <a:r>
              <a:rPr lang="en-US" sz="1600" dirty="0" smtClean="0"/>
              <a:t/>
            </a:r>
            <a:br>
              <a:rPr lang="en-US" sz="1600" dirty="0" smtClean="0"/>
            </a:br>
            <a:r>
              <a:rPr lang="ar-SA" sz="1600" b="1" dirty="0" smtClean="0"/>
              <a:t>2-دليل </a:t>
            </a:r>
            <a:r>
              <a:rPr lang="ar-SA" sz="1600" b="1" dirty="0" err="1" smtClean="0"/>
              <a:t>الاثبات</a:t>
            </a:r>
            <a:r>
              <a:rPr lang="ar-SA" sz="1600" b="1" dirty="0" smtClean="0"/>
              <a:t> والحكم.وهي </a:t>
            </a:r>
            <a:r>
              <a:rPr lang="ar-SA" sz="1600" b="1" dirty="0" err="1" smtClean="0"/>
              <a:t>الادلة</a:t>
            </a:r>
            <a:r>
              <a:rPr lang="ar-SA" sz="1600" b="1" dirty="0" smtClean="0"/>
              <a:t> التي يقدمها المدعي ليثبت صدق ادعائه وهي تفيد مدى وقوع الجريمة ونسبتها </a:t>
            </a:r>
            <a:r>
              <a:rPr lang="ar-SA" sz="1600" b="1" dirty="0" err="1" smtClean="0"/>
              <a:t>الى</a:t>
            </a:r>
            <a:r>
              <a:rPr lang="ar-SA" sz="1600" b="1" dirty="0" smtClean="0"/>
              <a:t> المتهم والظروف التي ارتكبت </a:t>
            </a:r>
            <a:r>
              <a:rPr lang="ar-SA" sz="1600" b="1" dirty="0" err="1" smtClean="0"/>
              <a:t>بها</a:t>
            </a:r>
            <a:r>
              <a:rPr lang="ar-SA" sz="1600" b="1" dirty="0" smtClean="0"/>
              <a:t> الجريمة فتدعوا </a:t>
            </a:r>
            <a:r>
              <a:rPr lang="ar-SA" sz="1600" b="1" dirty="0" err="1" smtClean="0"/>
              <a:t>الى</a:t>
            </a:r>
            <a:r>
              <a:rPr lang="ar-SA" sz="1600" b="1" dirty="0" smtClean="0"/>
              <a:t> تشديد العقوبة </a:t>
            </a:r>
            <a:r>
              <a:rPr lang="ar-SA" sz="1600" b="1" dirty="0" err="1" smtClean="0"/>
              <a:t>اما</a:t>
            </a:r>
            <a:r>
              <a:rPr lang="ar-SA" sz="1600" b="1" dirty="0" smtClean="0"/>
              <a:t> دليل الحكم تلك التي يتوفر فيها اليقين التام والقطع الكامل </a:t>
            </a:r>
            <a:r>
              <a:rPr lang="ar-SA" sz="1600" b="1" dirty="0" err="1" smtClean="0"/>
              <a:t>بالادانة</a:t>
            </a:r>
            <a:r>
              <a:rPr lang="ar-SA" sz="1600" b="1" dirty="0" smtClean="0"/>
              <a:t> وليس مجرد ترجيح </a:t>
            </a:r>
            <a:r>
              <a:rPr lang="ar-SA" sz="1600" b="1" dirty="0" err="1" smtClean="0"/>
              <a:t>الادلة</a:t>
            </a:r>
            <a:r>
              <a:rPr lang="ar-SA" sz="1600" b="1" dirty="0" smtClean="0"/>
              <a:t>.</a:t>
            </a:r>
            <a:r>
              <a:rPr lang="en-US" sz="1600" dirty="0" smtClean="0"/>
              <a:t/>
            </a:r>
            <a:br>
              <a:rPr lang="en-US" sz="1600" dirty="0" smtClean="0"/>
            </a:br>
            <a:r>
              <a:rPr lang="ar-SA" sz="1600" b="1" dirty="0" smtClean="0"/>
              <a:t>3-دليل النفي.تسمح بتبرئة المتهم </a:t>
            </a:r>
            <a:r>
              <a:rPr lang="ar-SA" sz="1600" b="1" dirty="0" err="1" smtClean="0"/>
              <a:t>او</a:t>
            </a:r>
            <a:r>
              <a:rPr lang="ar-SA" sz="1600" b="1" dirty="0" smtClean="0"/>
              <a:t> تخفيف المسؤولية عنه وذلك عن طريق نفي وقوع الجريمة ونسبتها </a:t>
            </a:r>
            <a:r>
              <a:rPr lang="ar-SA" sz="1600" b="1" dirty="0" err="1" smtClean="0"/>
              <a:t>الى</a:t>
            </a:r>
            <a:r>
              <a:rPr lang="ar-SA" sz="1600" b="1" dirty="0" smtClean="0"/>
              <a:t> المتهم </a:t>
            </a:r>
            <a:r>
              <a:rPr lang="ar-SA" sz="1600" b="1" dirty="0" err="1" smtClean="0"/>
              <a:t>ا</a:t>
            </a:r>
            <a:r>
              <a:rPr lang="ar-SA" sz="1600" b="1" dirty="0" smtClean="0"/>
              <a:t> واثبات توافر الظروف المخففة لصالح ذلك المتهم .</a:t>
            </a:r>
            <a:r>
              <a:rPr lang="en-US" sz="1600" dirty="0" smtClean="0"/>
              <a:t/>
            </a:r>
            <a:br>
              <a:rPr lang="en-US" sz="1600" dirty="0" smtClean="0"/>
            </a:br>
            <a:endParaRPr lang="ar-IQ" sz="16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358008"/>
            <a:ext cx="8229600" cy="1143000"/>
          </a:xfrm>
          <a:effectLst>
            <a:glow rad="635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a:lstStyle/>
          <a:p>
            <a:r>
              <a:rPr lang="ar-SA" b="1" u="sng" dirty="0" smtClean="0"/>
              <a:t> المحاضرة السابعة</a:t>
            </a:r>
            <a:endParaRPr lang="ar-IQ"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Autofit/>
          </a:bodyPr>
          <a:lstStyle/>
          <a:p>
            <a:r>
              <a:rPr lang="ar-SA" sz="1600" b="1" u="sng" dirty="0" smtClean="0"/>
              <a:t>(الكشف على محل الحادث </a:t>
            </a:r>
            <a:r>
              <a:rPr lang="ar-SA" sz="1600" b="1" u="sng" dirty="0" err="1" smtClean="0"/>
              <a:t>المعاينه</a:t>
            </a:r>
            <a:r>
              <a:rPr lang="ar-SA" sz="1600" b="1" u="sng" dirty="0" smtClean="0"/>
              <a:t> )</a:t>
            </a:r>
            <a:r>
              <a:rPr lang="en-US" sz="1600" dirty="0" smtClean="0"/>
              <a:t/>
            </a:r>
            <a:br>
              <a:rPr lang="en-US" sz="1600" dirty="0" smtClean="0"/>
            </a:br>
            <a:r>
              <a:rPr lang="ar-SA" sz="1600" b="1" dirty="0" smtClean="0"/>
              <a:t>المقصود بالكشف </a:t>
            </a:r>
            <a:r>
              <a:rPr lang="ar-SA" sz="1600" b="1" dirty="0" err="1" smtClean="0"/>
              <a:t>اثبات</a:t>
            </a:r>
            <a:r>
              <a:rPr lang="ar-SA" sz="1600" b="1" dirty="0" smtClean="0"/>
              <a:t> لحالة </a:t>
            </a:r>
            <a:r>
              <a:rPr lang="ar-SA" sz="1600" b="1" dirty="0" err="1" smtClean="0"/>
              <a:t>الاماكن</a:t>
            </a:r>
            <a:r>
              <a:rPr lang="ar-SA" sz="1600" b="1" dirty="0" smtClean="0"/>
              <a:t> </a:t>
            </a:r>
            <a:r>
              <a:rPr lang="ar-SA" sz="1600" b="1" dirty="0" err="1" smtClean="0"/>
              <a:t>والاشخاص</a:t>
            </a:r>
            <a:r>
              <a:rPr lang="ar-SA" sz="1600" b="1" dirty="0" smtClean="0"/>
              <a:t> وكل ما يفيد الكشف عن حقيقة الجريمة قبل </a:t>
            </a:r>
            <a:r>
              <a:rPr lang="ar-SA" sz="1600" b="1" dirty="0" err="1" smtClean="0"/>
              <a:t>ان</a:t>
            </a:r>
            <a:r>
              <a:rPr lang="ar-SA" sz="1600" b="1" dirty="0" smtClean="0"/>
              <a:t> تنالها يد العبث والتخريب وهو من </a:t>
            </a:r>
            <a:r>
              <a:rPr lang="ar-SA" sz="1600" b="1" dirty="0" err="1" smtClean="0"/>
              <a:t>اهم</a:t>
            </a:r>
            <a:r>
              <a:rPr lang="ar-SA" sz="1600" b="1" dirty="0" smtClean="0"/>
              <a:t> </a:t>
            </a:r>
            <a:r>
              <a:rPr lang="ar-SA" sz="1600" b="1" dirty="0" err="1" smtClean="0"/>
              <a:t>اجراءات</a:t>
            </a:r>
            <a:r>
              <a:rPr lang="ar-SA" sz="1600" b="1" dirty="0" smtClean="0"/>
              <a:t> التحقيق .</a:t>
            </a:r>
            <a:r>
              <a:rPr lang="en-US" sz="1600" dirty="0" smtClean="0"/>
              <a:t/>
            </a:r>
            <a:br>
              <a:rPr lang="en-US" sz="1600" dirty="0" smtClean="0"/>
            </a:br>
            <a:r>
              <a:rPr lang="ar-SA" sz="1600" b="1" dirty="0" err="1" smtClean="0"/>
              <a:t>انواع</a:t>
            </a:r>
            <a:r>
              <a:rPr lang="ar-SA" sz="1600" b="1" dirty="0" smtClean="0"/>
              <a:t> الكشف / الكشف الشخصي والكشف المكاني والكشف المادي . </a:t>
            </a:r>
            <a:r>
              <a:rPr lang="en-US" sz="1600" dirty="0" smtClean="0"/>
              <a:t/>
            </a:r>
            <a:br>
              <a:rPr lang="en-US" sz="1600" dirty="0" smtClean="0"/>
            </a:br>
            <a:r>
              <a:rPr lang="ar-IQ" sz="1600" dirty="0" smtClean="0"/>
              <a:t>1- </a:t>
            </a:r>
            <a:r>
              <a:rPr lang="ar-SA" sz="1600" b="1" dirty="0" smtClean="0"/>
              <a:t>الكشف </a:t>
            </a:r>
            <a:r>
              <a:rPr lang="ar-SA" sz="1600" b="1" dirty="0" smtClean="0"/>
              <a:t>الشخصي / </a:t>
            </a:r>
            <a:r>
              <a:rPr lang="ar-SA" sz="1600" b="1" dirty="0" err="1" smtClean="0"/>
              <a:t>هوه</a:t>
            </a:r>
            <a:r>
              <a:rPr lang="ar-SA" sz="1600" b="1" dirty="0" smtClean="0"/>
              <a:t> الكشف الذي يكون محله الشخص سواء </a:t>
            </a:r>
            <a:r>
              <a:rPr lang="ar-SA" sz="1600" b="1" dirty="0" err="1" smtClean="0"/>
              <a:t>اكان</a:t>
            </a:r>
            <a:r>
              <a:rPr lang="ar-SA" sz="1600" b="1" dirty="0" smtClean="0"/>
              <a:t> شخص الجاني </a:t>
            </a:r>
            <a:r>
              <a:rPr lang="ar-SA" sz="1600" b="1" dirty="0" err="1" smtClean="0"/>
              <a:t>ام</a:t>
            </a:r>
            <a:r>
              <a:rPr lang="ar-SA" sz="1600" b="1" dirty="0" smtClean="0"/>
              <a:t> </a:t>
            </a:r>
            <a:r>
              <a:rPr lang="ar-SA" sz="1600" b="1" dirty="0" err="1" smtClean="0"/>
              <a:t>المجنى</a:t>
            </a:r>
            <a:r>
              <a:rPr lang="ar-SA" sz="1600" b="1" dirty="0" smtClean="0"/>
              <a:t> عليه </a:t>
            </a:r>
            <a:r>
              <a:rPr lang="ar-SA" sz="1600" b="1" dirty="0" err="1" smtClean="0"/>
              <a:t>وهوه</a:t>
            </a:r>
            <a:r>
              <a:rPr lang="ar-SA" sz="1600" b="1" dirty="0" smtClean="0"/>
              <a:t> يهدف </a:t>
            </a:r>
            <a:r>
              <a:rPr lang="ar-SA" sz="1600" b="1" dirty="0" err="1" smtClean="0"/>
              <a:t>الى</a:t>
            </a:r>
            <a:r>
              <a:rPr lang="ar-SA" sz="1600" b="1" dirty="0" smtClean="0"/>
              <a:t> </a:t>
            </a:r>
            <a:r>
              <a:rPr lang="ar-SA" sz="1600" b="1" dirty="0" err="1" smtClean="0"/>
              <a:t>اثبات</a:t>
            </a:r>
            <a:r>
              <a:rPr lang="ar-SA" sz="1600" b="1" dirty="0" smtClean="0"/>
              <a:t> </a:t>
            </a:r>
            <a:r>
              <a:rPr lang="ar-SA" sz="1600" b="1" dirty="0" err="1" smtClean="0"/>
              <a:t>الاثار</a:t>
            </a:r>
            <a:r>
              <a:rPr lang="ar-SA" sz="1600" b="1" dirty="0" smtClean="0"/>
              <a:t> الناجمة عن ارتكاب </a:t>
            </a:r>
            <a:r>
              <a:rPr lang="ar-SA" sz="1600" b="1" dirty="0" err="1" smtClean="0"/>
              <a:t>الجريمه</a:t>
            </a:r>
            <a:r>
              <a:rPr lang="ar-SA" sz="1600" b="1" dirty="0" smtClean="0"/>
              <a:t> بجسد أي منهما .</a:t>
            </a:r>
            <a:r>
              <a:rPr lang="en-US" sz="1600" dirty="0" smtClean="0"/>
              <a:t/>
            </a:r>
            <a:br>
              <a:rPr lang="en-US" sz="1600" dirty="0" smtClean="0"/>
            </a:br>
            <a:r>
              <a:rPr lang="ar-IQ" sz="1600" dirty="0" smtClean="0"/>
              <a:t>2- </a:t>
            </a:r>
            <a:r>
              <a:rPr lang="ar-SA" sz="1600" b="1" dirty="0" smtClean="0"/>
              <a:t>الكشف </a:t>
            </a:r>
            <a:r>
              <a:rPr lang="ar-SA" sz="1600" b="1" dirty="0" smtClean="0"/>
              <a:t>المكاني / </a:t>
            </a:r>
            <a:r>
              <a:rPr lang="ar-SA" sz="1600" b="1" dirty="0" err="1" smtClean="0"/>
              <a:t>هوه</a:t>
            </a:r>
            <a:r>
              <a:rPr lang="ar-SA" sz="1600" b="1" dirty="0" smtClean="0"/>
              <a:t> الكشف الذي يتعلق </a:t>
            </a:r>
            <a:r>
              <a:rPr lang="ar-SA" sz="1600" b="1" dirty="0" err="1" smtClean="0"/>
              <a:t>باثبات</a:t>
            </a:r>
            <a:r>
              <a:rPr lang="ar-SA" sz="1600" b="1" dirty="0" smtClean="0"/>
              <a:t> حالة المكان الذي ارتكبت فيه الجريمة وهذا النوع من الكشف يتطلب من المحقق الانتقال </a:t>
            </a:r>
            <a:r>
              <a:rPr lang="ar-SA" sz="1600" b="1" dirty="0" err="1" smtClean="0"/>
              <a:t>الى</a:t>
            </a:r>
            <a:r>
              <a:rPr lang="ar-SA" sz="1600" b="1" dirty="0" smtClean="0"/>
              <a:t> مسرح الجريمة كمشاهدة البقعة الدموية .</a:t>
            </a:r>
            <a:r>
              <a:rPr lang="en-US" sz="1600" dirty="0" smtClean="0"/>
              <a:t/>
            </a:r>
            <a:br>
              <a:rPr lang="en-US" sz="1600" dirty="0" smtClean="0"/>
            </a:br>
            <a:r>
              <a:rPr lang="ar-IQ" sz="1600" dirty="0" smtClean="0"/>
              <a:t>3- </a:t>
            </a:r>
            <a:r>
              <a:rPr lang="ar-SA" sz="1600" b="1" dirty="0" smtClean="0"/>
              <a:t>الكشف </a:t>
            </a:r>
            <a:r>
              <a:rPr lang="ar-SA" sz="1600" b="1" dirty="0" smtClean="0"/>
              <a:t>المادي / ويسمى الكشف العيني </a:t>
            </a:r>
            <a:r>
              <a:rPr lang="ar-SA" sz="1600" b="1" dirty="0" err="1" smtClean="0"/>
              <a:t>ايضاً</a:t>
            </a:r>
            <a:r>
              <a:rPr lang="ar-SA" sz="1600" b="1" dirty="0" smtClean="0"/>
              <a:t> ويتعلق بكشف </a:t>
            </a:r>
            <a:r>
              <a:rPr lang="ar-SA" sz="1600" b="1" dirty="0" err="1" smtClean="0"/>
              <a:t>الاشياء</a:t>
            </a:r>
            <a:r>
              <a:rPr lang="ar-SA" sz="1600" b="1" dirty="0" smtClean="0"/>
              <a:t> التي تكون هي جسم الجريمة سواء كانت تلك </a:t>
            </a:r>
            <a:r>
              <a:rPr lang="ar-SA" sz="1600" b="1" dirty="0" err="1" smtClean="0"/>
              <a:t>الاشياء</a:t>
            </a:r>
            <a:r>
              <a:rPr lang="ar-SA" sz="1600" b="1" dirty="0" smtClean="0"/>
              <a:t> متعلقة بالجاني </a:t>
            </a:r>
            <a:r>
              <a:rPr lang="ar-SA" sz="1600" b="1" dirty="0" err="1" smtClean="0"/>
              <a:t>ام</a:t>
            </a:r>
            <a:r>
              <a:rPr lang="ar-SA" sz="1600" b="1" dirty="0" smtClean="0"/>
              <a:t> </a:t>
            </a:r>
            <a:r>
              <a:rPr lang="ar-SA" sz="1600" b="1" dirty="0" err="1" smtClean="0"/>
              <a:t>بالمجنى</a:t>
            </a:r>
            <a:r>
              <a:rPr lang="ar-SA" sz="1600" b="1" dirty="0" smtClean="0"/>
              <a:t> عليه كالسلاح الناري الذي استخدم في الجريمة وعلى المحقق في هذا الكشف مراعاة المكان الذي عثر فيه على </a:t>
            </a:r>
            <a:r>
              <a:rPr lang="ar-SA" sz="1600" b="1" dirty="0" err="1" smtClean="0"/>
              <a:t>الشئ</a:t>
            </a:r>
            <a:r>
              <a:rPr lang="ar-SA" sz="1600" b="1" dirty="0" smtClean="0"/>
              <a:t> ووصفه بدقة </a:t>
            </a:r>
            <a:r>
              <a:rPr lang="ar-SA" sz="1600" b="1" dirty="0" err="1" smtClean="0"/>
              <a:t>وحفضه</a:t>
            </a:r>
            <a:r>
              <a:rPr lang="ar-SA" sz="1600" b="1" dirty="0" smtClean="0"/>
              <a:t> بما يتناسب مع طبيعته .</a:t>
            </a:r>
            <a:r>
              <a:rPr lang="en-US" sz="1600" dirty="0" smtClean="0"/>
              <a:t/>
            </a:r>
            <a:br>
              <a:rPr lang="en-US" sz="1600" dirty="0" smtClean="0"/>
            </a:br>
            <a:r>
              <a:rPr lang="ar-SA" sz="1600" b="1" dirty="0" err="1" smtClean="0"/>
              <a:t>اهمية</a:t>
            </a:r>
            <a:r>
              <a:rPr lang="ar-SA" sz="1600" b="1" dirty="0" smtClean="0"/>
              <a:t> الكشف على مستوى الجريمة وعلى مستوى المجرم </a:t>
            </a:r>
            <a:r>
              <a:rPr lang="en-US" sz="1600" dirty="0" smtClean="0"/>
              <a:t/>
            </a:r>
            <a:br>
              <a:rPr lang="en-US" sz="1600" dirty="0" smtClean="0"/>
            </a:br>
            <a:r>
              <a:rPr lang="ar-IQ" sz="1600" dirty="0" smtClean="0"/>
              <a:t>4- </a:t>
            </a:r>
            <a:r>
              <a:rPr lang="ar-SA" sz="1600" b="1" dirty="0" smtClean="0"/>
              <a:t>على </a:t>
            </a:r>
            <a:r>
              <a:rPr lang="ar-SA" sz="1600" b="1" dirty="0" smtClean="0"/>
              <a:t>مستوى الجريمة / هنا تتجلى </a:t>
            </a:r>
            <a:r>
              <a:rPr lang="ar-SA" sz="1600" b="1" dirty="0" err="1" smtClean="0"/>
              <a:t>الاهمية</a:t>
            </a:r>
            <a:r>
              <a:rPr lang="ar-SA" sz="1600" b="1" dirty="0" smtClean="0"/>
              <a:t> في التعرف على حقيقة الجريمة ومكان ووقت ارتكابها وكيفية </a:t>
            </a:r>
            <a:r>
              <a:rPr lang="ar-SA" sz="1600" b="1" dirty="0" err="1" smtClean="0"/>
              <a:t>حصولهاوسبب</a:t>
            </a:r>
            <a:r>
              <a:rPr lang="ar-SA" sz="1600" b="1" dirty="0" smtClean="0"/>
              <a:t> الجريمة </a:t>
            </a:r>
            <a:r>
              <a:rPr lang="ar-SA" sz="1600" b="1" dirty="0" err="1" smtClean="0"/>
              <a:t>واداة</a:t>
            </a:r>
            <a:r>
              <a:rPr lang="ar-SA" sz="1600" b="1" dirty="0" smtClean="0"/>
              <a:t> ارتكاب الجريمة  فالتعرف على حقيقة الجريمة أي بيان الفعل المكون للجريمة من الناحية المادية كمشاهدة </a:t>
            </a:r>
            <a:r>
              <a:rPr lang="ar-SA" sz="1600" b="1" dirty="0" err="1" smtClean="0"/>
              <a:t>اثار</a:t>
            </a:r>
            <a:r>
              <a:rPr lang="ar-SA" sz="1600" b="1" dirty="0" smtClean="0"/>
              <a:t> الحريق </a:t>
            </a:r>
            <a:r>
              <a:rPr lang="ar-SA" sz="1600" b="1" dirty="0" err="1" smtClean="0"/>
              <a:t>اما</a:t>
            </a:r>
            <a:r>
              <a:rPr lang="ar-SA" sz="1600" b="1" dirty="0" smtClean="0"/>
              <a:t> بخصوص مكان ارتكاب الجريمة فيقود الكشف عنه في الغالب </a:t>
            </a:r>
            <a:r>
              <a:rPr lang="ar-SA" sz="1600" b="1" dirty="0" err="1" smtClean="0"/>
              <a:t>الى</a:t>
            </a:r>
            <a:r>
              <a:rPr lang="ar-SA" sz="1600" b="1" dirty="0" smtClean="0"/>
              <a:t> اكتشاف حقيقة الجريمة كالعثور على الجث في احد غرف الدار وبجوارها كمية كبيرة من الدماء يدل بوضوح على حصول عملية القتل في ذات الغرفة </a:t>
            </a:r>
            <a:r>
              <a:rPr lang="ar-SA" sz="1600" b="1" dirty="0" err="1" smtClean="0"/>
              <a:t>اما</a:t>
            </a:r>
            <a:r>
              <a:rPr lang="ar-SA" sz="1600" b="1" dirty="0" smtClean="0"/>
              <a:t> الكشف على وقت ارتكاب الجريمة وهنا يستعين المحقق بالطبيب العدلي </a:t>
            </a:r>
            <a:r>
              <a:rPr lang="ar-SA" sz="1600" b="1" dirty="0" err="1" smtClean="0"/>
              <a:t>اما</a:t>
            </a:r>
            <a:r>
              <a:rPr lang="ar-SA" sz="1600" b="1" dirty="0" smtClean="0"/>
              <a:t> الكشف عن كيفية حصول الجريمة فمشاهدة ثقب </a:t>
            </a:r>
            <a:r>
              <a:rPr lang="ar-SA" sz="1600" b="1" dirty="0" err="1" smtClean="0"/>
              <a:t>او</a:t>
            </a:r>
            <a:r>
              <a:rPr lang="ar-SA" sz="1600" b="1" dirty="0" smtClean="0"/>
              <a:t> كسر في سقف المبنى </a:t>
            </a:r>
            <a:r>
              <a:rPr lang="ar-SA" sz="1600" b="1" dirty="0" err="1" smtClean="0"/>
              <a:t>او</a:t>
            </a:r>
            <a:r>
              <a:rPr lang="ar-SA" sz="1600" b="1" dirty="0" smtClean="0"/>
              <a:t> في جداره يدل على </a:t>
            </a:r>
            <a:r>
              <a:rPr lang="ar-SA" sz="1600" b="1" dirty="0" err="1" smtClean="0"/>
              <a:t>ان</a:t>
            </a:r>
            <a:r>
              <a:rPr lang="ar-SA" sz="1600" b="1" dirty="0" smtClean="0"/>
              <a:t> الجريمة حصلت بثقب </a:t>
            </a:r>
            <a:r>
              <a:rPr lang="ar-SA" sz="1600" b="1" dirty="0" err="1" smtClean="0"/>
              <a:t>او</a:t>
            </a:r>
            <a:r>
              <a:rPr lang="ar-SA" sz="1600" b="1" dirty="0" smtClean="0"/>
              <a:t> كسر </a:t>
            </a:r>
            <a:r>
              <a:rPr lang="ar-SA" sz="1600" b="1" dirty="0" err="1" smtClean="0"/>
              <a:t>او</a:t>
            </a:r>
            <a:r>
              <a:rPr lang="ar-SA" sz="1600" b="1" dirty="0" smtClean="0"/>
              <a:t> وجود حبال </a:t>
            </a:r>
            <a:r>
              <a:rPr lang="ar-SA" sz="1600" b="1" dirty="0" err="1" smtClean="0"/>
              <a:t>او</a:t>
            </a:r>
            <a:r>
              <a:rPr lang="ar-SA" sz="1600" b="1" dirty="0" smtClean="0"/>
              <a:t> سلم يدل على التسلق </a:t>
            </a:r>
            <a:r>
              <a:rPr lang="ar-SA" sz="1600" b="1" dirty="0" err="1" smtClean="0"/>
              <a:t>اما</a:t>
            </a:r>
            <a:r>
              <a:rPr lang="ar-SA" sz="1600" b="1" dirty="0" smtClean="0"/>
              <a:t> الكشف عن سبب الجريمة فيجود </a:t>
            </a:r>
            <a:r>
              <a:rPr lang="ar-SA" sz="1600" b="1" dirty="0" err="1" smtClean="0"/>
              <a:t>المجنى</a:t>
            </a:r>
            <a:r>
              <a:rPr lang="ar-SA" sz="1600" b="1" dirty="0" smtClean="0"/>
              <a:t> عليه مقتولاً في غرفة نومه والنقود مسروقة </a:t>
            </a:r>
            <a:r>
              <a:rPr lang="ar-SA" sz="1600" b="1" dirty="0" err="1" smtClean="0"/>
              <a:t>والاثاث</a:t>
            </a:r>
            <a:r>
              <a:rPr lang="ar-SA" sz="1600" b="1" dirty="0" smtClean="0"/>
              <a:t> مبعثرة يكشف بوضوح على </a:t>
            </a:r>
            <a:r>
              <a:rPr lang="ar-SA" sz="1600" b="1" dirty="0" err="1" smtClean="0"/>
              <a:t>ان</a:t>
            </a:r>
            <a:r>
              <a:rPr lang="ar-SA" sz="1600" b="1" dirty="0" smtClean="0"/>
              <a:t> سبب الجريمة </a:t>
            </a:r>
            <a:r>
              <a:rPr lang="ar-SA" sz="1600" b="1" dirty="0" err="1" smtClean="0"/>
              <a:t>هوه</a:t>
            </a:r>
            <a:r>
              <a:rPr lang="ar-SA" sz="1600" b="1" dirty="0" smtClean="0"/>
              <a:t> السرقة </a:t>
            </a:r>
            <a:r>
              <a:rPr lang="ar-SA" sz="1600" b="1" dirty="0" err="1" smtClean="0"/>
              <a:t>اما</a:t>
            </a:r>
            <a:r>
              <a:rPr lang="ar-SA" sz="1600" b="1" dirty="0" smtClean="0"/>
              <a:t> التعرف على </a:t>
            </a:r>
            <a:r>
              <a:rPr lang="ar-SA" sz="1600" b="1" dirty="0" err="1" smtClean="0"/>
              <a:t>اداة</a:t>
            </a:r>
            <a:r>
              <a:rPr lang="ar-SA" sz="1600" b="1" dirty="0" smtClean="0"/>
              <a:t> ارتكاب الجريمة </a:t>
            </a:r>
            <a:r>
              <a:rPr lang="ar-SA" sz="1600" b="1" dirty="0" err="1" smtClean="0"/>
              <a:t>بمثلاً</a:t>
            </a:r>
            <a:r>
              <a:rPr lang="ar-SA" sz="1600" b="1" dirty="0" smtClean="0"/>
              <a:t> </a:t>
            </a:r>
            <a:r>
              <a:rPr lang="ar-SA" sz="1600" b="1" dirty="0" err="1" smtClean="0"/>
              <a:t>اذا</a:t>
            </a:r>
            <a:r>
              <a:rPr lang="ar-SA" sz="1600" b="1" dirty="0" smtClean="0"/>
              <a:t> وجد </a:t>
            </a:r>
            <a:r>
              <a:rPr lang="ar-SA" sz="1600" b="1" dirty="0" err="1" smtClean="0"/>
              <a:t>المجنى</a:t>
            </a:r>
            <a:r>
              <a:rPr lang="ar-SA" sz="1600" b="1" dirty="0" smtClean="0"/>
              <a:t> عليه مذبوحاً وهذا يدل على </a:t>
            </a:r>
            <a:r>
              <a:rPr lang="ar-SA" sz="1600" b="1" dirty="0" err="1" smtClean="0"/>
              <a:t>ان</a:t>
            </a:r>
            <a:r>
              <a:rPr lang="ar-SA" sz="1600" b="1" dirty="0" smtClean="0"/>
              <a:t> القتل حصل بالسكين .</a:t>
            </a:r>
            <a:r>
              <a:rPr lang="en-US" sz="1600" dirty="0" smtClean="0"/>
              <a:t/>
            </a:r>
            <a:br>
              <a:rPr lang="en-US" sz="1600" dirty="0" smtClean="0"/>
            </a:br>
            <a:r>
              <a:rPr lang="ar-SA" sz="1600" b="1" u="sng" dirty="0" err="1" smtClean="0"/>
              <a:t>اهمية</a:t>
            </a:r>
            <a:r>
              <a:rPr lang="ar-SA" sz="1600" b="1" u="sng" dirty="0" smtClean="0"/>
              <a:t> الكشف على مستوى المجرم /</a:t>
            </a:r>
            <a:r>
              <a:rPr lang="en-US" sz="1600" dirty="0" smtClean="0"/>
              <a:t/>
            </a:r>
            <a:br>
              <a:rPr lang="en-US" sz="1600" dirty="0" smtClean="0"/>
            </a:br>
            <a:r>
              <a:rPr lang="ar-SA" sz="1600" b="1" dirty="0" smtClean="0"/>
              <a:t>لعل </a:t>
            </a:r>
            <a:r>
              <a:rPr lang="ar-SA" sz="1600" b="1" dirty="0" err="1" smtClean="0"/>
              <a:t>اهم</a:t>
            </a:r>
            <a:r>
              <a:rPr lang="ar-SA" sz="1600" b="1" dirty="0" smtClean="0"/>
              <a:t> صور هذه </a:t>
            </a:r>
            <a:r>
              <a:rPr lang="ar-SA" sz="1600" b="1" dirty="0" err="1" smtClean="0"/>
              <a:t>الاهمية</a:t>
            </a:r>
            <a:r>
              <a:rPr lang="ar-SA" sz="1600" b="1" dirty="0" smtClean="0"/>
              <a:t> تتجلى في التعرف على شخصية المجرم ومهنته وعدد الجناة وعمر الجاني وطوله </a:t>
            </a:r>
            <a:r>
              <a:rPr lang="ar-SA" sz="1600" b="1" dirty="0" err="1" smtClean="0"/>
              <a:t>وامراضه</a:t>
            </a:r>
            <a:r>
              <a:rPr lang="ar-SA" sz="1600" b="1" dirty="0" smtClean="0"/>
              <a:t> والصلة بينه وبين </a:t>
            </a:r>
            <a:r>
              <a:rPr lang="ar-SA" sz="1600" b="1" dirty="0" err="1" smtClean="0"/>
              <a:t>المجنى</a:t>
            </a:r>
            <a:r>
              <a:rPr lang="ar-SA" sz="1600" b="1" dirty="0" smtClean="0"/>
              <a:t> عليه .</a:t>
            </a:r>
            <a:r>
              <a:rPr lang="en-US" sz="1600" dirty="0" smtClean="0"/>
              <a:t/>
            </a:r>
            <a:br>
              <a:rPr lang="en-US" sz="1600" dirty="0" smtClean="0"/>
            </a:br>
            <a:r>
              <a:rPr lang="ar-SA" sz="1600" b="1" dirty="0" smtClean="0"/>
              <a:t>التعرف على شخصية المجرم / الكشف على محل الجريمة يعين </a:t>
            </a:r>
            <a:r>
              <a:rPr lang="ar-SA" sz="1600" b="1" dirty="0" err="1" smtClean="0"/>
              <a:t>الى</a:t>
            </a:r>
            <a:r>
              <a:rPr lang="ar-SA" sz="1600" b="1" dirty="0" smtClean="0"/>
              <a:t> حد كبير في الوقوف على شخصية المجرم فوجود طبعات </a:t>
            </a:r>
            <a:r>
              <a:rPr lang="ar-SA" sz="1600" b="1" dirty="0" err="1" smtClean="0"/>
              <a:t>اصابع</a:t>
            </a:r>
            <a:r>
              <a:rPr lang="ar-SA" sz="1600" b="1" dirty="0" smtClean="0"/>
              <a:t> المجرم في </a:t>
            </a:r>
            <a:r>
              <a:rPr lang="ar-SA" sz="1600" b="1" dirty="0" err="1" smtClean="0"/>
              <a:t>مح</a:t>
            </a:r>
            <a:r>
              <a:rPr lang="ar-SA" sz="1600" b="1" dirty="0" smtClean="0"/>
              <a:t> ارتكاب الجريمة يدل في الغالب على شخصيته .</a:t>
            </a:r>
            <a:r>
              <a:rPr lang="en-US" sz="1600" dirty="0" smtClean="0"/>
              <a:t/>
            </a:r>
            <a:br>
              <a:rPr lang="en-US" sz="1600" dirty="0" smtClean="0"/>
            </a:br>
            <a:endParaRPr lang="ar-IQ" sz="16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Autofit/>
          </a:bodyPr>
          <a:lstStyle/>
          <a:p>
            <a:pPr lvl="0"/>
            <a:r>
              <a:rPr lang="ar-IQ" sz="1600" b="1" dirty="0" smtClean="0"/>
              <a:t>2- </a:t>
            </a:r>
            <a:r>
              <a:rPr lang="ar-SA" sz="1600" b="1" dirty="0" smtClean="0"/>
              <a:t>التعرف </a:t>
            </a:r>
            <a:r>
              <a:rPr lang="ar-SA" sz="1600" b="1" dirty="0" smtClean="0"/>
              <a:t>على مهنة المجرم/ فمثلا </a:t>
            </a:r>
            <a:r>
              <a:rPr lang="ar-SA" sz="1600" b="1" dirty="0" err="1" smtClean="0"/>
              <a:t>اذا</a:t>
            </a:r>
            <a:r>
              <a:rPr lang="ar-SA" sz="1600" b="1" dirty="0" smtClean="0"/>
              <a:t> وجد باب الدار المسروقة مفتوحا بطريقة محكمة وفنية فهذا يدل على </a:t>
            </a:r>
            <a:r>
              <a:rPr lang="ar-SA" sz="1600" b="1" dirty="0" err="1" smtClean="0"/>
              <a:t>ان</a:t>
            </a:r>
            <a:r>
              <a:rPr lang="ar-SA" sz="1600" b="1" dirty="0" smtClean="0"/>
              <a:t> الجاني يعمل نجارا </a:t>
            </a:r>
            <a:r>
              <a:rPr lang="ar-SA" sz="1600" b="1" dirty="0" err="1" smtClean="0"/>
              <a:t>او</a:t>
            </a:r>
            <a:r>
              <a:rPr lang="ar-SA" sz="1600" b="1" dirty="0" smtClean="0"/>
              <a:t> حدادا.</a:t>
            </a:r>
            <a:r>
              <a:rPr lang="en-US" sz="1600" dirty="0" smtClean="0"/>
              <a:t/>
            </a:r>
            <a:br>
              <a:rPr lang="en-US" sz="1600" dirty="0" smtClean="0"/>
            </a:br>
            <a:r>
              <a:rPr lang="ar-IQ" sz="1600" dirty="0" smtClean="0"/>
              <a:t>3- </a:t>
            </a:r>
            <a:r>
              <a:rPr lang="ar-SA" sz="1600" b="1" dirty="0" smtClean="0"/>
              <a:t>التعرف </a:t>
            </a:r>
            <a:r>
              <a:rPr lang="ar-SA" sz="1600" b="1" dirty="0" smtClean="0"/>
              <a:t>على عدد الجناة/ من خلال تعدد بصمات </a:t>
            </a:r>
            <a:r>
              <a:rPr lang="ar-SA" sz="1600" b="1" dirty="0" err="1" smtClean="0"/>
              <a:t>الاصابع</a:t>
            </a:r>
            <a:r>
              <a:rPr lang="ar-SA" sz="1600" b="1" dirty="0" smtClean="0"/>
              <a:t> ومن خلال ملاحظة </a:t>
            </a:r>
            <a:r>
              <a:rPr lang="ar-SA" sz="1600" b="1" dirty="0" err="1" smtClean="0"/>
              <a:t>اصابات</a:t>
            </a:r>
            <a:r>
              <a:rPr lang="ar-SA" sz="1600" b="1" dirty="0" smtClean="0"/>
              <a:t> </a:t>
            </a:r>
            <a:r>
              <a:rPr lang="ar-SA" sz="1600" b="1" dirty="0" err="1" smtClean="0"/>
              <a:t>المجنى</a:t>
            </a:r>
            <a:r>
              <a:rPr lang="ar-SA" sz="1600" b="1" dirty="0" smtClean="0"/>
              <a:t> عليه </a:t>
            </a:r>
            <a:r>
              <a:rPr lang="ar-SA" sz="1600" b="1" dirty="0" err="1" smtClean="0"/>
              <a:t>او</a:t>
            </a:r>
            <a:r>
              <a:rPr lang="ar-SA" sz="1600" b="1" dirty="0" smtClean="0"/>
              <a:t> حجم المسروق ووزنه .</a:t>
            </a:r>
            <a:r>
              <a:rPr lang="en-US" sz="1600" dirty="0" smtClean="0"/>
              <a:t/>
            </a:r>
            <a:br>
              <a:rPr lang="en-US" sz="1600" dirty="0" smtClean="0"/>
            </a:br>
            <a:r>
              <a:rPr lang="ar-IQ" sz="1600" dirty="0" smtClean="0"/>
              <a:t>4- </a:t>
            </a:r>
            <a:r>
              <a:rPr lang="ar-SA" sz="1600" b="1" dirty="0" smtClean="0"/>
              <a:t>التعرف </a:t>
            </a:r>
            <a:r>
              <a:rPr lang="ar-SA" sz="1600" b="1" dirty="0" smtClean="0"/>
              <a:t>على عمر الجاني/من خلال العثور على شعرة من </a:t>
            </a:r>
            <a:r>
              <a:rPr lang="ar-SA" sz="1600" b="1" dirty="0" err="1" smtClean="0"/>
              <a:t>راسه</a:t>
            </a:r>
            <a:r>
              <a:rPr lang="ar-SA" sz="1600" b="1" dirty="0" smtClean="0"/>
              <a:t>.</a:t>
            </a:r>
            <a:r>
              <a:rPr lang="en-US" sz="1600" dirty="0" smtClean="0"/>
              <a:t/>
            </a:r>
            <a:br>
              <a:rPr lang="en-US" sz="1600" dirty="0" smtClean="0"/>
            </a:br>
            <a:r>
              <a:rPr lang="ar-IQ" sz="1600" dirty="0" smtClean="0"/>
              <a:t>5- </a:t>
            </a:r>
            <a:r>
              <a:rPr lang="ar-SA" sz="1600" b="1" dirty="0" smtClean="0"/>
              <a:t>التعرف </a:t>
            </a:r>
            <a:r>
              <a:rPr lang="ar-SA" sz="1600" b="1" dirty="0" smtClean="0"/>
              <a:t>على طول الجاني/من خلال </a:t>
            </a:r>
            <a:r>
              <a:rPr lang="ar-SA" sz="1600" b="1" dirty="0" err="1" smtClean="0"/>
              <a:t>اثار</a:t>
            </a:r>
            <a:r>
              <a:rPr lang="ar-SA" sz="1600" b="1" dirty="0" smtClean="0"/>
              <a:t> معينة الملابس </a:t>
            </a:r>
            <a:r>
              <a:rPr lang="ar-SA" sz="1600" b="1" dirty="0" err="1" smtClean="0"/>
              <a:t>او</a:t>
            </a:r>
            <a:r>
              <a:rPr lang="ar-SA" sz="1600" b="1" dirty="0" smtClean="0"/>
              <a:t> اتساع خطواته .</a:t>
            </a:r>
            <a:r>
              <a:rPr lang="en-US" sz="1600" dirty="0" smtClean="0"/>
              <a:t/>
            </a:r>
            <a:br>
              <a:rPr lang="en-US" sz="1600" dirty="0" smtClean="0"/>
            </a:br>
            <a:r>
              <a:rPr lang="ar-IQ" sz="1600" dirty="0" smtClean="0"/>
              <a:t>6- </a:t>
            </a:r>
            <a:r>
              <a:rPr lang="ar-SA" sz="1600" b="1" dirty="0" smtClean="0"/>
              <a:t>التعرف </a:t>
            </a:r>
            <a:r>
              <a:rPr lang="ar-SA" sz="1600" b="1" dirty="0" smtClean="0"/>
              <a:t>على </a:t>
            </a:r>
            <a:r>
              <a:rPr lang="ar-SA" sz="1600" b="1" dirty="0" err="1" smtClean="0"/>
              <a:t>امراض</a:t>
            </a:r>
            <a:r>
              <a:rPr lang="ar-SA" sz="1600" b="1" dirty="0" smtClean="0"/>
              <a:t> الجاني/ أي معرفة الجاني سليما </a:t>
            </a:r>
            <a:r>
              <a:rPr lang="ar-SA" sz="1600" b="1" dirty="0" err="1" smtClean="0"/>
              <a:t>او</a:t>
            </a:r>
            <a:r>
              <a:rPr lang="ar-SA" sz="1600" b="1" dirty="0" smtClean="0"/>
              <a:t> معافى ومن خلال ذلك نتعرف على الجاني والوقوف على طبيعة المرض </a:t>
            </a:r>
            <a:r>
              <a:rPr lang="ar-SA" sz="1600" b="1" dirty="0" err="1" smtClean="0"/>
              <a:t>ان</a:t>
            </a:r>
            <a:r>
              <a:rPr lang="ar-SA" sz="1600" b="1" dirty="0" smtClean="0"/>
              <a:t> كان مريضا ويتم معرفة ذلك من خلال ما يتركه الجاني في مسرح الجريمة من بول </a:t>
            </a:r>
            <a:r>
              <a:rPr lang="ar-SA" sz="1600" b="1" dirty="0" err="1" smtClean="0"/>
              <a:t>او</a:t>
            </a:r>
            <a:r>
              <a:rPr lang="ar-SA" sz="1600" b="1" dirty="0" smtClean="0"/>
              <a:t> براز </a:t>
            </a:r>
            <a:r>
              <a:rPr lang="ar-SA" sz="1600" b="1" dirty="0" err="1" smtClean="0"/>
              <a:t>او</a:t>
            </a:r>
            <a:r>
              <a:rPr lang="ar-SA" sz="1600" b="1" dirty="0" smtClean="0"/>
              <a:t> غيره.</a:t>
            </a:r>
            <a:r>
              <a:rPr lang="en-US" sz="1600" dirty="0" smtClean="0"/>
              <a:t/>
            </a:r>
            <a:br>
              <a:rPr lang="en-US" sz="1600" dirty="0" smtClean="0"/>
            </a:br>
            <a:r>
              <a:rPr lang="ar-IQ" sz="1600" dirty="0" smtClean="0"/>
              <a:t>7- </a:t>
            </a:r>
            <a:r>
              <a:rPr lang="ar-SA" sz="1600" b="1" dirty="0" smtClean="0"/>
              <a:t>معرفة </a:t>
            </a:r>
            <a:r>
              <a:rPr lang="ar-SA" sz="1600" b="1" dirty="0" smtClean="0"/>
              <a:t>الجاني </a:t>
            </a:r>
            <a:r>
              <a:rPr lang="ar-SA" sz="1600" b="1" dirty="0" err="1" smtClean="0"/>
              <a:t>للمجنى</a:t>
            </a:r>
            <a:r>
              <a:rPr lang="ar-SA" sz="1600" b="1" dirty="0" smtClean="0"/>
              <a:t> عليه/كما لو حصلت </a:t>
            </a:r>
            <a:r>
              <a:rPr lang="ar-SA" sz="1600" b="1" dirty="0" err="1" smtClean="0"/>
              <a:t>الاصابة</a:t>
            </a:r>
            <a:r>
              <a:rPr lang="ar-SA" sz="1600" b="1" dirty="0" smtClean="0"/>
              <a:t> من خلف الجاني .</a:t>
            </a:r>
            <a:r>
              <a:rPr lang="en-US" sz="1600" dirty="0" smtClean="0"/>
              <a:t/>
            </a:r>
            <a:br>
              <a:rPr lang="en-US" sz="1600" dirty="0" smtClean="0"/>
            </a:br>
            <a:r>
              <a:rPr lang="ar-SA" sz="1600" b="1" u="sng" dirty="0" smtClean="0"/>
              <a:t>(القواعد </a:t>
            </a:r>
            <a:r>
              <a:rPr lang="ar-SA" sz="1600" b="1" u="sng" dirty="0" err="1" smtClean="0"/>
              <a:t>الاساسية</a:t>
            </a:r>
            <a:r>
              <a:rPr lang="ar-SA" sz="1600" b="1" u="sng" dirty="0" smtClean="0"/>
              <a:t> والفنية للكشف)</a:t>
            </a:r>
            <a:r>
              <a:rPr lang="en-US" sz="1600" dirty="0" smtClean="0"/>
              <a:t/>
            </a:r>
            <a:br>
              <a:rPr lang="en-US" sz="1600" dirty="0" smtClean="0"/>
            </a:br>
            <a:r>
              <a:rPr lang="ar-IQ" sz="1600" dirty="0" smtClean="0"/>
              <a:t>1- </a:t>
            </a:r>
            <a:r>
              <a:rPr lang="ar-SA" sz="1600" b="1" dirty="0" err="1" smtClean="0"/>
              <a:t>الاسراع</a:t>
            </a:r>
            <a:r>
              <a:rPr lang="ar-SA" sz="1600" b="1" dirty="0" smtClean="0"/>
              <a:t> </a:t>
            </a:r>
            <a:r>
              <a:rPr lang="ar-SA" sz="1600" b="1" dirty="0" smtClean="0"/>
              <a:t>في </a:t>
            </a:r>
            <a:r>
              <a:rPr lang="ar-SA" sz="1600" b="1" dirty="0" err="1" smtClean="0"/>
              <a:t>اجراء</a:t>
            </a:r>
            <a:r>
              <a:rPr lang="ar-SA" sz="1600" b="1" dirty="0" smtClean="0"/>
              <a:t> الكشف/السرعة لها </a:t>
            </a:r>
            <a:r>
              <a:rPr lang="ar-SA" sz="1600" b="1" dirty="0" err="1" smtClean="0"/>
              <a:t>اهمية</a:t>
            </a:r>
            <a:r>
              <a:rPr lang="ar-SA" sz="1600" b="1" dirty="0" smtClean="0"/>
              <a:t> كبيرة في الكشف من خلالها يتم المحافظة على </a:t>
            </a:r>
            <a:r>
              <a:rPr lang="ar-SA" sz="1600" b="1" dirty="0" err="1" smtClean="0"/>
              <a:t>اثار</a:t>
            </a:r>
            <a:r>
              <a:rPr lang="ar-SA" sz="1600" b="1" dirty="0" smtClean="0"/>
              <a:t> الجريمة وربما الاستفادة من </a:t>
            </a:r>
            <a:r>
              <a:rPr lang="ar-SA" sz="1600" b="1" dirty="0" err="1" smtClean="0"/>
              <a:t>الانفاس</a:t>
            </a:r>
            <a:r>
              <a:rPr lang="ar-SA" sz="1600" b="1" dirty="0" smtClean="0"/>
              <a:t> </a:t>
            </a:r>
            <a:r>
              <a:rPr lang="ar-SA" sz="1600" b="1" dirty="0" err="1" smtClean="0"/>
              <a:t>الاخيرة</a:t>
            </a:r>
            <a:r>
              <a:rPr lang="ar-SA" sz="1600" b="1" dirty="0" smtClean="0"/>
              <a:t> </a:t>
            </a:r>
            <a:r>
              <a:rPr lang="ar-SA" sz="1600" b="1" dirty="0" err="1" smtClean="0"/>
              <a:t>للمجنى</a:t>
            </a:r>
            <a:r>
              <a:rPr lang="ar-SA" sz="1600" b="1" dirty="0" smtClean="0"/>
              <a:t> عليه في الكشف على هوية الجاني ذلك </a:t>
            </a:r>
            <a:r>
              <a:rPr lang="ar-SA" sz="1600" b="1" dirty="0" err="1" smtClean="0"/>
              <a:t>ان</a:t>
            </a:r>
            <a:r>
              <a:rPr lang="ar-SA" sz="1600" b="1" dirty="0" smtClean="0"/>
              <a:t> </a:t>
            </a:r>
            <a:r>
              <a:rPr lang="ar-SA" sz="1600" b="1" dirty="0" err="1" smtClean="0"/>
              <a:t>التاخير</a:t>
            </a:r>
            <a:r>
              <a:rPr lang="ar-SA" sz="1600" b="1" dirty="0" smtClean="0"/>
              <a:t> عن </a:t>
            </a:r>
            <a:r>
              <a:rPr lang="ar-SA" sz="1600" b="1" dirty="0" err="1" smtClean="0"/>
              <a:t>اجراء</a:t>
            </a:r>
            <a:r>
              <a:rPr lang="ar-SA" sz="1600" b="1" dirty="0" smtClean="0"/>
              <a:t> الكشف كثيرا ما يؤدي </a:t>
            </a:r>
            <a:r>
              <a:rPr lang="ar-SA" sz="1600" b="1" dirty="0" err="1" smtClean="0"/>
              <a:t>الى</a:t>
            </a:r>
            <a:r>
              <a:rPr lang="ar-SA" sz="1600" b="1" dirty="0" smtClean="0"/>
              <a:t> ضياع معالم الجريمة </a:t>
            </a:r>
            <a:r>
              <a:rPr lang="ar-SA" sz="1600" b="1" dirty="0" err="1" smtClean="0"/>
              <a:t>او</a:t>
            </a:r>
            <a:r>
              <a:rPr lang="ar-SA" sz="1600" b="1" dirty="0" smtClean="0"/>
              <a:t> تغيرها بفعل الرياح </a:t>
            </a:r>
            <a:r>
              <a:rPr lang="ar-SA" sz="1600" b="1" dirty="0" err="1" smtClean="0"/>
              <a:t>او</a:t>
            </a:r>
            <a:r>
              <a:rPr lang="ar-SA" sz="1600" b="1" dirty="0" smtClean="0"/>
              <a:t> </a:t>
            </a:r>
            <a:r>
              <a:rPr lang="ar-SA" sz="1600" b="1" dirty="0" err="1" smtClean="0"/>
              <a:t>اشعة</a:t>
            </a:r>
            <a:r>
              <a:rPr lang="ar-SA" sz="1600" b="1" dirty="0" smtClean="0"/>
              <a:t> الشمس </a:t>
            </a:r>
            <a:r>
              <a:rPr lang="ar-SA" sz="1600" b="1" dirty="0" err="1" smtClean="0"/>
              <a:t>او</a:t>
            </a:r>
            <a:r>
              <a:rPr lang="ar-SA" sz="1600" b="1" dirty="0" smtClean="0"/>
              <a:t> المطر </a:t>
            </a:r>
            <a:r>
              <a:rPr lang="ar-SA" sz="1600" b="1" dirty="0" err="1" smtClean="0"/>
              <a:t>او</a:t>
            </a:r>
            <a:r>
              <a:rPr lang="ar-SA" sz="1600" b="1" dirty="0" smtClean="0"/>
              <a:t> الرطوبة وغير ذلك.</a:t>
            </a:r>
            <a:r>
              <a:rPr lang="en-US" sz="1600" dirty="0" smtClean="0"/>
              <a:t/>
            </a:r>
            <a:br>
              <a:rPr lang="en-US" sz="1600" dirty="0" smtClean="0"/>
            </a:br>
            <a:r>
              <a:rPr lang="ar-IQ" sz="1600" dirty="0" smtClean="0"/>
              <a:t>2- </a:t>
            </a:r>
            <a:r>
              <a:rPr lang="ar-SA" sz="1600" b="1" dirty="0" smtClean="0"/>
              <a:t>مراعاة </a:t>
            </a:r>
            <a:r>
              <a:rPr lang="ar-SA" sz="1600" b="1" dirty="0" smtClean="0"/>
              <a:t>خصوصية المساكن/ ضرورة الحصول على </a:t>
            </a:r>
            <a:r>
              <a:rPr lang="ar-SA" sz="1600" b="1" dirty="0" err="1" smtClean="0"/>
              <a:t>اذن</a:t>
            </a:r>
            <a:r>
              <a:rPr lang="ar-SA" sz="1600" b="1" dirty="0" smtClean="0"/>
              <a:t> قضائي بالتفتيش فيما </a:t>
            </a:r>
            <a:r>
              <a:rPr lang="ar-SA" sz="1600" b="1" dirty="0" err="1" smtClean="0"/>
              <a:t>عدأ</a:t>
            </a:r>
            <a:r>
              <a:rPr lang="ar-SA" sz="1600" b="1" dirty="0" smtClean="0"/>
              <a:t> الضرورة والجرم المشهود.</a:t>
            </a:r>
            <a:r>
              <a:rPr lang="en-US" sz="1600" dirty="0" smtClean="0"/>
              <a:t/>
            </a:r>
            <a:br>
              <a:rPr lang="en-US" sz="1600" dirty="0" smtClean="0"/>
            </a:br>
            <a:r>
              <a:rPr lang="ar-IQ" sz="1600" dirty="0" smtClean="0"/>
              <a:t>3- </a:t>
            </a:r>
            <a:r>
              <a:rPr lang="ar-SA" sz="1600" b="1" dirty="0" smtClean="0"/>
              <a:t>يتصل </a:t>
            </a:r>
            <a:r>
              <a:rPr lang="ar-SA" sz="1600" b="1" dirty="0" smtClean="0"/>
              <a:t>بسرعة الانتقال </a:t>
            </a:r>
            <a:r>
              <a:rPr lang="ar-SA" sz="1600" b="1" dirty="0" err="1" smtClean="0"/>
              <a:t>الى</a:t>
            </a:r>
            <a:r>
              <a:rPr lang="ar-SA" sz="1600" b="1" dirty="0" smtClean="0"/>
              <a:t> محل الحادث </a:t>
            </a:r>
            <a:r>
              <a:rPr lang="ar-SA" sz="1600" b="1" dirty="0" err="1" smtClean="0"/>
              <a:t>واجراء</a:t>
            </a:r>
            <a:r>
              <a:rPr lang="ar-SA" sz="1600" b="1" dirty="0" smtClean="0"/>
              <a:t> الكشف/ ضرورة المحافظة على كل ما هو في محل الجريمة من </a:t>
            </a:r>
            <a:r>
              <a:rPr lang="ar-SA" sz="1600" b="1" dirty="0" err="1" smtClean="0"/>
              <a:t>اثار</a:t>
            </a:r>
            <a:r>
              <a:rPr lang="ar-SA" sz="1600" b="1" dirty="0" smtClean="0"/>
              <a:t> </a:t>
            </a:r>
            <a:r>
              <a:rPr lang="ar-SA" sz="1600" b="1" dirty="0" err="1" smtClean="0"/>
              <a:t>اوبقع</a:t>
            </a:r>
            <a:r>
              <a:rPr lang="ar-SA" sz="1600" b="1" dirty="0" smtClean="0"/>
              <a:t> دموية وبصمات </a:t>
            </a:r>
            <a:r>
              <a:rPr lang="ar-SA" sz="1600" b="1" dirty="0" err="1" smtClean="0"/>
              <a:t>الاصابع</a:t>
            </a:r>
            <a:r>
              <a:rPr lang="ar-SA" sz="1600" b="1" dirty="0" smtClean="0"/>
              <a:t> .</a:t>
            </a:r>
            <a:r>
              <a:rPr lang="en-US" sz="1600" dirty="0" smtClean="0"/>
              <a:t/>
            </a:r>
            <a:br>
              <a:rPr lang="en-US" sz="1600" dirty="0" smtClean="0"/>
            </a:br>
            <a:r>
              <a:rPr lang="ar-IQ" sz="1600" dirty="0" smtClean="0"/>
              <a:t>4- </a:t>
            </a:r>
            <a:r>
              <a:rPr lang="ar-SA" sz="1600" b="1" dirty="0" smtClean="0"/>
              <a:t>تثبيت </a:t>
            </a:r>
            <a:r>
              <a:rPr lang="ar-SA" sz="1600" b="1" dirty="0" smtClean="0"/>
              <a:t>الوقت الذي وصل فيه المحقق </a:t>
            </a:r>
            <a:r>
              <a:rPr lang="ar-SA" sz="1600" b="1" dirty="0" err="1" smtClean="0"/>
              <a:t>الى</a:t>
            </a:r>
            <a:r>
              <a:rPr lang="ar-SA" sz="1600" b="1" dirty="0" smtClean="0"/>
              <a:t> مسرح الجريمة/له </a:t>
            </a:r>
            <a:r>
              <a:rPr lang="ar-SA" sz="1600" b="1" dirty="0" err="1" smtClean="0"/>
              <a:t>اهمية</a:t>
            </a:r>
            <a:r>
              <a:rPr lang="ar-SA" sz="1600" b="1" dirty="0" smtClean="0"/>
              <a:t> كبيرة هذا </a:t>
            </a:r>
            <a:r>
              <a:rPr lang="ar-SA" sz="1600" b="1" dirty="0" err="1" smtClean="0"/>
              <a:t>الاجراء</a:t>
            </a:r>
            <a:r>
              <a:rPr lang="ar-SA" sz="1600" b="1" dirty="0" smtClean="0"/>
              <a:t> في مناقشة المشتبه بهم والشهود كما يعين في التعرف على الوقت الذي مضى على ارتكاب الجريمة.</a:t>
            </a:r>
            <a:r>
              <a:rPr lang="en-US" sz="1600" dirty="0" smtClean="0"/>
              <a:t/>
            </a:r>
            <a:br>
              <a:rPr lang="en-US" sz="1600" dirty="0" smtClean="0"/>
            </a:br>
            <a:r>
              <a:rPr lang="ar-IQ" sz="1600" dirty="0" smtClean="0"/>
              <a:t>5- </a:t>
            </a:r>
            <a:r>
              <a:rPr lang="ar-SA" sz="1600" b="1" dirty="0" smtClean="0"/>
              <a:t>توخي </a:t>
            </a:r>
            <a:r>
              <a:rPr lang="ar-SA" sz="1600" b="1" dirty="0" smtClean="0"/>
              <a:t>الدقة عند الكشف عن مكان وقوع الجريمة.</a:t>
            </a:r>
            <a:r>
              <a:rPr lang="en-US" sz="1600" dirty="0" smtClean="0"/>
              <a:t/>
            </a:r>
            <a:br>
              <a:rPr lang="en-US" sz="1600" dirty="0" smtClean="0"/>
            </a:br>
            <a:r>
              <a:rPr lang="ar-IQ" sz="1600" dirty="0" smtClean="0"/>
              <a:t>6- </a:t>
            </a:r>
            <a:r>
              <a:rPr lang="ar-IQ" sz="1600" dirty="0" err="1" smtClean="0"/>
              <a:t>ا</a:t>
            </a:r>
            <a:r>
              <a:rPr lang="ar-SA" sz="1600" b="1" dirty="0" smtClean="0"/>
              <a:t>لاستفادة </a:t>
            </a:r>
            <a:r>
              <a:rPr lang="ar-SA" sz="1600" b="1" dirty="0" smtClean="0"/>
              <a:t>من </a:t>
            </a:r>
            <a:r>
              <a:rPr lang="ar-SA" sz="1600" b="1" dirty="0" err="1" smtClean="0"/>
              <a:t>الاشخاص</a:t>
            </a:r>
            <a:r>
              <a:rPr lang="ar-SA" sz="1600" b="1" dirty="0" smtClean="0"/>
              <a:t> المتواجدين في مسرح </a:t>
            </a:r>
            <a:r>
              <a:rPr lang="ar-SA" sz="1600" b="1" dirty="0" err="1" smtClean="0"/>
              <a:t>الجريمةاو</a:t>
            </a:r>
            <a:r>
              <a:rPr lang="ar-SA" sz="1600" b="1" dirty="0" smtClean="0"/>
              <a:t> بقربه/ هنا يتم سؤالهم عما يعرفون وهل </a:t>
            </a:r>
            <a:r>
              <a:rPr lang="ar-SA" sz="1600" b="1" dirty="0" err="1" smtClean="0"/>
              <a:t>طرئ</a:t>
            </a:r>
            <a:r>
              <a:rPr lang="ar-SA" sz="1600" b="1" dirty="0" smtClean="0"/>
              <a:t> على مسرح الجريمة طارئ كتغيير معالمه </a:t>
            </a:r>
            <a:r>
              <a:rPr lang="ar-SA" sz="1600" b="1" dirty="0" err="1" smtClean="0"/>
              <a:t>او</a:t>
            </a:r>
            <a:r>
              <a:rPr lang="ar-SA" sz="1600" b="1" dirty="0" smtClean="0"/>
              <a:t> مسح </a:t>
            </a:r>
            <a:r>
              <a:rPr lang="ar-SA" sz="1600" b="1" dirty="0" err="1" smtClean="0"/>
              <a:t>الاثار</a:t>
            </a:r>
            <a:r>
              <a:rPr lang="ar-SA" sz="1600" b="1" dirty="0" smtClean="0"/>
              <a:t> وغيرها.</a:t>
            </a:r>
            <a:r>
              <a:rPr lang="en-US" sz="1600" dirty="0" smtClean="0"/>
              <a:t/>
            </a:r>
            <a:br>
              <a:rPr lang="en-US" sz="1600" dirty="0" smtClean="0"/>
            </a:br>
            <a:r>
              <a:rPr lang="ar-IQ" sz="1600" dirty="0" smtClean="0"/>
              <a:t>7- </a:t>
            </a:r>
            <a:r>
              <a:rPr lang="ar-SA" sz="1600" b="1" dirty="0" err="1" smtClean="0"/>
              <a:t>ابعاد</a:t>
            </a:r>
            <a:r>
              <a:rPr lang="ar-SA" sz="1600" b="1" dirty="0" smtClean="0"/>
              <a:t> </a:t>
            </a:r>
            <a:r>
              <a:rPr lang="ar-SA" sz="1600" b="1" dirty="0" smtClean="0"/>
              <a:t>الشهود والمتهمين عن بعضهم البعض خشية </a:t>
            </a:r>
            <a:r>
              <a:rPr lang="ar-SA" sz="1600" b="1" dirty="0" err="1" smtClean="0"/>
              <a:t>التاثير</a:t>
            </a:r>
            <a:r>
              <a:rPr lang="ar-SA" sz="1600" b="1" dirty="0" smtClean="0"/>
              <a:t> السلبي لاختلاطهم على مجريات التحقيق /يمكن للمحقق </a:t>
            </a:r>
            <a:r>
              <a:rPr lang="ar-SA" sz="1600" b="1" dirty="0" err="1" smtClean="0"/>
              <a:t>ان</a:t>
            </a:r>
            <a:r>
              <a:rPr lang="ar-SA" sz="1600" b="1" dirty="0" smtClean="0"/>
              <a:t> يمنع </a:t>
            </a:r>
            <a:r>
              <a:rPr lang="ar-SA" sz="1600" b="1" dirty="0" err="1" smtClean="0"/>
              <a:t>الاشخاص</a:t>
            </a:r>
            <a:r>
              <a:rPr lang="ar-SA" sz="1600" b="1" dirty="0" smtClean="0"/>
              <a:t> من دخول محل الجريمة خشية العبث </a:t>
            </a:r>
            <a:r>
              <a:rPr lang="ar-SA" sz="1600" b="1" dirty="0" err="1" smtClean="0"/>
              <a:t>باثار</a:t>
            </a:r>
            <a:r>
              <a:rPr lang="ar-SA" sz="1600" b="1" dirty="0" smtClean="0"/>
              <a:t> الجريمة وضياع </a:t>
            </a:r>
            <a:r>
              <a:rPr lang="ar-IQ" sz="1600" b="1" dirty="0" smtClean="0"/>
              <a:t>معالمها </a:t>
            </a:r>
            <a:endParaRPr lang="ar-IQ" sz="16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666530"/>
          </a:xfrm>
        </p:spPr>
        <p:txBody>
          <a:bodyPr>
            <a:noAutofit/>
          </a:bodyPr>
          <a:lstStyle/>
          <a:p>
            <a:pPr lvl="0"/>
            <a:r>
              <a:rPr lang="ar-IQ" sz="1600" b="1" dirty="0" smtClean="0"/>
              <a:t>8- </a:t>
            </a:r>
            <a:r>
              <a:rPr lang="ar-SA" sz="1600" b="1" dirty="0" smtClean="0"/>
              <a:t>ملاحظة </a:t>
            </a:r>
            <a:r>
              <a:rPr lang="ar-SA" sz="1600" b="1" dirty="0" err="1" smtClean="0"/>
              <a:t>الاشخاص</a:t>
            </a:r>
            <a:r>
              <a:rPr lang="ar-SA" sz="1600" b="1" dirty="0" smtClean="0"/>
              <a:t> الموجودين في مسرح الجريمة ومحاولة التحفظ على من يشتبه </a:t>
            </a:r>
            <a:r>
              <a:rPr lang="ar-SA" sz="1600" b="1" dirty="0" err="1" smtClean="0"/>
              <a:t>به</a:t>
            </a:r>
            <a:r>
              <a:rPr lang="ar-SA" sz="1600" b="1" dirty="0" smtClean="0"/>
              <a:t> منهم /</a:t>
            </a:r>
            <a:r>
              <a:rPr lang="ar-SA" sz="1600" b="1" dirty="0" err="1" smtClean="0"/>
              <a:t>اذ</a:t>
            </a:r>
            <a:r>
              <a:rPr lang="ar-SA" sz="1600" b="1" dirty="0" smtClean="0"/>
              <a:t> </a:t>
            </a:r>
            <a:r>
              <a:rPr lang="ar-SA" sz="1600" b="1" dirty="0" err="1" smtClean="0"/>
              <a:t>ان</a:t>
            </a:r>
            <a:r>
              <a:rPr lang="ar-SA" sz="1600" b="1" dirty="0" smtClean="0"/>
              <a:t> التجربة </a:t>
            </a:r>
            <a:r>
              <a:rPr lang="ar-SA" sz="1600" b="1" dirty="0" err="1" smtClean="0"/>
              <a:t>اثبتت</a:t>
            </a:r>
            <a:r>
              <a:rPr lang="ar-SA" sz="1600" b="1" dirty="0" smtClean="0"/>
              <a:t> </a:t>
            </a:r>
            <a:r>
              <a:rPr lang="ar-SA" sz="1600" b="1" dirty="0" err="1" smtClean="0"/>
              <a:t>ان</a:t>
            </a:r>
            <a:r>
              <a:rPr lang="ar-SA" sz="1600" b="1" dirty="0" smtClean="0"/>
              <a:t> العديد من الجناة يدورون حول مسرح الجريمة للاطلاع على ما يقوم </a:t>
            </a:r>
            <a:r>
              <a:rPr lang="ar-SA" sz="1600" b="1" dirty="0" err="1" smtClean="0"/>
              <a:t>به</a:t>
            </a:r>
            <a:r>
              <a:rPr lang="ar-SA" sz="1600" b="1" dirty="0" smtClean="0"/>
              <a:t> المحقق والشرطة من </a:t>
            </a:r>
            <a:r>
              <a:rPr lang="ar-SA" sz="1600" b="1" dirty="0" err="1" smtClean="0"/>
              <a:t>اجراءات</a:t>
            </a:r>
            <a:r>
              <a:rPr lang="ar-SA" sz="1600" b="1" dirty="0" smtClean="0"/>
              <a:t> ليتحرزوا ضدها </a:t>
            </a:r>
            <a:r>
              <a:rPr lang="en-US" sz="1600" dirty="0" smtClean="0"/>
              <a:t/>
            </a:r>
            <a:br>
              <a:rPr lang="en-US" sz="1600" dirty="0" smtClean="0"/>
            </a:br>
            <a:r>
              <a:rPr lang="ar-IQ" sz="1600" dirty="0" smtClean="0"/>
              <a:t>9- </a:t>
            </a:r>
            <a:r>
              <a:rPr lang="ar-SA" sz="1600" b="1" dirty="0" smtClean="0"/>
              <a:t>الاستعانة </a:t>
            </a:r>
            <a:r>
              <a:rPr lang="ar-SA" sz="1600" b="1" dirty="0" err="1" smtClean="0"/>
              <a:t>باحد</a:t>
            </a:r>
            <a:r>
              <a:rPr lang="ar-SA" sz="1600" b="1" dirty="0" smtClean="0"/>
              <a:t> الخبراء </a:t>
            </a:r>
            <a:r>
              <a:rPr lang="ar-SA" sz="1600" b="1" dirty="0" err="1" smtClean="0"/>
              <a:t>او</a:t>
            </a:r>
            <a:r>
              <a:rPr lang="ar-SA" sz="1600" b="1" dirty="0" smtClean="0"/>
              <a:t> الطبيب العدلي /متى وجد المحقق </a:t>
            </a:r>
            <a:r>
              <a:rPr lang="ar-SA" sz="1600" b="1" dirty="0" err="1" smtClean="0"/>
              <a:t>ان</a:t>
            </a:r>
            <a:r>
              <a:rPr lang="ar-SA" sz="1600" b="1" dirty="0" smtClean="0"/>
              <a:t> من المناسب الاستعانة </a:t>
            </a:r>
            <a:r>
              <a:rPr lang="ar-SA" sz="1600" b="1" dirty="0" err="1" smtClean="0"/>
              <a:t>باحد</a:t>
            </a:r>
            <a:r>
              <a:rPr lang="ar-SA" sz="1600" b="1" dirty="0" smtClean="0"/>
              <a:t> </a:t>
            </a:r>
            <a:r>
              <a:rPr lang="ar-SA" sz="1600" b="1" dirty="0" err="1" smtClean="0"/>
              <a:t>هولاء</a:t>
            </a:r>
            <a:r>
              <a:rPr lang="ar-SA" sz="1600" b="1" dirty="0" smtClean="0"/>
              <a:t> للوقوف على حقيقة الحادث.</a:t>
            </a:r>
            <a:r>
              <a:rPr lang="en-US" sz="1600" dirty="0" smtClean="0"/>
              <a:t/>
            </a:r>
            <a:br>
              <a:rPr lang="en-US" sz="1600" dirty="0" smtClean="0"/>
            </a:br>
            <a:r>
              <a:rPr lang="ar-IQ" sz="1600" dirty="0" smtClean="0"/>
              <a:t>10- </a:t>
            </a:r>
            <a:r>
              <a:rPr lang="ar-SA" sz="1600" b="1" dirty="0" smtClean="0"/>
              <a:t>يجب </a:t>
            </a:r>
            <a:r>
              <a:rPr lang="ar-SA" sz="1600" b="1" dirty="0" smtClean="0"/>
              <a:t>على المحقق ملاحظة التضليل الذي قد يقوم </a:t>
            </a:r>
            <a:r>
              <a:rPr lang="ar-SA" sz="1600" b="1" dirty="0" err="1" smtClean="0"/>
              <a:t>به</a:t>
            </a:r>
            <a:r>
              <a:rPr lang="ar-SA" sz="1600" b="1" dirty="0" smtClean="0"/>
              <a:t> الجناة /لقطع الطريق على المحقق في الوصول </a:t>
            </a:r>
            <a:r>
              <a:rPr lang="ar-SA" sz="1600" b="1" dirty="0" err="1" smtClean="0"/>
              <a:t>الى</a:t>
            </a:r>
            <a:r>
              <a:rPr lang="ar-SA" sz="1600" b="1" dirty="0" smtClean="0"/>
              <a:t> الحقيقة كالسارق الذي يكسر الباب ثم ينتثر موجودات المنزل ليوحي </a:t>
            </a:r>
            <a:r>
              <a:rPr lang="ar-SA" sz="1600" b="1" dirty="0" err="1" smtClean="0"/>
              <a:t>ان</a:t>
            </a:r>
            <a:r>
              <a:rPr lang="ar-SA" sz="1600" b="1" dirty="0" smtClean="0"/>
              <a:t> الجريمة تمت من شخص لا علاقة له بالدار .</a:t>
            </a:r>
            <a:r>
              <a:rPr lang="en-US" sz="1600" dirty="0" smtClean="0"/>
              <a:t/>
            </a:r>
            <a:br>
              <a:rPr lang="en-US" sz="1600" dirty="0" smtClean="0"/>
            </a:br>
            <a:r>
              <a:rPr lang="ar-IQ" sz="1600" dirty="0" smtClean="0"/>
              <a:t>11- </a:t>
            </a:r>
            <a:r>
              <a:rPr lang="ar-SA" sz="1600" b="1" dirty="0" smtClean="0"/>
              <a:t>مراعاة </a:t>
            </a:r>
            <a:r>
              <a:rPr lang="ar-SA" sz="1600" b="1" dirty="0" smtClean="0"/>
              <a:t>عدم استخدام ما يوجد من </a:t>
            </a:r>
            <a:r>
              <a:rPr lang="ar-SA" sz="1600" b="1" dirty="0" err="1" smtClean="0"/>
              <a:t>اشياء</a:t>
            </a:r>
            <a:r>
              <a:rPr lang="ar-SA" sz="1600" b="1" dirty="0" smtClean="0"/>
              <a:t> في محل الجريمة/ليس من الصحيح </a:t>
            </a:r>
            <a:r>
              <a:rPr lang="ar-SA" sz="1600" b="1" dirty="0" err="1" smtClean="0"/>
              <a:t>ان</a:t>
            </a:r>
            <a:r>
              <a:rPr lang="ar-SA" sz="1600" b="1" dirty="0" smtClean="0"/>
              <a:t> يقوم المحقق ومن معه بفتح الثلاجة في مسرح الجريمة لشرب المياه لان هذا قد يؤدي </a:t>
            </a:r>
            <a:r>
              <a:rPr lang="ar-SA" sz="1600" b="1" dirty="0" err="1" smtClean="0"/>
              <a:t>الى</a:t>
            </a:r>
            <a:r>
              <a:rPr lang="ar-SA" sz="1600" b="1" dirty="0" smtClean="0"/>
              <a:t> ضياع </a:t>
            </a:r>
            <a:r>
              <a:rPr lang="ar-SA" sz="1600" b="1" dirty="0" err="1" smtClean="0"/>
              <a:t>الاثار</a:t>
            </a:r>
            <a:r>
              <a:rPr lang="ar-SA" sz="1600" b="1" dirty="0" smtClean="0"/>
              <a:t> التي قد يتركها الجاني.</a:t>
            </a:r>
            <a:r>
              <a:rPr lang="en-US" sz="1600" dirty="0" smtClean="0"/>
              <a:t/>
            </a:r>
            <a:br>
              <a:rPr lang="en-US" sz="1600" dirty="0" smtClean="0"/>
            </a:br>
            <a:r>
              <a:rPr lang="ar-IQ" sz="1600" dirty="0" smtClean="0"/>
              <a:t>12- </a:t>
            </a:r>
            <a:r>
              <a:rPr lang="ar-SA" sz="1600" b="1" dirty="0" smtClean="0"/>
              <a:t>يجب </a:t>
            </a:r>
            <a:r>
              <a:rPr lang="ar-SA" sz="1600" b="1" dirty="0" err="1" smtClean="0"/>
              <a:t>ان</a:t>
            </a:r>
            <a:r>
              <a:rPr lang="ar-SA" sz="1600" b="1" dirty="0" smtClean="0"/>
              <a:t> يعرف المحقق </a:t>
            </a:r>
            <a:r>
              <a:rPr lang="ar-SA" sz="1600" b="1" dirty="0" err="1" smtClean="0"/>
              <a:t>ان</a:t>
            </a:r>
            <a:r>
              <a:rPr lang="ar-SA" sz="1600" b="1" dirty="0" smtClean="0"/>
              <a:t> الجاني مهما بذل من جهد لتنفيذ خطته لابد </a:t>
            </a:r>
            <a:r>
              <a:rPr lang="ar-SA" sz="1600" b="1" dirty="0" err="1" smtClean="0"/>
              <a:t>ان</a:t>
            </a:r>
            <a:r>
              <a:rPr lang="ar-SA" sz="1600" b="1" dirty="0" smtClean="0"/>
              <a:t> يترك شيا /نتيجة الارتباك الذي يصاب </a:t>
            </a:r>
            <a:r>
              <a:rPr lang="ar-SA" sz="1600" b="1" dirty="0" err="1" smtClean="0"/>
              <a:t>به</a:t>
            </a:r>
            <a:r>
              <a:rPr lang="ar-SA" sz="1600" b="1" dirty="0" smtClean="0"/>
              <a:t> </a:t>
            </a:r>
            <a:r>
              <a:rPr lang="ar-SA" sz="1600" b="1" dirty="0" err="1" smtClean="0"/>
              <a:t>اثناء</a:t>
            </a:r>
            <a:r>
              <a:rPr lang="ar-SA" sz="1600" b="1" dirty="0" smtClean="0"/>
              <a:t> الجريمة كان تقع منه </a:t>
            </a:r>
            <a:r>
              <a:rPr lang="ar-SA" sz="1600" b="1" dirty="0" err="1" smtClean="0"/>
              <a:t>اوراق</a:t>
            </a:r>
            <a:r>
              <a:rPr lang="ar-SA" sz="1600" b="1" dirty="0" smtClean="0"/>
              <a:t> </a:t>
            </a:r>
            <a:r>
              <a:rPr lang="ar-SA" sz="1600" b="1" dirty="0" err="1" smtClean="0"/>
              <a:t>او</a:t>
            </a:r>
            <a:r>
              <a:rPr lang="ar-SA" sz="1600" b="1" dirty="0" smtClean="0"/>
              <a:t> غيرها.</a:t>
            </a:r>
            <a:r>
              <a:rPr lang="en-US" sz="1600" dirty="0" smtClean="0"/>
              <a:t/>
            </a:r>
            <a:br>
              <a:rPr lang="en-US" sz="1600" dirty="0" smtClean="0"/>
            </a:br>
            <a:r>
              <a:rPr lang="ar-IQ" sz="1600" dirty="0" smtClean="0"/>
              <a:t>13- </a:t>
            </a:r>
            <a:r>
              <a:rPr lang="ar-SA" sz="1600" b="1" dirty="0" smtClean="0"/>
              <a:t>توثيق </a:t>
            </a:r>
            <a:r>
              <a:rPr lang="ar-SA" sz="1600" b="1" dirty="0" smtClean="0"/>
              <a:t>الكشف من خلال محضر/الذي يجب </a:t>
            </a:r>
            <a:r>
              <a:rPr lang="ar-SA" sz="1600" b="1" dirty="0" err="1" smtClean="0"/>
              <a:t>ان</a:t>
            </a:r>
            <a:r>
              <a:rPr lang="ar-SA" sz="1600" b="1" dirty="0" smtClean="0"/>
              <a:t> تراعى فيه الدقة والوضوح ووصف كل ما يراه المحقق جديرا بالذكر.</a:t>
            </a:r>
            <a:r>
              <a:rPr lang="en-US" sz="1600" dirty="0" smtClean="0"/>
              <a:t/>
            </a:r>
            <a:br>
              <a:rPr lang="en-US" sz="1600" dirty="0" smtClean="0"/>
            </a:br>
            <a:r>
              <a:rPr lang="ar-SA" sz="1600" b="1" dirty="0" smtClean="0"/>
              <a:t>من الضروري </a:t>
            </a:r>
            <a:r>
              <a:rPr lang="ar-SA" sz="1600" b="1" dirty="0" err="1" smtClean="0"/>
              <a:t>ان</a:t>
            </a:r>
            <a:r>
              <a:rPr lang="ar-SA" sz="1600" b="1" dirty="0" smtClean="0"/>
              <a:t> يقوم المحقق </a:t>
            </a:r>
            <a:r>
              <a:rPr lang="ar-SA" sz="1600" b="1" dirty="0" err="1" smtClean="0"/>
              <a:t>باسعاف</a:t>
            </a:r>
            <a:r>
              <a:rPr lang="ar-SA" sz="1600" b="1" dirty="0" smtClean="0"/>
              <a:t> من يراه في مسرح الجريمة /سواء </a:t>
            </a:r>
            <a:r>
              <a:rPr lang="ar-SA" sz="1600" b="1" dirty="0" err="1" smtClean="0"/>
              <a:t>اكان</a:t>
            </a:r>
            <a:r>
              <a:rPr lang="ar-SA" sz="1600" b="1" dirty="0" smtClean="0"/>
              <a:t> الجاني </a:t>
            </a:r>
            <a:r>
              <a:rPr lang="ar-SA" sz="1600" b="1" dirty="0" err="1" smtClean="0"/>
              <a:t>او</a:t>
            </a:r>
            <a:r>
              <a:rPr lang="ar-SA" sz="1600" b="1" dirty="0" smtClean="0"/>
              <a:t> </a:t>
            </a:r>
            <a:r>
              <a:rPr lang="ar-SA" sz="1600" b="1" dirty="0" err="1" smtClean="0"/>
              <a:t>المجنى</a:t>
            </a:r>
            <a:r>
              <a:rPr lang="ar-SA" sz="1600" b="1" dirty="0" smtClean="0"/>
              <a:t> عليه لما له من </a:t>
            </a:r>
            <a:r>
              <a:rPr lang="ar-SA" sz="1600" b="1" dirty="0" err="1" smtClean="0"/>
              <a:t>فؤائد</a:t>
            </a:r>
            <a:r>
              <a:rPr lang="ar-SA" sz="1600" b="1" dirty="0" smtClean="0"/>
              <a:t> في </a:t>
            </a:r>
            <a:r>
              <a:rPr lang="ar-IQ" sz="1600" b="1" dirty="0" smtClean="0"/>
              <a:t>14- </a:t>
            </a:r>
            <a:r>
              <a:rPr lang="ar-SA" sz="1600" b="1" dirty="0" err="1" smtClean="0"/>
              <a:t>انجاح</a:t>
            </a:r>
            <a:r>
              <a:rPr lang="ar-SA" sz="1600" b="1" dirty="0" smtClean="0"/>
              <a:t> </a:t>
            </a:r>
            <a:r>
              <a:rPr lang="ar-SA" sz="1600" b="1" dirty="0" smtClean="0"/>
              <a:t>التحقيق </a:t>
            </a:r>
            <a:r>
              <a:rPr lang="ar-SA" sz="1600" b="1" dirty="0" err="1" smtClean="0"/>
              <a:t>وانقاذ</a:t>
            </a:r>
            <a:r>
              <a:rPr lang="ar-SA" sz="1600" b="1" dirty="0" smtClean="0"/>
              <a:t> للنفس البشرية وان لم يتمكن المحقق من ذلك عليه الاتصال بالجهات الصحية المختصة </a:t>
            </a:r>
            <a:r>
              <a:rPr lang="ar-SA" sz="1600" b="1" dirty="0" err="1" smtClean="0"/>
              <a:t>باقصى</a:t>
            </a:r>
            <a:r>
              <a:rPr lang="ar-SA" sz="1600" b="1" dirty="0" smtClean="0"/>
              <a:t> سرعة .</a:t>
            </a:r>
            <a:r>
              <a:rPr lang="en-US" sz="1600" dirty="0" smtClean="0"/>
              <a:t/>
            </a:r>
            <a:br>
              <a:rPr lang="en-US" sz="1600" dirty="0" smtClean="0"/>
            </a:br>
            <a:r>
              <a:rPr lang="ar-IQ" sz="1600" dirty="0" smtClean="0"/>
              <a:t>15- </a:t>
            </a:r>
            <a:r>
              <a:rPr lang="ar-SA" sz="1600" b="1" dirty="0" err="1" smtClean="0"/>
              <a:t>ان</a:t>
            </a:r>
            <a:r>
              <a:rPr lang="ar-SA" sz="1600" b="1" dirty="0" smtClean="0"/>
              <a:t> </a:t>
            </a:r>
            <a:r>
              <a:rPr lang="ar-SA" sz="1600" b="1" dirty="0" smtClean="0"/>
              <a:t>يثبت المحقق في محضر الكشف استنتاجاته من ذلك الكشف.</a:t>
            </a:r>
            <a:r>
              <a:rPr lang="en-US" sz="1600" dirty="0" smtClean="0"/>
              <a:t/>
            </a:r>
            <a:br>
              <a:rPr lang="en-US" sz="1600" dirty="0" smtClean="0"/>
            </a:br>
            <a:endParaRPr lang="ar-IQ" sz="16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314602"/>
          </a:xfrm>
        </p:spPr>
        <p:txBody>
          <a:bodyPr>
            <a:noAutofit/>
          </a:bodyPr>
          <a:lstStyle/>
          <a:p>
            <a:r>
              <a:rPr lang="ar-SA" sz="1600" b="1" dirty="0" smtClean="0"/>
              <a:t>(</a:t>
            </a:r>
            <a:r>
              <a:rPr lang="ar-SA" sz="1600" b="1" dirty="0" err="1" smtClean="0"/>
              <a:t>اساليب</a:t>
            </a:r>
            <a:r>
              <a:rPr lang="ar-SA" sz="1600" b="1" dirty="0" smtClean="0"/>
              <a:t> </a:t>
            </a:r>
            <a:r>
              <a:rPr lang="ar-SA" sz="1600" b="1" dirty="0" err="1" smtClean="0"/>
              <a:t>اجراء</a:t>
            </a:r>
            <a:r>
              <a:rPr lang="ar-SA" sz="1600" b="1" dirty="0" smtClean="0"/>
              <a:t> الكشف)</a:t>
            </a:r>
            <a:r>
              <a:rPr lang="en-US" sz="1600" dirty="0" smtClean="0"/>
              <a:t/>
            </a:r>
            <a:br>
              <a:rPr lang="en-US" sz="1600" dirty="0" smtClean="0"/>
            </a:br>
            <a:r>
              <a:rPr lang="ar-SA" sz="1600" b="1" dirty="0" smtClean="0"/>
              <a:t>هنالك </a:t>
            </a:r>
            <a:r>
              <a:rPr lang="ar-SA" sz="1600" b="1" dirty="0" err="1" smtClean="0"/>
              <a:t>اربع</a:t>
            </a:r>
            <a:r>
              <a:rPr lang="ar-SA" sz="1600" b="1" dirty="0" smtClean="0"/>
              <a:t> </a:t>
            </a:r>
            <a:r>
              <a:rPr lang="ar-SA" sz="1600" b="1" dirty="0" err="1" smtClean="0"/>
              <a:t>اساليب</a:t>
            </a:r>
            <a:r>
              <a:rPr lang="ar-SA" sz="1600" b="1" dirty="0" smtClean="0"/>
              <a:t> </a:t>
            </a:r>
            <a:r>
              <a:rPr lang="ar-SA" sz="1600" b="1" dirty="0" err="1" smtClean="0"/>
              <a:t>لاجراء</a:t>
            </a:r>
            <a:r>
              <a:rPr lang="ar-SA" sz="1600" b="1" dirty="0" smtClean="0"/>
              <a:t> الكشف اثنان منها </a:t>
            </a:r>
            <a:r>
              <a:rPr lang="ar-SA" sz="1600" b="1" dirty="0" err="1" smtClean="0"/>
              <a:t>الاكثر</a:t>
            </a:r>
            <a:r>
              <a:rPr lang="ar-SA" sz="1600" b="1" dirty="0" smtClean="0"/>
              <a:t> شيوعا وهما </a:t>
            </a:r>
            <a:r>
              <a:rPr lang="ar-SA" sz="1600" b="1" dirty="0" err="1" smtClean="0"/>
              <a:t>الاسلوب</a:t>
            </a:r>
            <a:r>
              <a:rPr lang="ar-SA" sz="1600" b="1" dirty="0" smtClean="0"/>
              <a:t> الحلزوني </a:t>
            </a:r>
            <a:r>
              <a:rPr lang="ar-SA" sz="1600" b="1" dirty="0" err="1" smtClean="0"/>
              <a:t>والاسلوب</a:t>
            </a:r>
            <a:r>
              <a:rPr lang="ar-SA" sz="1600" b="1" dirty="0" smtClean="0"/>
              <a:t> الدائري </a:t>
            </a:r>
            <a:r>
              <a:rPr lang="ar-SA" sz="1600" b="1" dirty="0" err="1" smtClean="0"/>
              <a:t>والاخرات</a:t>
            </a:r>
            <a:r>
              <a:rPr lang="ar-SA" sz="1600" b="1" dirty="0" smtClean="0"/>
              <a:t> </a:t>
            </a:r>
            <a:r>
              <a:rPr lang="ar-SA" sz="1600" b="1" dirty="0" err="1" smtClean="0"/>
              <a:t>الاقل</a:t>
            </a:r>
            <a:r>
              <a:rPr lang="ar-SA" sz="1600" b="1" dirty="0" smtClean="0"/>
              <a:t> شيوعا وهم </a:t>
            </a:r>
            <a:r>
              <a:rPr lang="ar-SA" sz="1600" b="1" dirty="0" err="1" smtClean="0"/>
              <a:t>الاسلوب</a:t>
            </a:r>
            <a:r>
              <a:rPr lang="ar-SA" sz="1600" b="1" dirty="0" smtClean="0"/>
              <a:t> الشريطي </a:t>
            </a:r>
            <a:r>
              <a:rPr lang="ar-SA" sz="1600" b="1" dirty="0" err="1" smtClean="0"/>
              <a:t>والاسلوب</a:t>
            </a:r>
            <a:r>
              <a:rPr lang="ar-SA" sz="1600" b="1" dirty="0" smtClean="0"/>
              <a:t> </a:t>
            </a:r>
            <a:r>
              <a:rPr lang="ar-SA" sz="1600" b="1" dirty="0" err="1" smtClean="0"/>
              <a:t>التربيعي</a:t>
            </a:r>
            <a:r>
              <a:rPr lang="ar-SA" sz="1600" b="1" dirty="0" smtClean="0"/>
              <a:t> ونتناول كلا منها تباعا:-</a:t>
            </a:r>
            <a:r>
              <a:rPr lang="en-US" sz="1600" dirty="0" smtClean="0"/>
              <a:t/>
            </a:r>
            <a:br>
              <a:rPr lang="en-US" sz="1600" dirty="0" smtClean="0"/>
            </a:br>
            <a:r>
              <a:rPr lang="ar-IQ" sz="1600" dirty="0" smtClean="0"/>
              <a:t>1- </a:t>
            </a:r>
            <a:r>
              <a:rPr lang="ar-SA" sz="1600" b="1" dirty="0" err="1" smtClean="0"/>
              <a:t>الاسلوب</a:t>
            </a:r>
            <a:r>
              <a:rPr lang="ar-SA" sz="1600" b="1" dirty="0" smtClean="0"/>
              <a:t> </a:t>
            </a:r>
            <a:r>
              <a:rPr lang="ar-SA" sz="1600" b="1" dirty="0" smtClean="0"/>
              <a:t>الحلزوني/ الكشف يكون بطريقة تشبه الحلزون </a:t>
            </a:r>
            <a:r>
              <a:rPr lang="ar-SA" sz="1600" b="1" dirty="0" err="1" smtClean="0"/>
              <a:t>الا</a:t>
            </a:r>
            <a:r>
              <a:rPr lang="ar-SA" sz="1600" b="1" dirty="0" smtClean="0"/>
              <a:t> </a:t>
            </a:r>
            <a:r>
              <a:rPr lang="ar-SA" sz="1600" b="1" dirty="0" err="1" smtClean="0"/>
              <a:t>ان</a:t>
            </a:r>
            <a:r>
              <a:rPr lang="ar-SA" sz="1600" b="1" dirty="0" smtClean="0"/>
              <a:t> نقطة البدء منها من خارج مكان الجريمة وصولا </a:t>
            </a:r>
            <a:r>
              <a:rPr lang="ar-SA" sz="1600" b="1" dirty="0" err="1" smtClean="0"/>
              <a:t>الى</a:t>
            </a:r>
            <a:r>
              <a:rPr lang="ar-SA" sz="1600" b="1" dirty="0" smtClean="0"/>
              <a:t> نقطة المركز في الداخل فيبدأ المحقق ومساعدوه بالفحص والكشف والتفتيش من الخارج وصولا </a:t>
            </a:r>
            <a:r>
              <a:rPr lang="ar-SA" sz="1600" b="1" dirty="0" err="1" smtClean="0"/>
              <a:t>الى</a:t>
            </a:r>
            <a:r>
              <a:rPr lang="ar-SA" sz="1600" b="1" dirty="0" smtClean="0"/>
              <a:t> نقطة </a:t>
            </a:r>
            <a:r>
              <a:rPr lang="ar-SA" sz="1600" b="1" dirty="0" err="1" smtClean="0"/>
              <a:t>المركزوعلى</a:t>
            </a:r>
            <a:r>
              <a:rPr lang="ar-SA" sz="1600" b="1" dirty="0" smtClean="0"/>
              <a:t> القائم بالتحقيق </a:t>
            </a:r>
            <a:r>
              <a:rPr lang="ar-SA" sz="1600" b="1" dirty="0" err="1" smtClean="0"/>
              <a:t>ان</a:t>
            </a:r>
            <a:r>
              <a:rPr lang="ar-SA" sz="1600" b="1" dirty="0" smtClean="0"/>
              <a:t> يثبت ما يقع عليه نظره اثر جرمي </a:t>
            </a:r>
            <a:r>
              <a:rPr lang="ar-SA" sz="1600" b="1" dirty="0" err="1" smtClean="0"/>
              <a:t>او</a:t>
            </a:r>
            <a:r>
              <a:rPr lang="ar-SA" sz="1600" b="1" dirty="0" smtClean="0"/>
              <a:t> </a:t>
            </a:r>
            <a:r>
              <a:rPr lang="ar-SA" sz="1600" b="1" dirty="0" err="1" smtClean="0"/>
              <a:t>اشياء</a:t>
            </a:r>
            <a:r>
              <a:rPr lang="ar-SA" sz="1600" b="1" dirty="0" smtClean="0"/>
              <a:t> </a:t>
            </a:r>
            <a:r>
              <a:rPr lang="ar-SA" sz="1600" b="1" dirty="0" err="1" smtClean="0"/>
              <a:t>اخرى</a:t>
            </a:r>
            <a:r>
              <a:rPr lang="ar-SA" sz="1600" b="1" dirty="0" smtClean="0"/>
              <a:t> تتعلق بالحادث مع </a:t>
            </a:r>
            <a:r>
              <a:rPr lang="ar-SA" sz="1600" b="1" dirty="0" err="1" smtClean="0"/>
              <a:t>الاشارة</a:t>
            </a:r>
            <a:r>
              <a:rPr lang="ar-SA" sz="1600" b="1" dirty="0" smtClean="0"/>
              <a:t> </a:t>
            </a:r>
            <a:r>
              <a:rPr lang="ar-SA" sz="1600" b="1" dirty="0" err="1" smtClean="0"/>
              <a:t>الى</a:t>
            </a:r>
            <a:r>
              <a:rPr lang="ar-SA" sz="1600" b="1" dirty="0" smtClean="0"/>
              <a:t> موقع العثور عليها مع الحرص على المحافظة على كل </a:t>
            </a:r>
            <a:r>
              <a:rPr lang="ar-SA" sz="1600" b="1" dirty="0" err="1" smtClean="0"/>
              <a:t>الاثار</a:t>
            </a:r>
            <a:r>
              <a:rPr lang="ar-SA" sz="1600" b="1" dirty="0" smtClean="0"/>
              <a:t> التي يعثر عليها.</a:t>
            </a:r>
            <a:r>
              <a:rPr lang="en-US" sz="1600" dirty="0" smtClean="0"/>
              <a:t/>
            </a:r>
            <a:br>
              <a:rPr lang="en-US" sz="1600" dirty="0" smtClean="0"/>
            </a:br>
            <a:r>
              <a:rPr lang="ar-IQ" sz="1600" dirty="0" smtClean="0"/>
              <a:t>2- </a:t>
            </a:r>
            <a:r>
              <a:rPr lang="ar-SA" sz="1600" b="1" dirty="0" err="1" smtClean="0"/>
              <a:t>الاسلوب</a:t>
            </a:r>
            <a:r>
              <a:rPr lang="ar-SA" sz="1600" b="1" dirty="0" smtClean="0"/>
              <a:t> </a:t>
            </a:r>
            <a:r>
              <a:rPr lang="ar-SA" sz="1600" b="1" dirty="0" smtClean="0"/>
              <a:t>الدائري/ وعن </a:t>
            </a:r>
            <a:r>
              <a:rPr lang="ar-SA" sz="1600" b="1" dirty="0" err="1" smtClean="0"/>
              <a:t>طريقخه</a:t>
            </a:r>
            <a:r>
              <a:rPr lang="ar-SA" sz="1600" b="1" dirty="0" smtClean="0"/>
              <a:t> يتم تصوير مكان الحادث بما يشبه الدائرة تقريبا بحيث يبدأ الكشف من نقطة المركز باتجاه المحيط على شكل </a:t>
            </a:r>
            <a:r>
              <a:rPr lang="ar-SA" sz="1600" b="1" dirty="0" err="1" smtClean="0"/>
              <a:t>انصاف</a:t>
            </a:r>
            <a:r>
              <a:rPr lang="ar-SA" sz="1600" b="1" dirty="0" smtClean="0"/>
              <a:t> </a:t>
            </a:r>
            <a:r>
              <a:rPr lang="ar-SA" sz="1600" b="1" dirty="0" err="1" smtClean="0"/>
              <a:t>اقطار</a:t>
            </a:r>
            <a:r>
              <a:rPr lang="ar-SA" sz="1600" b="1" dirty="0" smtClean="0"/>
              <a:t> الدائرة وتتكرر هذه العملية عدة مرات تباعا لاتساع الدائرة وعدد المحققين.</a:t>
            </a:r>
            <a:r>
              <a:rPr lang="en-US" sz="1600" dirty="0" smtClean="0"/>
              <a:t/>
            </a:r>
            <a:br>
              <a:rPr lang="en-US" sz="1600" dirty="0" smtClean="0"/>
            </a:br>
            <a:r>
              <a:rPr lang="ar-IQ" sz="1600" dirty="0" smtClean="0"/>
              <a:t>3- </a:t>
            </a:r>
            <a:r>
              <a:rPr lang="ar-SA" sz="1600" b="1" dirty="0" err="1" smtClean="0"/>
              <a:t>الاسلوب</a:t>
            </a:r>
            <a:r>
              <a:rPr lang="ar-SA" sz="1600" b="1" dirty="0" smtClean="0"/>
              <a:t> </a:t>
            </a:r>
            <a:r>
              <a:rPr lang="ar-SA" sz="1600" b="1" dirty="0" smtClean="0"/>
              <a:t>الشريطي/حيث من خلاله يقوم المحقق بقسم مكان الحادث </a:t>
            </a:r>
            <a:r>
              <a:rPr lang="ar-SA" sz="1600" b="1" dirty="0" err="1" smtClean="0"/>
              <a:t>الى</a:t>
            </a:r>
            <a:r>
              <a:rPr lang="ar-SA" sz="1600" b="1" dirty="0" smtClean="0"/>
              <a:t> شكل مربع </a:t>
            </a:r>
            <a:r>
              <a:rPr lang="ar-SA" sz="1600" b="1" dirty="0" err="1" smtClean="0"/>
              <a:t>او</a:t>
            </a:r>
            <a:r>
              <a:rPr lang="ar-SA" sz="1600" b="1" dirty="0" smtClean="0"/>
              <a:t> مستطيل ويبدأ مع معاونيه بتمشيط المنطقة متوازيا مع </a:t>
            </a:r>
            <a:r>
              <a:rPr lang="ar-SA" sz="1600" b="1" dirty="0" err="1" smtClean="0"/>
              <a:t>اضلاعه</a:t>
            </a:r>
            <a:r>
              <a:rPr lang="ar-SA" sz="1600" b="1" dirty="0" smtClean="0"/>
              <a:t> حتى يتم مسحها بالكامل.</a:t>
            </a:r>
            <a:r>
              <a:rPr lang="en-US" sz="1600" dirty="0" smtClean="0"/>
              <a:t/>
            </a:r>
            <a:br>
              <a:rPr lang="en-US" sz="1600" dirty="0" smtClean="0"/>
            </a:br>
            <a:r>
              <a:rPr lang="ar-IQ" sz="1600" dirty="0" smtClean="0"/>
              <a:t>4- </a:t>
            </a:r>
            <a:r>
              <a:rPr lang="ar-SA" sz="1600" b="1" dirty="0" err="1" smtClean="0"/>
              <a:t>الاسلوب</a:t>
            </a:r>
            <a:r>
              <a:rPr lang="ar-SA" sz="1600" b="1" dirty="0" smtClean="0"/>
              <a:t> </a:t>
            </a:r>
            <a:r>
              <a:rPr lang="ar-SA" sz="1600" b="1" dirty="0" err="1" smtClean="0"/>
              <a:t>التربيعي</a:t>
            </a:r>
            <a:r>
              <a:rPr lang="ar-SA" sz="1600" b="1" dirty="0" smtClean="0"/>
              <a:t>/حيث يتم تقسيم مكان الحادث </a:t>
            </a:r>
            <a:r>
              <a:rPr lang="ar-SA" sz="1600" b="1" dirty="0" err="1" smtClean="0"/>
              <a:t>الى</a:t>
            </a:r>
            <a:r>
              <a:rPr lang="ar-SA" sz="1600" b="1" dirty="0" smtClean="0"/>
              <a:t> </a:t>
            </a:r>
            <a:r>
              <a:rPr lang="ar-SA" sz="1600" b="1" dirty="0" err="1" smtClean="0"/>
              <a:t>اربع</a:t>
            </a:r>
            <a:r>
              <a:rPr lang="ar-SA" sz="1600" b="1" dirty="0" smtClean="0"/>
              <a:t> مربعات </a:t>
            </a:r>
            <a:r>
              <a:rPr lang="ar-SA" sz="1600" b="1" dirty="0" err="1" smtClean="0"/>
              <a:t>اساسية</a:t>
            </a:r>
            <a:r>
              <a:rPr lang="ar-SA" sz="1600" b="1" dirty="0" smtClean="0"/>
              <a:t> وكل مربع </a:t>
            </a:r>
            <a:r>
              <a:rPr lang="ar-SA" sz="1600" b="1" dirty="0" err="1" smtClean="0"/>
              <a:t>الى</a:t>
            </a:r>
            <a:r>
              <a:rPr lang="ar-SA" sz="1600" b="1" dirty="0" smtClean="0"/>
              <a:t> مربعات صغيرة ويقوم المحقق ومعاونيه بفحص وتفتيش كل مربع بدءا من اكبر مربع </a:t>
            </a:r>
            <a:r>
              <a:rPr lang="ar-SA" sz="1600" b="1" dirty="0" err="1" smtClean="0"/>
              <a:t>الى</a:t>
            </a:r>
            <a:r>
              <a:rPr lang="ar-SA" sz="1600" b="1" dirty="0" smtClean="0"/>
              <a:t> اصغر مربع من الداخل وصولا </a:t>
            </a:r>
            <a:r>
              <a:rPr lang="ar-SA" sz="1600" b="1" dirty="0" err="1" smtClean="0"/>
              <a:t>الى</a:t>
            </a:r>
            <a:r>
              <a:rPr lang="ar-SA" sz="1600" b="1" dirty="0" smtClean="0"/>
              <a:t> </a:t>
            </a:r>
            <a:r>
              <a:rPr lang="ar-SA" sz="1600" b="1" dirty="0" err="1" smtClean="0"/>
              <a:t>اجراء</a:t>
            </a:r>
            <a:r>
              <a:rPr lang="ar-SA" sz="1600" b="1" dirty="0" smtClean="0"/>
              <a:t> الكشف على كل محل الحادث. </a:t>
            </a:r>
            <a:r>
              <a:rPr lang="en-US" sz="1600" dirty="0" smtClean="0"/>
              <a:t/>
            </a:r>
            <a:br>
              <a:rPr lang="en-US" sz="1600" dirty="0" smtClean="0"/>
            </a:br>
            <a:r>
              <a:rPr lang="ar-SA" sz="1600" b="1" dirty="0" smtClean="0"/>
              <a:t>(</a:t>
            </a:r>
            <a:r>
              <a:rPr lang="ar-SA" sz="1600" b="1" u="sng" dirty="0" smtClean="0"/>
              <a:t>مدلول الكشف</a:t>
            </a:r>
            <a:r>
              <a:rPr lang="ar-SA" sz="1600" b="1" dirty="0" smtClean="0"/>
              <a:t>)يستدل من خلال الكشف على حقائق تتعلق بالجريمة والجاني أي المتهم </a:t>
            </a:r>
            <a:r>
              <a:rPr lang="ar-SA" sz="1600" b="1" dirty="0" err="1" smtClean="0"/>
              <a:t>والمجنى</a:t>
            </a:r>
            <a:r>
              <a:rPr lang="ar-SA" sz="1600" b="1" dirty="0" smtClean="0"/>
              <a:t> عليه .</a:t>
            </a:r>
            <a:r>
              <a:rPr lang="en-US" sz="1600" dirty="0" smtClean="0"/>
              <a:t/>
            </a:r>
            <a:br>
              <a:rPr lang="en-US" sz="1600" dirty="0" smtClean="0"/>
            </a:br>
            <a:r>
              <a:rPr lang="ar-SA" sz="1600" b="1" u="sng" dirty="0" smtClean="0"/>
              <a:t>الكشف على مكان الجريمة/</a:t>
            </a:r>
            <a:r>
              <a:rPr lang="ar-SA" sz="1600" b="1" dirty="0" smtClean="0"/>
              <a:t> الكشف يختلف في مكان الجريمة حسب </a:t>
            </a:r>
            <a:r>
              <a:rPr lang="ar-SA" sz="1600" b="1" dirty="0" err="1" smtClean="0"/>
              <a:t>اذا</a:t>
            </a:r>
            <a:r>
              <a:rPr lang="ar-SA" sz="1600" b="1" dirty="0" smtClean="0"/>
              <a:t> ما كان المكان مسور </a:t>
            </a:r>
            <a:r>
              <a:rPr lang="ar-SA" sz="1600" b="1" dirty="0" err="1" smtClean="0"/>
              <a:t>او</a:t>
            </a:r>
            <a:r>
              <a:rPr lang="ar-SA" sz="1600" b="1" dirty="0" smtClean="0"/>
              <a:t> غير مسور.</a:t>
            </a:r>
            <a:r>
              <a:rPr lang="en-US" sz="1600" dirty="0" smtClean="0"/>
              <a:t/>
            </a:r>
            <a:br>
              <a:rPr lang="en-US" sz="1600" dirty="0" smtClean="0"/>
            </a:br>
            <a:endParaRPr lang="ar-IQ" sz="16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Autofit/>
          </a:bodyPr>
          <a:lstStyle/>
          <a:p>
            <a:r>
              <a:rPr lang="ar-SA" sz="1600" b="1" u="sng" dirty="0" err="1" smtClean="0"/>
              <a:t>فاذا</a:t>
            </a:r>
            <a:r>
              <a:rPr lang="ar-SA" sz="1600" b="1" u="sng" dirty="0" smtClean="0"/>
              <a:t> كان مكان الجريمة  مسور </a:t>
            </a:r>
            <a:r>
              <a:rPr lang="ar-SA" sz="1600" b="1" dirty="0" smtClean="0"/>
              <a:t>/فيتم الكشف فيها من الخارج </a:t>
            </a:r>
            <a:r>
              <a:rPr lang="ar-SA" sz="1600" b="1" dirty="0" err="1" smtClean="0"/>
              <a:t>اولا</a:t>
            </a:r>
            <a:r>
              <a:rPr lang="ar-SA" sz="1600" b="1" dirty="0" smtClean="0"/>
              <a:t> ثم من الداخل والمكان المسور هم المزارع والمخازن.</a:t>
            </a:r>
            <a:r>
              <a:rPr lang="en-US" sz="1600" dirty="0" smtClean="0"/>
              <a:t/>
            </a:r>
            <a:br>
              <a:rPr lang="en-US" sz="1600" dirty="0" smtClean="0"/>
            </a:br>
            <a:r>
              <a:rPr lang="ar-SA" sz="1600" b="1" u="sng" dirty="0" smtClean="0"/>
              <a:t>الكشف عن المكان المسور من الخارج</a:t>
            </a:r>
            <a:r>
              <a:rPr lang="ar-SA" sz="1600" b="1" dirty="0" smtClean="0"/>
              <a:t>/يجب على المحقق </a:t>
            </a:r>
            <a:r>
              <a:rPr lang="ar-SA" sz="1600" b="1" dirty="0" err="1" smtClean="0"/>
              <a:t>ان</a:t>
            </a:r>
            <a:r>
              <a:rPr lang="ar-SA" sz="1600" b="1" dirty="0" smtClean="0"/>
              <a:t> يبين مكان وقوع الجريمة وحدوده الخارجية ووصف ما يحيط </a:t>
            </a:r>
            <a:r>
              <a:rPr lang="ar-SA" sz="1600" b="1" dirty="0" err="1" smtClean="0"/>
              <a:t>به</a:t>
            </a:r>
            <a:r>
              <a:rPr lang="ar-SA" sz="1600" b="1" dirty="0" smtClean="0"/>
              <a:t> من </a:t>
            </a:r>
            <a:r>
              <a:rPr lang="ar-SA" sz="1600" b="1" dirty="0" err="1" smtClean="0"/>
              <a:t>اسوار</a:t>
            </a:r>
            <a:r>
              <a:rPr lang="ar-SA" sz="1600" b="1" dirty="0" smtClean="0"/>
              <a:t> وحدائق وشوارع وما يتصل </a:t>
            </a:r>
            <a:r>
              <a:rPr lang="ar-SA" sz="1600" b="1" dirty="0" err="1" smtClean="0"/>
              <a:t>به</a:t>
            </a:r>
            <a:r>
              <a:rPr lang="ar-SA" sz="1600" b="1" dirty="0" smtClean="0"/>
              <a:t> من ممرات ومداخل وقد يجد المحقق انه من المناسب </a:t>
            </a:r>
            <a:r>
              <a:rPr lang="ar-SA" sz="1600" b="1" dirty="0" err="1" smtClean="0"/>
              <a:t>ان</a:t>
            </a:r>
            <a:r>
              <a:rPr lang="ar-SA" sz="1600" b="1" dirty="0" smtClean="0"/>
              <a:t> يستفسر ويسترشد من بعض الموجودين في الدار عن حالة المكان قبل وقوع الجريمة .</a:t>
            </a:r>
            <a:r>
              <a:rPr lang="en-US" sz="1600" dirty="0" smtClean="0"/>
              <a:t/>
            </a:r>
            <a:br>
              <a:rPr lang="en-US" sz="1600" dirty="0" smtClean="0"/>
            </a:br>
            <a:r>
              <a:rPr lang="ar-SA" sz="1600" b="1" u="sng" dirty="0" smtClean="0"/>
              <a:t>الكشف عن المكان المسور من الداخل/</a:t>
            </a:r>
            <a:r>
              <a:rPr lang="ar-SA" sz="1600" b="1" dirty="0" smtClean="0"/>
              <a:t>حيث يشرع المحقق بوصف المكان من الداخل بدقة هل هو من طابق واحد </a:t>
            </a:r>
            <a:r>
              <a:rPr lang="ar-SA" sz="1600" b="1" dirty="0" err="1" smtClean="0"/>
              <a:t>او</a:t>
            </a:r>
            <a:r>
              <a:rPr lang="ar-SA" sz="1600" b="1" dirty="0" smtClean="0"/>
              <a:t> طابقين وهل المحتويات مرتبة </a:t>
            </a:r>
            <a:r>
              <a:rPr lang="ar-SA" sz="1600" b="1" dirty="0" err="1" smtClean="0"/>
              <a:t>ام</a:t>
            </a:r>
            <a:r>
              <a:rPr lang="ar-SA" sz="1600" b="1" dirty="0" smtClean="0"/>
              <a:t> لا وغيرها.</a:t>
            </a:r>
            <a:r>
              <a:rPr lang="en-US" sz="1600" dirty="0" smtClean="0"/>
              <a:t/>
            </a:r>
            <a:br>
              <a:rPr lang="en-US" sz="1600" dirty="0" smtClean="0"/>
            </a:br>
            <a:r>
              <a:rPr lang="ar-SA" sz="1600" b="1" u="sng" dirty="0" smtClean="0"/>
              <a:t>الكشف على الجزء الذي وقعت فيه الجريمة</a:t>
            </a:r>
            <a:r>
              <a:rPr lang="ar-SA" sz="1600" b="1" dirty="0" smtClean="0"/>
              <a:t>/كمكان سرقة </a:t>
            </a:r>
            <a:r>
              <a:rPr lang="ar-SA" sz="1600" b="1" dirty="0" err="1" smtClean="0"/>
              <a:t>الاموال</a:t>
            </a:r>
            <a:r>
              <a:rPr lang="ar-SA" sz="1600" b="1" dirty="0" smtClean="0"/>
              <a:t> والبحث عن السبب الذي دعا </a:t>
            </a:r>
            <a:r>
              <a:rPr lang="ar-SA" sz="1600" b="1" dirty="0" err="1" smtClean="0"/>
              <a:t>الى</a:t>
            </a:r>
            <a:r>
              <a:rPr lang="ar-SA" sz="1600" b="1" dirty="0" smtClean="0"/>
              <a:t> تلك الجريمة والوصف يكون دقيقا للجزء الذي وقعت فيه الجريمة.</a:t>
            </a:r>
            <a:r>
              <a:rPr lang="en-US" sz="1600" dirty="0" smtClean="0"/>
              <a:t/>
            </a:r>
            <a:br>
              <a:rPr lang="en-US" sz="1600" dirty="0" smtClean="0"/>
            </a:br>
            <a:r>
              <a:rPr lang="ar-SA" sz="1600" b="1" u="sng" dirty="0" smtClean="0"/>
              <a:t>الكشف عن المكان غير المسور</a:t>
            </a:r>
            <a:r>
              <a:rPr lang="ar-SA" sz="1600" b="1" dirty="0" smtClean="0"/>
              <a:t>/وهو المكان الخالي من الحدود المحددة له كالحقول والمزارع الكبيرة وما يجاوره واقرب نقطة له والبحث عن </a:t>
            </a:r>
            <a:r>
              <a:rPr lang="ar-SA" sz="1600" b="1" dirty="0" err="1" smtClean="0"/>
              <a:t>اثار</a:t>
            </a:r>
            <a:r>
              <a:rPr lang="ar-SA" sz="1600" b="1" dirty="0" smtClean="0"/>
              <a:t> الجناة وما هي </a:t>
            </a:r>
            <a:r>
              <a:rPr lang="ar-SA" sz="1600" b="1" dirty="0" err="1" smtClean="0"/>
              <a:t>الاثار</a:t>
            </a:r>
            <a:r>
              <a:rPr lang="ar-SA" sz="1600" b="1" dirty="0" smtClean="0"/>
              <a:t> التي خلفتها الجريمة كطبعات </a:t>
            </a:r>
            <a:r>
              <a:rPr lang="ar-SA" sz="1600" b="1" dirty="0" err="1" smtClean="0"/>
              <a:t>الاقدام</a:t>
            </a:r>
            <a:r>
              <a:rPr lang="ar-SA" sz="1600" b="1" dirty="0" smtClean="0"/>
              <a:t>.</a:t>
            </a:r>
            <a:r>
              <a:rPr lang="en-US" sz="1600" dirty="0" smtClean="0"/>
              <a:t/>
            </a:r>
            <a:br>
              <a:rPr lang="en-US" sz="1600" dirty="0" smtClean="0"/>
            </a:br>
            <a:r>
              <a:rPr lang="ar-SA" sz="1600" b="1" u="sng" dirty="0" smtClean="0"/>
              <a:t>الكشف على المتهم</a:t>
            </a:r>
            <a:r>
              <a:rPr lang="ar-SA" sz="1600" b="1" dirty="0" smtClean="0"/>
              <a:t>/لا شك في الفاعل قد يترك </a:t>
            </a:r>
            <a:r>
              <a:rPr lang="ar-SA" sz="1600" b="1" dirty="0" err="1" smtClean="0"/>
              <a:t>اثارا</a:t>
            </a:r>
            <a:r>
              <a:rPr lang="ar-SA" sz="1600" b="1" dirty="0" smtClean="0"/>
              <a:t> في ملابسه </a:t>
            </a:r>
            <a:r>
              <a:rPr lang="ar-SA" sz="1600" b="1" dirty="0" err="1" smtClean="0"/>
              <a:t>او</a:t>
            </a:r>
            <a:r>
              <a:rPr lang="ar-SA" sz="1600" b="1" dirty="0" smtClean="0"/>
              <a:t> جسمه </a:t>
            </a:r>
            <a:r>
              <a:rPr lang="ar-SA" sz="1600" b="1" dirty="0" err="1" smtClean="0"/>
              <a:t>او</a:t>
            </a:r>
            <a:r>
              <a:rPr lang="ar-SA" sz="1600" b="1" dirty="0" smtClean="0"/>
              <a:t> </a:t>
            </a:r>
            <a:r>
              <a:rPr lang="ar-SA" sz="1600" b="1" dirty="0" err="1" smtClean="0"/>
              <a:t>اشياء</a:t>
            </a:r>
            <a:r>
              <a:rPr lang="ar-SA" sz="1600" b="1" dirty="0" smtClean="0"/>
              <a:t> خاصة </a:t>
            </a:r>
            <a:r>
              <a:rPr lang="ar-SA" sz="1600" b="1" dirty="0" err="1" smtClean="0"/>
              <a:t>به</a:t>
            </a:r>
            <a:r>
              <a:rPr lang="ar-SA" sz="1600" b="1" dirty="0" smtClean="0"/>
              <a:t> كالهاتف النقال وعلى المحقق فحص جسم المتهم وما </a:t>
            </a:r>
            <a:r>
              <a:rPr lang="ar-SA" sz="1600" b="1" dirty="0" err="1" smtClean="0"/>
              <a:t>به</a:t>
            </a:r>
            <a:r>
              <a:rPr lang="ar-SA" sz="1600" b="1" dirty="0" smtClean="0"/>
              <a:t> من </a:t>
            </a:r>
            <a:r>
              <a:rPr lang="ar-SA" sz="1600" b="1" dirty="0" err="1" smtClean="0"/>
              <a:t>اثار</a:t>
            </a:r>
            <a:r>
              <a:rPr lang="ar-SA" sz="1600" b="1" dirty="0" smtClean="0"/>
              <a:t> كالجروح </a:t>
            </a:r>
            <a:r>
              <a:rPr lang="ar-SA" sz="1600" b="1" dirty="0" err="1" smtClean="0"/>
              <a:t>والاثار</a:t>
            </a:r>
            <a:r>
              <a:rPr lang="ar-SA" sz="1600" b="1" dirty="0" smtClean="0"/>
              <a:t> </a:t>
            </a:r>
            <a:r>
              <a:rPr lang="ar-SA" sz="1600" b="1" dirty="0" err="1" smtClean="0"/>
              <a:t>الاخرى</a:t>
            </a:r>
            <a:r>
              <a:rPr lang="ar-SA" sz="1600" b="1" dirty="0" smtClean="0"/>
              <a:t> التي قد تدل على مقاومة </a:t>
            </a:r>
            <a:r>
              <a:rPr lang="ar-SA" sz="1600" b="1" dirty="0" err="1" smtClean="0"/>
              <a:t>المجنى</a:t>
            </a:r>
            <a:r>
              <a:rPr lang="ar-SA" sz="1600" b="1" dirty="0" smtClean="0"/>
              <a:t> عليه وما بملابسه من </a:t>
            </a:r>
            <a:r>
              <a:rPr lang="ar-SA" sz="1600" b="1" dirty="0" err="1" smtClean="0"/>
              <a:t>اثار</a:t>
            </a:r>
            <a:r>
              <a:rPr lang="ar-SA" sz="1600" b="1" dirty="0" smtClean="0"/>
              <a:t> المقاومة </a:t>
            </a:r>
            <a:r>
              <a:rPr lang="ar-SA" sz="1600" b="1" dirty="0" err="1" smtClean="0"/>
              <a:t>ايضا</a:t>
            </a:r>
            <a:r>
              <a:rPr lang="ar-SA" sz="1600" b="1" dirty="0" smtClean="0"/>
              <a:t> كتمزقها </a:t>
            </a:r>
            <a:r>
              <a:rPr lang="ar-SA" sz="1600" b="1" dirty="0" err="1" smtClean="0"/>
              <a:t>او</a:t>
            </a:r>
            <a:r>
              <a:rPr lang="ar-SA" sz="1600" b="1" dirty="0" smtClean="0"/>
              <a:t> سقوط </a:t>
            </a:r>
            <a:r>
              <a:rPr lang="ar-SA" sz="1600" b="1" dirty="0" err="1" smtClean="0"/>
              <a:t>ازرارها</a:t>
            </a:r>
            <a:r>
              <a:rPr lang="ar-SA" sz="1600" b="1" dirty="0" smtClean="0"/>
              <a:t> </a:t>
            </a:r>
            <a:r>
              <a:rPr lang="ar-SA" sz="1600" b="1" dirty="0" err="1" smtClean="0"/>
              <a:t>او</a:t>
            </a:r>
            <a:r>
              <a:rPr lang="ar-SA" sz="1600" b="1" dirty="0" smtClean="0"/>
              <a:t> </a:t>
            </a:r>
            <a:r>
              <a:rPr lang="ar-SA" sz="1600" b="1" dirty="0" err="1" smtClean="0"/>
              <a:t>اثار</a:t>
            </a:r>
            <a:r>
              <a:rPr lang="ar-SA" sz="1600" b="1" dirty="0" smtClean="0"/>
              <a:t> الدماء </a:t>
            </a:r>
            <a:r>
              <a:rPr lang="ar-SA" sz="1600" b="1" dirty="0" err="1" smtClean="0"/>
              <a:t>او</a:t>
            </a:r>
            <a:r>
              <a:rPr lang="ar-SA" sz="1600" b="1" dirty="0" smtClean="0"/>
              <a:t> البقع المنوية على جسمه </a:t>
            </a:r>
            <a:r>
              <a:rPr lang="ar-SA" sz="1600" b="1" dirty="0" err="1" smtClean="0"/>
              <a:t>او</a:t>
            </a:r>
            <a:r>
              <a:rPr lang="ar-SA" sz="1600" b="1" dirty="0" smtClean="0"/>
              <a:t> ملابسه </a:t>
            </a:r>
            <a:r>
              <a:rPr lang="ar-SA" sz="1600" b="1" dirty="0" err="1" smtClean="0"/>
              <a:t>او</a:t>
            </a:r>
            <a:r>
              <a:rPr lang="ar-SA" sz="1600" b="1" dirty="0" smtClean="0"/>
              <a:t> </a:t>
            </a:r>
            <a:r>
              <a:rPr lang="ar-SA" sz="1600" b="1" dirty="0" err="1" smtClean="0"/>
              <a:t>اثار</a:t>
            </a:r>
            <a:r>
              <a:rPr lang="ar-SA" sz="1600" b="1" dirty="0" smtClean="0"/>
              <a:t> المواد السامة </a:t>
            </a:r>
            <a:r>
              <a:rPr lang="ar-SA" sz="1600" b="1" dirty="0" err="1" smtClean="0"/>
              <a:t>او</a:t>
            </a:r>
            <a:r>
              <a:rPr lang="ar-SA" sz="1600" b="1" dirty="0" smtClean="0"/>
              <a:t> المتفجرة التي استخدمها الجاني في جريمته.</a:t>
            </a:r>
            <a:r>
              <a:rPr lang="en-US" sz="1600" dirty="0" smtClean="0"/>
              <a:t/>
            </a:r>
            <a:br>
              <a:rPr lang="en-US" sz="1600" dirty="0" smtClean="0"/>
            </a:br>
            <a:r>
              <a:rPr lang="ar-SA" sz="1600" b="1" u="sng" dirty="0" smtClean="0"/>
              <a:t>الكشف على </a:t>
            </a:r>
            <a:r>
              <a:rPr lang="ar-SA" sz="1600" b="1" u="sng" dirty="0" err="1" smtClean="0"/>
              <a:t>المجنى</a:t>
            </a:r>
            <a:r>
              <a:rPr lang="ar-SA" sz="1600" b="1" u="sng" dirty="0" smtClean="0"/>
              <a:t> عليه</a:t>
            </a:r>
            <a:r>
              <a:rPr lang="ar-SA" sz="1600" b="1" dirty="0" smtClean="0"/>
              <a:t>/على المحقق </a:t>
            </a:r>
            <a:r>
              <a:rPr lang="ar-SA" sz="1600" b="1" dirty="0" err="1" smtClean="0"/>
              <a:t>اسعاف</a:t>
            </a:r>
            <a:r>
              <a:rPr lang="ar-SA" sz="1600" b="1" dirty="0" smtClean="0"/>
              <a:t> </a:t>
            </a:r>
            <a:r>
              <a:rPr lang="ar-SA" sz="1600" b="1" dirty="0" err="1" smtClean="0"/>
              <a:t>المجنى</a:t>
            </a:r>
            <a:r>
              <a:rPr lang="ar-SA" sz="1600" b="1" dirty="0" smtClean="0"/>
              <a:t> عليه </a:t>
            </a:r>
            <a:r>
              <a:rPr lang="ar-SA" sz="1600" b="1" dirty="0" err="1" smtClean="0"/>
              <a:t>اذا</a:t>
            </a:r>
            <a:r>
              <a:rPr lang="ar-SA" sz="1600" b="1" dirty="0" smtClean="0"/>
              <a:t> وجده عند الكشف لا يزال حيا ويبادر </a:t>
            </a:r>
            <a:r>
              <a:rPr lang="ar-SA" sz="1600" b="1" dirty="0" err="1" smtClean="0"/>
              <a:t>الى</a:t>
            </a:r>
            <a:r>
              <a:rPr lang="ar-SA" sz="1600" b="1" dirty="0" smtClean="0"/>
              <a:t> فحص ملابسه وما </a:t>
            </a:r>
            <a:r>
              <a:rPr lang="ar-SA" sz="1600" b="1" dirty="0" err="1" smtClean="0"/>
              <a:t>بها</a:t>
            </a:r>
            <a:r>
              <a:rPr lang="ar-SA" sz="1600" b="1" dirty="0" smtClean="0"/>
              <a:t> من </a:t>
            </a:r>
            <a:r>
              <a:rPr lang="ar-SA" sz="1600" b="1" dirty="0" err="1" smtClean="0"/>
              <a:t>اثار</a:t>
            </a:r>
            <a:r>
              <a:rPr lang="ar-SA" sz="1600" b="1" dirty="0" smtClean="0"/>
              <a:t> كالدماء  </a:t>
            </a:r>
            <a:r>
              <a:rPr lang="ar-SA" sz="1600" b="1" dirty="0" err="1" smtClean="0"/>
              <a:t>واذا</a:t>
            </a:r>
            <a:r>
              <a:rPr lang="ar-SA" sz="1600" b="1" dirty="0" smtClean="0"/>
              <a:t> كان </a:t>
            </a:r>
            <a:r>
              <a:rPr lang="ar-SA" sz="1600" b="1" dirty="0" err="1" smtClean="0"/>
              <a:t>المجنى</a:t>
            </a:r>
            <a:r>
              <a:rPr lang="ar-SA" sz="1600" b="1" dirty="0" smtClean="0"/>
              <a:t> عليه مقتولا فعلى المحقق وصف موضع الجثة بالضبط واتجاهها واثبات حالة ملابس </a:t>
            </a:r>
            <a:r>
              <a:rPr lang="ar-SA" sz="1600" b="1" dirty="0" err="1" smtClean="0"/>
              <a:t>المجنى</a:t>
            </a:r>
            <a:r>
              <a:rPr lang="ar-SA" sz="1600" b="1" dirty="0" smtClean="0"/>
              <a:t> عليه هل هي سليمة </a:t>
            </a:r>
            <a:r>
              <a:rPr lang="ar-SA" sz="1600" b="1" dirty="0" err="1" smtClean="0"/>
              <a:t>ام</a:t>
            </a:r>
            <a:r>
              <a:rPr lang="ar-SA" sz="1600" b="1" dirty="0" smtClean="0"/>
              <a:t> ممزقة قبل نزعها من </a:t>
            </a:r>
            <a:r>
              <a:rPr lang="ar-SA" sz="1600" b="1" dirty="0" err="1" smtClean="0"/>
              <a:t>المجنى</a:t>
            </a:r>
            <a:r>
              <a:rPr lang="ar-SA" sz="1600" b="1" dirty="0" smtClean="0"/>
              <a:t> عليه وكذلك تفتيش جيوبه وعلى المحقق بيان سبب الوفاة هل هي انتحار </a:t>
            </a:r>
            <a:r>
              <a:rPr lang="ar-SA" sz="1600" b="1" dirty="0" err="1" smtClean="0"/>
              <a:t>ام</a:t>
            </a:r>
            <a:r>
              <a:rPr lang="ar-SA" sz="1600" b="1" dirty="0" smtClean="0"/>
              <a:t> قتل .</a:t>
            </a:r>
            <a:r>
              <a:rPr lang="en-US" sz="1600" dirty="0" smtClean="0"/>
              <a:t/>
            </a:r>
            <a:br>
              <a:rPr lang="en-US" sz="1600" dirty="0" smtClean="0"/>
            </a:br>
            <a:r>
              <a:rPr lang="ar-SA" sz="1600" b="1" dirty="0" smtClean="0"/>
              <a:t> </a:t>
            </a:r>
            <a:r>
              <a:rPr lang="en-US" sz="1600" dirty="0" smtClean="0"/>
              <a:t/>
            </a:r>
            <a:br>
              <a:rPr lang="en-US" sz="1600" dirty="0" smtClean="0"/>
            </a:br>
            <a:r>
              <a:rPr lang="ar-SA" sz="1600" b="1" dirty="0" smtClean="0"/>
              <a:t> </a:t>
            </a:r>
            <a:r>
              <a:rPr lang="en-US" sz="1600" dirty="0" smtClean="0"/>
              <a:t/>
            </a:r>
            <a:br>
              <a:rPr lang="en-US" sz="1600" dirty="0" smtClean="0"/>
            </a:br>
            <a:endParaRPr lang="ar-IQ" sz="16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358008"/>
            <a:ext cx="8229600" cy="1143000"/>
          </a:xfrm>
          <a:effectLst>
            <a:glow rad="635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a:lstStyle/>
          <a:p>
            <a:r>
              <a:rPr lang="ar-SA" b="1" u="sng" dirty="0" smtClean="0"/>
              <a:t>المحاضرة الثامنة</a:t>
            </a:r>
            <a:endParaRPr lang="ar-IQ"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Autofit/>
          </a:bodyPr>
          <a:lstStyle/>
          <a:p>
            <a:r>
              <a:rPr lang="ar-SA" sz="1600" b="1" u="sng" dirty="0" smtClean="0"/>
              <a:t>(وصف محل الجريمة)</a:t>
            </a:r>
            <a:r>
              <a:rPr lang="en-US" sz="1600" dirty="0" smtClean="0"/>
              <a:t/>
            </a:r>
            <a:br>
              <a:rPr lang="en-US" sz="1600" dirty="0" smtClean="0"/>
            </a:br>
            <a:r>
              <a:rPr lang="ar-SA" sz="1600" b="1" dirty="0" smtClean="0"/>
              <a:t>لعل من </a:t>
            </a:r>
            <a:r>
              <a:rPr lang="ar-SA" sz="1600" b="1" dirty="0" err="1" smtClean="0"/>
              <a:t>اهم</a:t>
            </a:r>
            <a:r>
              <a:rPr lang="ar-SA" sz="1600" b="1" dirty="0" smtClean="0"/>
              <a:t> الواجبات التي تقع على عاتق المحقق بعد انتقاله </a:t>
            </a:r>
            <a:r>
              <a:rPr lang="ar-SA" sz="1600" b="1" dirty="0" err="1" smtClean="0"/>
              <a:t>الى</a:t>
            </a:r>
            <a:r>
              <a:rPr lang="ar-SA" sz="1600" b="1" dirty="0" smtClean="0"/>
              <a:t> مسرح الجريمة </a:t>
            </a:r>
            <a:r>
              <a:rPr lang="ar-SA" sz="1600" b="1" dirty="0" err="1" smtClean="0"/>
              <a:t>لاجراء</a:t>
            </a:r>
            <a:r>
              <a:rPr lang="ar-SA" sz="1600" b="1" dirty="0" smtClean="0"/>
              <a:t> الكشف عليه القيام بوصف محل </a:t>
            </a:r>
            <a:r>
              <a:rPr lang="ar-SA" sz="1600" b="1" dirty="0" err="1" smtClean="0"/>
              <a:t>الجريمه</a:t>
            </a:r>
            <a:r>
              <a:rPr lang="ar-SA" sz="1600" b="1" dirty="0" smtClean="0"/>
              <a:t> وهذا الوصف يجب </a:t>
            </a:r>
            <a:r>
              <a:rPr lang="ar-SA" sz="1600" b="1" dirty="0" err="1" smtClean="0"/>
              <a:t>ان</a:t>
            </a:r>
            <a:r>
              <a:rPr lang="ar-SA" sz="1600" b="1" dirty="0" smtClean="0"/>
              <a:t> يكون وصفاً دقيقاً وشاملاً وواضحاً </a:t>
            </a:r>
            <a:r>
              <a:rPr lang="ar-SA" sz="1600" b="1" dirty="0" err="1" smtClean="0"/>
              <a:t>وهوه</a:t>
            </a:r>
            <a:r>
              <a:rPr lang="ar-SA" sz="1600" b="1" dirty="0" smtClean="0"/>
              <a:t> قد يتم </a:t>
            </a:r>
            <a:r>
              <a:rPr lang="ar-SA" sz="1600" b="1" dirty="0" err="1" smtClean="0"/>
              <a:t>اما</a:t>
            </a:r>
            <a:r>
              <a:rPr lang="ar-SA" sz="1600" b="1" dirty="0" smtClean="0"/>
              <a:t> بالكتابة </a:t>
            </a:r>
            <a:r>
              <a:rPr lang="ar-SA" sz="1600" b="1" dirty="0" err="1" smtClean="0"/>
              <a:t>او</a:t>
            </a:r>
            <a:r>
              <a:rPr lang="ar-SA" sz="1600" b="1" dirty="0" smtClean="0"/>
              <a:t> بالتصوير </a:t>
            </a:r>
            <a:r>
              <a:rPr lang="ar-SA" sz="1600" b="1" dirty="0" err="1" smtClean="0"/>
              <a:t>او</a:t>
            </a:r>
            <a:r>
              <a:rPr lang="ar-SA" sz="1600" b="1" dirty="0" smtClean="0"/>
              <a:t> بالرسم الهندسي . </a:t>
            </a:r>
            <a:r>
              <a:rPr lang="en-US" sz="1600" dirty="0" smtClean="0"/>
              <a:t/>
            </a:r>
            <a:br>
              <a:rPr lang="en-US" sz="1600" dirty="0" smtClean="0"/>
            </a:br>
            <a:r>
              <a:rPr lang="ar-SA" sz="1600" b="1" u="sng" dirty="0" smtClean="0"/>
              <a:t>الوصف بالكتابة</a:t>
            </a:r>
            <a:r>
              <a:rPr lang="ar-SA" sz="1600" b="1" dirty="0" smtClean="0"/>
              <a:t> / </a:t>
            </a:r>
            <a:r>
              <a:rPr lang="ar-SA" sz="1600" b="1" dirty="0" err="1" smtClean="0"/>
              <a:t>وهوه</a:t>
            </a:r>
            <a:r>
              <a:rPr lang="ar-SA" sz="1600" b="1" dirty="0" smtClean="0"/>
              <a:t> </a:t>
            </a:r>
            <a:r>
              <a:rPr lang="ar-SA" sz="1600" b="1" dirty="0" err="1" smtClean="0"/>
              <a:t>الاقدم</a:t>
            </a:r>
            <a:r>
              <a:rPr lang="ar-SA" sz="1600" b="1" dirty="0" smtClean="0"/>
              <a:t> من </a:t>
            </a:r>
            <a:r>
              <a:rPr lang="ar-SA" sz="1600" b="1" dirty="0" err="1" smtClean="0"/>
              <a:t>انواع</a:t>
            </a:r>
            <a:r>
              <a:rPr lang="ar-SA" sz="1600" b="1" dirty="0" smtClean="0"/>
              <a:t> الوصف </a:t>
            </a:r>
            <a:r>
              <a:rPr lang="ar-SA" sz="1600" b="1" dirty="0" err="1" smtClean="0"/>
              <a:t>الا</a:t>
            </a:r>
            <a:r>
              <a:rPr lang="ar-SA" sz="1600" b="1" dirty="0" smtClean="0"/>
              <a:t> انه من </a:t>
            </a:r>
            <a:r>
              <a:rPr lang="ar-SA" sz="1600" b="1" dirty="0" err="1" smtClean="0"/>
              <a:t>اهم</a:t>
            </a:r>
            <a:r>
              <a:rPr lang="ar-SA" sz="1600" b="1" dirty="0" smtClean="0"/>
              <a:t> الطرق التي تساعد في الوقوف على حقيقة الجريمة </a:t>
            </a:r>
            <a:r>
              <a:rPr lang="ar-SA" sz="1600" b="1" dirty="0" err="1" smtClean="0"/>
              <a:t>الا</a:t>
            </a:r>
            <a:r>
              <a:rPr lang="ar-SA" sz="1600" b="1" dirty="0" smtClean="0"/>
              <a:t> انه بدأ يفقد جزءاً من </a:t>
            </a:r>
            <a:r>
              <a:rPr lang="ar-SA" sz="1600" b="1" dirty="0" err="1" smtClean="0"/>
              <a:t>اهميته</a:t>
            </a:r>
            <a:r>
              <a:rPr lang="ar-SA" sz="1600" b="1" dirty="0" smtClean="0"/>
              <a:t> وبريقه بسبب وسائل </a:t>
            </a:r>
            <a:r>
              <a:rPr lang="ar-SA" sz="1600" b="1" dirty="0" err="1" smtClean="0"/>
              <a:t>اخرى</a:t>
            </a:r>
            <a:r>
              <a:rPr lang="ar-SA" sz="1600" b="1" dirty="0" smtClean="0"/>
              <a:t> كالتصوير والرسم وعلى القائم بالكتابة </a:t>
            </a:r>
            <a:r>
              <a:rPr lang="ar-SA" sz="1600" b="1" dirty="0" err="1" smtClean="0"/>
              <a:t>ان</a:t>
            </a:r>
            <a:r>
              <a:rPr lang="ar-SA" sz="1600" b="1" dirty="0" smtClean="0"/>
              <a:t> يراعي </a:t>
            </a:r>
            <a:r>
              <a:rPr lang="ar-SA" sz="1600" b="1" dirty="0" err="1" smtClean="0"/>
              <a:t>الامانه</a:t>
            </a:r>
            <a:r>
              <a:rPr lang="ar-SA" sz="1600" b="1" dirty="0" smtClean="0"/>
              <a:t> في كل ما يدونه </a:t>
            </a:r>
            <a:r>
              <a:rPr lang="ar-SA" sz="1600" b="1" dirty="0" err="1" smtClean="0"/>
              <a:t>او</a:t>
            </a:r>
            <a:r>
              <a:rPr lang="ar-SA" sz="1600" b="1" dirty="0" smtClean="0"/>
              <a:t> يراه </a:t>
            </a:r>
            <a:r>
              <a:rPr lang="ar-SA" sz="1600" b="1" dirty="0" err="1" smtClean="0"/>
              <a:t>او</a:t>
            </a:r>
            <a:r>
              <a:rPr lang="ar-SA" sz="1600" b="1" dirty="0" smtClean="0"/>
              <a:t> يسمعه في مسرح الجريمة وتجنب العبارات </a:t>
            </a:r>
            <a:r>
              <a:rPr lang="ar-SA" sz="1600" b="1" dirty="0" err="1" smtClean="0"/>
              <a:t>الواسعه</a:t>
            </a:r>
            <a:r>
              <a:rPr lang="ar-SA" sz="1600" b="1" dirty="0" smtClean="0"/>
              <a:t> </a:t>
            </a:r>
            <a:r>
              <a:rPr lang="ar-SA" sz="1600" b="1" dirty="0" err="1" smtClean="0"/>
              <a:t>والفضفاضه</a:t>
            </a:r>
            <a:r>
              <a:rPr lang="ar-SA" sz="1600" b="1" dirty="0" smtClean="0"/>
              <a:t> والجمل </a:t>
            </a:r>
            <a:r>
              <a:rPr lang="ar-SA" sz="1600" b="1" dirty="0" err="1" smtClean="0"/>
              <a:t>المبهمه</a:t>
            </a:r>
            <a:r>
              <a:rPr lang="ar-SA" sz="1600" b="1" dirty="0" smtClean="0"/>
              <a:t> .</a:t>
            </a:r>
            <a:r>
              <a:rPr lang="en-US" sz="1600" dirty="0" smtClean="0"/>
              <a:t/>
            </a:r>
            <a:br>
              <a:rPr lang="en-US" sz="1600" dirty="0" smtClean="0"/>
            </a:br>
            <a:r>
              <a:rPr lang="ar-SA" sz="1600" b="1" u="sng" dirty="0" smtClean="0"/>
              <a:t>الوصف الهندسي</a:t>
            </a:r>
            <a:r>
              <a:rPr lang="ar-SA" sz="1600" b="1" dirty="0" smtClean="0"/>
              <a:t> / ويسمى </a:t>
            </a:r>
            <a:r>
              <a:rPr lang="ar-SA" sz="1600" b="1" dirty="0" err="1" smtClean="0"/>
              <a:t>ايضاً</a:t>
            </a:r>
            <a:r>
              <a:rPr lang="ar-SA" sz="1600" b="1" dirty="0" smtClean="0"/>
              <a:t> (بالخريطة) ويقصد </a:t>
            </a:r>
            <a:r>
              <a:rPr lang="ar-SA" sz="1600" b="1" dirty="0" err="1" smtClean="0"/>
              <a:t>به</a:t>
            </a:r>
            <a:r>
              <a:rPr lang="ar-SA" sz="1600" b="1" dirty="0" smtClean="0"/>
              <a:t> رسم تفصيلات محل الحادث بغية </a:t>
            </a:r>
            <a:r>
              <a:rPr lang="ar-SA" sz="1600" b="1" dirty="0" err="1" smtClean="0"/>
              <a:t>اعطاء</a:t>
            </a:r>
            <a:r>
              <a:rPr lang="ar-SA" sz="1600" b="1" dirty="0" smtClean="0"/>
              <a:t> صورة </a:t>
            </a:r>
            <a:r>
              <a:rPr lang="ar-SA" sz="1600" b="1" dirty="0" err="1" smtClean="0"/>
              <a:t>واضحه</a:t>
            </a:r>
            <a:r>
              <a:rPr lang="ar-SA" sz="1600" b="1" dirty="0" smtClean="0"/>
              <a:t> ومفصلة لمحل الحادث </a:t>
            </a:r>
            <a:r>
              <a:rPr lang="ar-SA" sz="1600" b="1" dirty="0" err="1" smtClean="0"/>
              <a:t>واسلوب</a:t>
            </a:r>
            <a:r>
              <a:rPr lang="ar-SA" sz="1600" b="1" dirty="0" smtClean="0"/>
              <a:t> وقع الجريمة ويتضمن هذا المخطط موقع محل الحادث </a:t>
            </a:r>
            <a:r>
              <a:rPr lang="ar-SA" sz="1600" b="1" dirty="0" err="1" smtClean="0"/>
              <a:t>والاماكن</a:t>
            </a:r>
            <a:r>
              <a:rPr lang="ar-SA" sz="1600" b="1" dirty="0" smtClean="0"/>
              <a:t> المجاورة ووصفه من الداخل وموقع منافذ الدخول والخروج منه </a:t>
            </a:r>
            <a:r>
              <a:rPr lang="ar-SA" sz="1600" b="1" dirty="0" err="1" smtClean="0"/>
              <a:t>واهمية</a:t>
            </a:r>
            <a:r>
              <a:rPr lang="ar-SA" sz="1600" b="1" dirty="0" smtClean="0"/>
              <a:t> هذا النوع من </a:t>
            </a:r>
            <a:r>
              <a:rPr lang="ar-SA" sz="1600" b="1" dirty="0" err="1" smtClean="0"/>
              <a:t>انواع</a:t>
            </a:r>
            <a:r>
              <a:rPr lang="ar-SA" sz="1600" b="1" dirty="0" smtClean="0"/>
              <a:t> الوصف تبدو في بعض الجرائم كحوادث اصطدام المركبات .</a:t>
            </a:r>
            <a:r>
              <a:rPr lang="en-US" sz="1600" dirty="0" smtClean="0"/>
              <a:t/>
            </a:r>
            <a:br>
              <a:rPr lang="en-US" sz="1600" dirty="0" smtClean="0"/>
            </a:br>
            <a:r>
              <a:rPr lang="ar-SA" sz="1600" b="1" dirty="0" smtClean="0"/>
              <a:t>وعلى العموم فلنجاح هذا الرسم يجب مراعاة عدة مسائل </a:t>
            </a:r>
            <a:r>
              <a:rPr lang="ar-SA" sz="1600" b="1" dirty="0" err="1" smtClean="0"/>
              <a:t>اهمها</a:t>
            </a:r>
            <a:r>
              <a:rPr lang="ar-SA" sz="1600" b="1" dirty="0" smtClean="0"/>
              <a:t> .</a:t>
            </a:r>
            <a:r>
              <a:rPr lang="en-US" sz="1600" dirty="0" smtClean="0"/>
              <a:t/>
            </a:r>
            <a:br>
              <a:rPr lang="en-US" sz="1600" dirty="0" smtClean="0"/>
            </a:br>
            <a:r>
              <a:rPr lang="ar-IQ" sz="1600" dirty="0" smtClean="0"/>
              <a:t>1- </a:t>
            </a:r>
            <a:r>
              <a:rPr lang="ar-SA" sz="1600" b="1" dirty="0" smtClean="0"/>
              <a:t>سرعة </a:t>
            </a:r>
            <a:r>
              <a:rPr lang="ar-SA" sz="1600" b="1" dirty="0" smtClean="0"/>
              <a:t>الانتقال </a:t>
            </a:r>
            <a:r>
              <a:rPr lang="ar-SA" sz="1600" b="1" dirty="0" err="1" smtClean="0"/>
              <a:t>الى</a:t>
            </a:r>
            <a:r>
              <a:rPr lang="ar-SA" sz="1600" b="1" dirty="0" smtClean="0"/>
              <a:t> محل الجريمة خشية تغيير معالم الجريمة </a:t>
            </a:r>
            <a:r>
              <a:rPr lang="ar-SA" sz="1600" b="1" dirty="0" err="1" smtClean="0"/>
              <a:t>او</a:t>
            </a:r>
            <a:r>
              <a:rPr lang="ar-SA" sz="1600" b="1" dirty="0" smtClean="0"/>
              <a:t> تلفها .</a:t>
            </a:r>
            <a:r>
              <a:rPr lang="en-US" sz="1600" dirty="0" smtClean="0"/>
              <a:t/>
            </a:r>
            <a:br>
              <a:rPr lang="en-US" sz="1600" dirty="0" smtClean="0"/>
            </a:br>
            <a:r>
              <a:rPr lang="ar-IQ" sz="1600" dirty="0" smtClean="0"/>
              <a:t>2- </a:t>
            </a:r>
            <a:r>
              <a:rPr lang="ar-SA" sz="1600" b="1" dirty="0" err="1" smtClean="0"/>
              <a:t>ملاحضة</a:t>
            </a:r>
            <a:r>
              <a:rPr lang="ar-SA" sz="1600" b="1" dirty="0" smtClean="0"/>
              <a:t> </a:t>
            </a:r>
            <a:r>
              <a:rPr lang="ar-SA" sz="1600" b="1" dirty="0" smtClean="0"/>
              <a:t>محل الجريمة ومعاينته بشكل دقيق حتى يتم رسمه صحيحاً .</a:t>
            </a:r>
            <a:r>
              <a:rPr lang="en-US" sz="1600" dirty="0" smtClean="0"/>
              <a:t/>
            </a:r>
            <a:br>
              <a:rPr lang="en-US" sz="1600" dirty="0" smtClean="0"/>
            </a:br>
            <a:r>
              <a:rPr lang="ar-IQ" sz="1600" dirty="0" smtClean="0"/>
              <a:t>3- </a:t>
            </a:r>
            <a:r>
              <a:rPr lang="ar-SA" sz="1600" b="1" dirty="0" smtClean="0"/>
              <a:t>من </a:t>
            </a:r>
            <a:r>
              <a:rPr lang="ar-SA" sz="1600" b="1" dirty="0" smtClean="0"/>
              <a:t>المستحسن </a:t>
            </a:r>
            <a:r>
              <a:rPr lang="ar-SA" sz="1600" b="1" dirty="0" err="1" smtClean="0"/>
              <a:t>ان</a:t>
            </a:r>
            <a:r>
              <a:rPr lang="ar-SA" sz="1600" b="1" dirty="0" smtClean="0"/>
              <a:t> يكون الرسم على ورقة </a:t>
            </a:r>
            <a:r>
              <a:rPr lang="ar-SA" sz="1600" b="1" dirty="0" err="1" smtClean="0"/>
              <a:t>منفصله</a:t>
            </a:r>
            <a:r>
              <a:rPr lang="ar-SA" sz="1600" b="1" dirty="0" smtClean="0"/>
              <a:t> عن محضر الكشف.</a:t>
            </a:r>
            <a:r>
              <a:rPr lang="en-US" sz="1600" dirty="0" smtClean="0"/>
              <a:t/>
            </a:r>
            <a:br>
              <a:rPr lang="en-US" sz="1600" dirty="0" smtClean="0"/>
            </a:br>
            <a:r>
              <a:rPr lang="ar-IQ" sz="1600" dirty="0" smtClean="0"/>
              <a:t>4- </a:t>
            </a:r>
            <a:r>
              <a:rPr lang="ar-SA" sz="1600" b="1" dirty="0" smtClean="0"/>
              <a:t>تحديد </a:t>
            </a:r>
            <a:r>
              <a:rPr lang="ar-SA" sz="1600" b="1" dirty="0" smtClean="0"/>
              <a:t>الجهات </a:t>
            </a:r>
            <a:r>
              <a:rPr lang="ar-SA" sz="1600" b="1" dirty="0" err="1" smtClean="0"/>
              <a:t>الاربع</a:t>
            </a:r>
            <a:r>
              <a:rPr lang="ar-SA" sz="1600" b="1" dirty="0" smtClean="0"/>
              <a:t> المحيطة بمحل الحادث .</a:t>
            </a:r>
            <a:r>
              <a:rPr lang="en-US" sz="1600" dirty="0" smtClean="0"/>
              <a:t/>
            </a:r>
            <a:br>
              <a:rPr lang="en-US" sz="1600" dirty="0" smtClean="0"/>
            </a:br>
            <a:r>
              <a:rPr lang="ar-IQ" sz="1600" dirty="0" smtClean="0"/>
              <a:t>5- </a:t>
            </a:r>
            <a:r>
              <a:rPr lang="ar-SA" sz="1600" b="1" dirty="0" smtClean="0"/>
              <a:t>مراعاة </a:t>
            </a:r>
            <a:r>
              <a:rPr lang="ar-SA" sz="1600" b="1" dirty="0" smtClean="0"/>
              <a:t>وحدة القياس </a:t>
            </a:r>
            <a:r>
              <a:rPr lang="ar-SA" sz="1600" b="1" dirty="0" err="1" smtClean="0"/>
              <a:t>اذ</a:t>
            </a:r>
            <a:r>
              <a:rPr lang="ar-SA" sz="1600" b="1" dirty="0" smtClean="0"/>
              <a:t> من غير الصحيح </a:t>
            </a:r>
            <a:r>
              <a:rPr lang="ar-SA" sz="1600" b="1" dirty="0" err="1" smtClean="0"/>
              <a:t>ان</a:t>
            </a:r>
            <a:r>
              <a:rPr lang="ar-SA" sz="1600" b="1" dirty="0" smtClean="0"/>
              <a:t> يعتمد من يقوم بالرسم على مقاييس </a:t>
            </a:r>
            <a:r>
              <a:rPr lang="ar-SA" sz="1600" b="1" dirty="0" err="1" smtClean="0"/>
              <a:t>متعدده</a:t>
            </a:r>
            <a:r>
              <a:rPr lang="ar-SA" sz="1600" b="1" dirty="0" smtClean="0"/>
              <a:t> كالاعتماد على </a:t>
            </a:r>
            <a:r>
              <a:rPr lang="ar-SA" sz="1600" b="1" dirty="0" err="1" smtClean="0"/>
              <a:t>الامتار</a:t>
            </a:r>
            <a:r>
              <a:rPr lang="ar-SA" sz="1600" b="1" dirty="0" smtClean="0"/>
              <a:t> تارة </a:t>
            </a:r>
            <a:r>
              <a:rPr lang="ar-SA" sz="1600" b="1" dirty="0" err="1" smtClean="0"/>
              <a:t>والاميال</a:t>
            </a:r>
            <a:r>
              <a:rPr lang="ar-SA" sz="1600" b="1" dirty="0" smtClean="0"/>
              <a:t> تارة </a:t>
            </a:r>
            <a:r>
              <a:rPr lang="ar-SA" sz="1600" b="1" dirty="0" err="1" smtClean="0"/>
              <a:t>اخرى</a:t>
            </a:r>
            <a:r>
              <a:rPr lang="ar-SA" sz="1600" b="1" dirty="0" smtClean="0"/>
              <a:t> .</a:t>
            </a:r>
            <a:r>
              <a:rPr lang="en-US" sz="1600" dirty="0" smtClean="0"/>
              <a:t/>
            </a:r>
            <a:br>
              <a:rPr lang="en-US" sz="1600" dirty="0" smtClean="0"/>
            </a:br>
            <a:r>
              <a:rPr lang="ar-IQ" sz="1600" dirty="0" smtClean="0"/>
              <a:t>6- </a:t>
            </a:r>
            <a:r>
              <a:rPr lang="ar-SA" sz="1600" b="1" dirty="0" smtClean="0"/>
              <a:t>يجب </a:t>
            </a:r>
            <a:r>
              <a:rPr lang="ar-SA" sz="1600" b="1" dirty="0" err="1" smtClean="0"/>
              <a:t>ان</a:t>
            </a:r>
            <a:r>
              <a:rPr lang="ar-SA" sz="1600" b="1" dirty="0" smtClean="0"/>
              <a:t> يتضمن المخطط كل التفاصيل المحيطة بمحل الحادث ورسم جسم الجريمة في محلها </a:t>
            </a:r>
            <a:r>
              <a:rPr lang="ar-SA" sz="1600" b="1" dirty="0" err="1" smtClean="0"/>
              <a:t>الاصلي</a:t>
            </a:r>
            <a:r>
              <a:rPr lang="ar-SA" sz="1600" b="1" dirty="0" smtClean="0"/>
              <a:t> وغير ذلك .</a:t>
            </a:r>
            <a:r>
              <a:rPr lang="en-US" sz="1600" dirty="0" smtClean="0"/>
              <a:t/>
            </a:r>
            <a:br>
              <a:rPr lang="en-US" sz="1600" dirty="0" smtClean="0"/>
            </a:br>
            <a:r>
              <a:rPr lang="ar-IQ" sz="1600" dirty="0" smtClean="0"/>
              <a:t>7- </a:t>
            </a:r>
            <a:r>
              <a:rPr lang="ar-SA" sz="1600" b="1" dirty="0" smtClean="0"/>
              <a:t>لا </a:t>
            </a:r>
            <a:r>
              <a:rPr lang="ar-SA" sz="1600" b="1" dirty="0" smtClean="0"/>
              <a:t>مانع من </a:t>
            </a:r>
            <a:r>
              <a:rPr lang="ar-SA" sz="1600" b="1" dirty="0" err="1" smtClean="0"/>
              <a:t>ان</a:t>
            </a:r>
            <a:r>
              <a:rPr lang="ar-SA" sz="1600" b="1" dirty="0" smtClean="0"/>
              <a:t> يضع في هامش المخطط توضيحاً لبعض ما ورد فيه من رسومات </a:t>
            </a:r>
            <a:r>
              <a:rPr lang="ar-SA" sz="1600" b="1" dirty="0" err="1" smtClean="0"/>
              <a:t>واشكال</a:t>
            </a:r>
            <a:r>
              <a:rPr lang="ar-SA" sz="1600" b="1" dirty="0" smtClean="0"/>
              <a:t> </a:t>
            </a:r>
            <a:r>
              <a:rPr lang="ar-SA" sz="1600" b="1" dirty="0" err="1" smtClean="0"/>
              <a:t>او</a:t>
            </a:r>
            <a:r>
              <a:rPr lang="ar-SA" sz="1600" b="1" dirty="0" smtClean="0"/>
              <a:t> يرمز للأماكن </a:t>
            </a:r>
            <a:r>
              <a:rPr lang="ar-SA" sz="1600" b="1" dirty="0" err="1" smtClean="0"/>
              <a:t>او</a:t>
            </a:r>
            <a:r>
              <a:rPr lang="ar-SA" sz="1600" b="1" dirty="0" smtClean="0"/>
              <a:t> </a:t>
            </a:r>
            <a:r>
              <a:rPr lang="ar-SA" sz="1600" b="1" dirty="0" err="1" smtClean="0"/>
              <a:t>الاشياء</a:t>
            </a:r>
            <a:r>
              <a:rPr lang="ar-SA" sz="1600" b="1" dirty="0" smtClean="0"/>
              <a:t> </a:t>
            </a:r>
            <a:r>
              <a:rPr lang="ar-SA" sz="1600" b="1" dirty="0" err="1" smtClean="0"/>
              <a:t>الوارده</a:t>
            </a:r>
            <a:r>
              <a:rPr lang="ar-SA" sz="1600" b="1" dirty="0" smtClean="0"/>
              <a:t> في المخطط برموز يوضحها في الهامش .</a:t>
            </a:r>
            <a:r>
              <a:rPr lang="en-US" sz="1600" dirty="0" smtClean="0"/>
              <a:t/>
            </a:r>
            <a:br>
              <a:rPr lang="en-US" sz="1600" dirty="0" smtClean="0"/>
            </a:br>
            <a:endParaRPr lang="ar-IQ"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404664"/>
            <a:ext cx="8229600" cy="3888432"/>
          </a:xfrm>
        </p:spPr>
        <p:txBody>
          <a:bodyPr>
            <a:noAutofit/>
          </a:bodyPr>
          <a:lstStyle/>
          <a:p>
            <a:pPr lvl="0"/>
            <a:r>
              <a:rPr lang="ar-SA" sz="1600" b="1" dirty="0" smtClean="0"/>
              <a:t>من خلال معرفة طبيعة الجريمة يستنتج المحقق سبب الجريمة ومعرفة فاعليها ومعرفة سبب الجريمة </a:t>
            </a:r>
            <a:r>
              <a:rPr lang="ar-SA" sz="1600" b="1" dirty="0" err="1" smtClean="0"/>
              <a:t>امرا</a:t>
            </a:r>
            <a:r>
              <a:rPr lang="ar-SA" sz="1600" b="1" dirty="0" smtClean="0"/>
              <a:t> ليس سهلا على المحقق على العكس يتطلب ذكاء ودقة شديدين والصبر والتاني أي على المحقق </a:t>
            </a:r>
            <a:r>
              <a:rPr lang="ar-SA" sz="1600" b="1" dirty="0" err="1" smtClean="0"/>
              <a:t>ان</a:t>
            </a:r>
            <a:r>
              <a:rPr lang="ar-SA" sz="1600" b="1" dirty="0" smtClean="0"/>
              <a:t> </a:t>
            </a:r>
            <a:r>
              <a:rPr lang="ar-SA" sz="1600" b="1" dirty="0" err="1" smtClean="0"/>
              <a:t>لايكتفي</a:t>
            </a:r>
            <a:r>
              <a:rPr lang="ar-SA" sz="1600" b="1" dirty="0" smtClean="0"/>
              <a:t> بظاهر </a:t>
            </a:r>
            <a:r>
              <a:rPr lang="ar-SA" sz="1600" b="1" dirty="0" err="1" smtClean="0"/>
              <a:t>الامور</a:t>
            </a:r>
            <a:r>
              <a:rPr lang="ar-SA" sz="1600" b="1" dirty="0" smtClean="0"/>
              <a:t> فقط. </a:t>
            </a:r>
            <a:r>
              <a:rPr lang="en-US" sz="1600" dirty="0" smtClean="0"/>
              <a:t/>
            </a:r>
            <a:br>
              <a:rPr lang="en-US" sz="1600" dirty="0" smtClean="0"/>
            </a:br>
            <a:r>
              <a:rPr lang="ar-SA" sz="1600" b="1" u="sng" dirty="0" smtClean="0"/>
              <a:t>المطلب الرابع/</a:t>
            </a:r>
            <a:r>
              <a:rPr lang="ar-SA" sz="1600" b="1" dirty="0" smtClean="0"/>
              <a:t>معرفة مرتكب الجريمة(الجاني الحقيقي) على المحقق </a:t>
            </a:r>
            <a:r>
              <a:rPr lang="ar-SA" sz="1600" b="1" dirty="0" err="1" smtClean="0"/>
              <a:t>ان</a:t>
            </a:r>
            <a:r>
              <a:rPr lang="ar-SA" sz="1600" b="1" dirty="0" smtClean="0"/>
              <a:t> يتعمق في البحث للتوصل </a:t>
            </a:r>
            <a:r>
              <a:rPr lang="ar-SA" sz="1600" b="1" dirty="0" err="1" smtClean="0"/>
              <a:t>الى</a:t>
            </a:r>
            <a:r>
              <a:rPr lang="ar-SA" sz="1600" b="1" dirty="0" smtClean="0"/>
              <a:t> معرفة الجاني من خلال البحث في مختلف </a:t>
            </a:r>
            <a:r>
              <a:rPr lang="ar-SA" sz="1600" b="1" dirty="0" err="1" smtClean="0"/>
              <a:t>الادلة</a:t>
            </a:r>
            <a:r>
              <a:rPr lang="ar-SA" sz="1600" b="1" dirty="0" smtClean="0"/>
              <a:t> كطبعات </a:t>
            </a:r>
            <a:r>
              <a:rPr lang="ar-SA" sz="1600" b="1" dirty="0" err="1" smtClean="0"/>
              <a:t>الاصابع</a:t>
            </a:r>
            <a:r>
              <a:rPr lang="ar-SA" sz="1600" b="1" dirty="0" smtClean="0"/>
              <a:t> </a:t>
            </a:r>
            <a:r>
              <a:rPr lang="ar-SA" sz="1600" b="1" dirty="0" err="1" smtClean="0"/>
              <a:t>والاقدام</a:t>
            </a:r>
            <a:r>
              <a:rPr lang="ar-SA" sz="1600" b="1" dirty="0" smtClean="0"/>
              <a:t> والبصمات والبقع الدموية </a:t>
            </a:r>
            <a:r>
              <a:rPr lang="ar-SA" sz="1600" b="1" dirty="0" err="1" smtClean="0"/>
              <a:t>اثار</a:t>
            </a:r>
            <a:r>
              <a:rPr lang="ar-SA" sz="1600" b="1" dirty="0" smtClean="0"/>
              <a:t> المقاومة </a:t>
            </a:r>
            <a:r>
              <a:rPr lang="ar-SA" sz="1600" b="1" dirty="0" err="1" smtClean="0"/>
              <a:t>للمجنى</a:t>
            </a:r>
            <a:r>
              <a:rPr lang="ar-SA" sz="1600" b="1" dirty="0" smtClean="0"/>
              <a:t> عليه وجود بعض الجروح </a:t>
            </a:r>
            <a:r>
              <a:rPr lang="ar-SA" sz="1600" b="1" dirty="0" err="1" smtClean="0"/>
              <a:t>او</a:t>
            </a:r>
            <a:r>
              <a:rPr lang="ar-SA" sz="1600" b="1" dirty="0" smtClean="0"/>
              <a:t> الخدوش </a:t>
            </a:r>
            <a:r>
              <a:rPr lang="ar-SA" sz="1600" b="1" dirty="0" err="1" smtClean="0"/>
              <a:t>او</a:t>
            </a:r>
            <a:r>
              <a:rPr lang="ar-SA" sz="1600" b="1" dirty="0" smtClean="0"/>
              <a:t> من خلال ما يسقط من الجاني مثلا هويته شعره والمحقق عليه </a:t>
            </a:r>
            <a:r>
              <a:rPr lang="ar-SA" sz="1600" b="1" dirty="0" err="1" smtClean="0"/>
              <a:t>احيانا</a:t>
            </a:r>
            <a:r>
              <a:rPr lang="ar-SA" sz="1600" b="1" dirty="0" smtClean="0"/>
              <a:t> </a:t>
            </a:r>
            <a:r>
              <a:rPr lang="ar-SA" sz="1600" b="1" dirty="0" err="1" smtClean="0"/>
              <a:t>ان</a:t>
            </a:r>
            <a:r>
              <a:rPr lang="ar-SA" sz="1600" b="1" dirty="0" smtClean="0"/>
              <a:t> يبحث عن </a:t>
            </a:r>
            <a:r>
              <a:rPr lang="ar-SA" sz="1600" b="1" dirty="0" err="1" smtClean="0"/>
              <a:t>اكثر</a:t>
            </a:r>
            <a:r>
              <a:rPr lang="ar-SA" sz="1600" b="1" dirty="0" smtClean="0"/>
              <a:t> من جاني </a:t>
            </a:r>
            <a:r>
              <a:rPr lang="ar-SA" sz="1600" b="1" dirty="0" err="1" smtClean="0"/>
              <a:t>اذا</a:t>
            </a:r>
            <a:r>
              <a:rPr lang="ar-SA" sz="1600" b="1" dirty="0" smtClean="0"/>
              <a:t> كانت طبيعة الجريمة تدل على </a:t>
            </a:r>
            <a:r>
              <a:rPr lang="ar-SA" sz="1600" b="1" dirty="0" err="1" smtClean="0"/>
              <a:t>ان</a:t>
            </a:r>
            <a:r>
              <a:rPr lang="ar-SA" sz="1600" b="1" dirty="0" smtClean="0"/>
              <a:t> الجناة </a:t>
            </a:r>
            <a:r>
              <a:rPr lang="ar-SA" sz="1600" b="1" dirty="0" err="1" smtClean="0"/>
              <a:t>اكثر</a:t>
            </a:r>
            <a:r>
              <a:rPr lang="ar-SA" sz="1600" b="1" dirty="0" smtClean="0"/>
              <a:t> من شخص ومعرفة الجاني الحقيقي هو من اجل عد اتهام شخص برئ وعلى المحقق </a:t>
            </a:r>
            <a:r>
              <a:rPr lang="ar-SA" sz="1600" b="1" dirty="0" err="1" smtClean="0"/>
              <a:t>ان</a:t>
            </a:r>
            <a:r>
              <a:rPr lang="ar-SA" sz="1600" b="1" dirty="0" smtClean="0"/>
              <a:t> يبحث عن الظروف القانونية المخففة </a:t>
            </a:r>
            <a:r>
              <a:rPr lang="ar-SA" sz="1600" b="1" dirty="0" err="1" smtClean="0"/>
              <a:t>او</a:t>
            </a:r>
            <a:r>
              <a:rPr lang="ar-SA" sz="1600" b="1" dirty="0" smtClean="0"/>
              <a:t> المشددة </a:t>
            </a:r>
            <a:r>
              <a:rPr lang="ar-SA" sz="1600" b="1" dirty="0" err="1" smtClean="0"/>
              <a:t>او</a:t>
            </a:r>
            <a:r>
              <a:rPr lang="ar-SA" sz="1600" b="1" dirty="0" smtClean="0"/>
              <a:t> </a:t>
            </a:r>
            <a:r>
              <a:rPr lang="ar-SA" sz="1600" b="1" dirty="0" err="1" smtClean="0"/>
              <a:t>الاعذار</a:t>
            </a:r>
            <a:r>
              <a:rPr lang="ar-SA" sz="1600" b="1" dirty="0" smtClean="0"/>
              <a:t> المعفية </a:t>
            </a:r>
            <a:r>
              <a:rPr lang="ar-SA" sz="1600" b="1" dirty="0" err="1" smtClean="0"/>
              <a:t>او</a:t>
            </a:r>
            <a:r>
              <a:rPr lang="ar-SA" sz="1600" b="1" dirty="0" smtClean="0"/>
              <a:t> احد موانع المسؤولية الجنائية كما لو كان الجاني مجنونا </a:t>
            </a:r>
            <a:r>
              <a:rPr lang="ar-SA" sz="1600" b="1" dirty="0" err="1" smtClean="0"/>
              <a:t>اوصغبرا</a:t>
            </a:r>
            <a:r>
              <a:rPr lang="ar-SA" sz="1600" b="1" dirty="0" smtClean="0"/>
              <a:t> </a:t>
            </a:r>
            <a:r>
              <a:rPr lang="ar-SA" sz="1600" b="1" dirty="0" err="1" smtClean="0"/>
              <a:t>او</a:t>
            </a:r>
            <a:r>
              <a:rPr lang="ar-SA" sz="1600" b="1" dirty="0" smtClean="0"/>
              <a:t> مكرها وكذلك البحث عما </a:t>
            </a:r>
            <a:r>
              <a:rPr lang="ar-SA" sz="1600" b="1" dirty="0" err="1" smtClean="0"/>
              <a:t>اذا</a:t>
            </a:r>
            <a:r>
              <a:rPr lang="ar-SA" sz="1600" b="1" dirty="0" smtClean="0"/>
              <a:t> كان الجاني يتمتع </a:t>
            </a:r>
            <a:r>
              <a:rPr lang="ar-SA" sz="1600" b="1" dirty="0" err="1" smtClean="0"/>
              <a:t>باحد</a:t>
            </a:r>
            <a:r>
              <a:rPr lang="ar-SA" sz="1600" b="1" dirty="0" smtClean="0"/>
              <a:t> </a:t>
            </a:r>
            <a:r>
              <a:rPr lang="ar-SA" sz="1600" b="1" dirty="0" err="1" smtClean="0"/>
              <a:t>اسباب</a:t>
            </a:r>
            <a:r>
              <a:rPr lang="ar-SA" sz="1600" b="1" dirty="0" smtClean="0"/>
              <a:t> </a:t>
            </a:r>
            <a:r>
              <a:rPr lang="ar-SA" sz="1600" b="1" dirty="0" err="1" smtClean="0"/>
              <a:t>الاباحة</a:t>
            </a:r>
            <a:r>
              <a:rPr lang="ar-SA" sz="1600" b="1" dirty="0" smtClean="0"/>
              <a:t> كما في حالة قتل الجاني داخل </a:t>
            </a:r>
            <a:r>
              <a:rPr lang="ar-SA" sz="1600" b="1" dirty="0" err="1" smtClean="0"/>
              <a:t>اسوار</a:t>
            </a:r>
            <a:r>
              <a:rPr lang="ar-SA" sz="1600" b="1" dirty="0" smtClean="0"/>
              <a:t> المنزل.</a:t>
            </a:r>
            <a:r>
              <a:rPr lang="en-US" sz="1600" dirty="0" smtClean="0"/>
              <a:t/>
            </a:r>
            <a:br>
              <a:rPr lang="en-US" sz="1600" dirty="0" smtClean="0"/>
            </a:br>
            <a:r>
              <a:rPr lang="ar-SA" sz="1600" b="1" u="sng" dirty="0" smtClean="0"/>
              <a:t>المحقق الجنائي (المحقق)/</a:t>
            </a:r>
            <a:r>
              <a:rPr lang="ar-SA" sz="1600" b="1" dirty="0" smtClean="0"/>
              <a:t>هو الشخص القائم بمهمة التحقيق للكشف عن الجريمة وحقيقة مرتكبها ووقتها ومكانها </a:t>
            </a:r>
            <a:r>
              <a:rPr lang="ar-SA" sz="1600" b="1" dirty="0" err="1" smtClean="0"/>
              <a:t>والاسلوب</a:t>
            </a:r>
            <a:r>
              <a:rPr lang="ar-SA" sz="1600" b="1" dirty="0" smtClean="0"/>
              <a:t> الذي اتبعن فيه .</a:t>
            </a:r>
            <a:r>
              <a:rPr lang="en-US" sz="1600" dirty="0" smtClean="0"/>
              <a:t/>
            </a:r>
            <a:br>
              <a:rPr lang="en-US" sz="1600" dirty="0" smtClean="0"/>
            </a:br>
            <a:r>
              <a:rPr lang="ar-SA" sz="1600" b="1" u="sng" dirty="0" smtClean="0"/>
              <a:t>/من له سلطة التحقيق/</a:t>
            </a:r>
            <a:r>
              <a:rPr lang="ar-SA" sz="1600" b="1" dirty="0" smtClean="0"/>
              <a:t> في </a:t>
            </a:r>
            <a:r>
              <a:rPr lang="ar-SA" sz="1600" b="1" dirty="0" err="1" smtClean="0"/>
              <a:t>الاصل</a:t>
            </a:r>
            <a:r>
              <a:rPr lang="ar-SA" sz="1600" b="1" dirty="0" smtClean="0"/>
              <a:t> تمنح </a:t>
            </a:r>
            <a:r>
              <a:rPr lang="ar-SA" sz="1600" b="1" dirty="0" err="1" smtClean="0"/>
              <a:t>الى</a:t>
            </a:r>
            <a:r>
              <a:rPr lang="ar-SA" sz="1600" b="1" dirty="0" smtClean="0"/>
              <a:t> فئة (المحققين) غير </a:t>
            </a:r>
            <a:r>
              <a:rPr lang="ar-SA" sz="1600" b="1" dirty="0" err="1" smtClean="0"/>
              <a:t>ان</a:t>
            </a:r>
            <a:r>
              <a:rPr lang="ar-SA" sz="1600" b="1" dirty="0" smtClean="0"/>
              <a:t> ذلك لا يمنع من منح هذه السلطة </a:t>
            </a:r>
            <a:r>
              <a:rPr lang="ar-SA" sz="1600" b="1" dirty="0" err="1" smtClean="0"/>
              <a:t>الى</a:t>
            </a:r>
            <a:r>
              <a:rPr lang="ar-SA" sz="1600" b="1" dirty="0" smtClean="0"/>
              <a:t> فئات </a:t>
            </a:r>
            <a:r>
              <a:rPr lang="ar-SA" sz="1600" b="1" dirty="0" err="1" smtClean="0"/>
              <a:t>اخرى</a:t>
            </a:r>
            <a:r>
              <a:rPr lang="ar-SA" sz="1600" b="1" dirty="0" smtClean="0"/>
              <a:t> كالادعاء العام </a:t>
            </a:r>
            <a:r>
              <a:rPr lang="ar-SA" sz="1600" b="1" dirty="0" err="1" smtClean="0"/>
              <a:t>واعضاء</a:t>
            </a:r>
            <a:r>
              <a:rPr lang="ar-SA" sz="1600" b="1" dirty="0" smtClean="0"/>
              <a:t> الضبط القضائي.</a:t>
            </a:r>
            <a:r>
              <a:rPr lang="en-US" sz="1600" dirty="0" smtClean="0"/>
              <a:t/>
            </a:r>
            <a:br>
              <a:rPr lang="en-US" sz="1600" dirty="0" smtClean="0"/>
            </a:br>
            <a:endParaRPr lang="ar-IQ" sz="16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Autofit/>
          </a:bodyPr>
          <a:lstStyle/>
          <a:p>
            <a:r>
              <a:rPr lang="ar-SA" sz="1600" b="1" u="sng" dirty="0" smtClean="0"/>
              <a:t>الوصف بالتصوير/</a:t>
            </a:r>
            <a:r>
              <a:rPr lang="ar-SA" sz="1600" b="1" dirty="0" smtClean="0"/>
              <a:t>ويقصد </a:t>
            </a:r>
            <a:r>
              <a:rPr lang="ar-SA" sz="1600" b="1" dirty="0" err="1" smtClean="0"/>
              <a:t>به</a:t>
            </a:r>
            <a:r>
              <a:rPr lang="ar-SA" sz="1600" b="1" dirty="0" smtClean="0"/>
              <a:t> تصوير محل الحادث وفي السابق كان الاعتماد على التصوير الشمسي أي </a:t>
            </a:r>
            <a:r>
              <a:rPr lang="ar-SA" sz="1600" b="1" dirty="0" err="1" smtClean="0"/>
              <a:t>الفوتغرافي</a:t>
            </a:r>
            <a:r>
              <a:rPr lang="ar-SA" sz="1600" b="1" dirty="0" smtClean="0"/>
              <a:t> </a:t>
            </a:r>
            <a:r>
              <a:rPr lang="ar-SA" sz="1600" b="1" dirty="0" err="1" smtClean="0"/>
              <a:t>الا</a:t>
            </a:r>
            <a:r>
              <a:rPr lang="ar-SA" sz="1600" b="1" dirty="0" smtClean="0"/>
              <a:t> انه في الوقت الحالي </a:t>
            </a:r>
            <a:r>
              <a:rPr lang="ar-SA" sz="1600" b="1" dirty="0" err="1" smtClean="0"/>
              <a:t>اصبح</a:t>
            </a:r>
            <a:r>
              <a:rPr lang="ar-SA" sz="1600" b="1" dirty="0" smtClean="0"/>
              <a:t> </a:t>
            </a:r>
            <a:r>
              <a:rPr lang="ar-SA" sz="1600" b="1" dirty="0" err="1" smtClean="0"/>
              <a:t>اكثر</a:t>
            </a:r>
            <a:r>
              <a:rPr lang="ar-SA" sz="1600" b="1" dirty="0" smtClean="0"/>
              <a:t> سهولة لاحتواء اغلب </a:t>
            </a:r>
            <a:r>
              <a:rPr lang="ar-SA" sz="1600" b="1" dirty="0" err="1" smtClean="0"/>
              <a:t>اجهزة</a:t>
            </a:r>
            <a:r>
              <a:rPr lang="ar-SA" sz="1600" b="1" dirty="0" smtClean="0"/>
              <a:t> النقال على الكاميرا تسهل من عملية الالتقاط والتصوير سواء في تصوير المتهمين </a:t>
            </a:r>
            <a:r>
              <a:rPr lang="ar-SA" sz="1600" b="1" dirty="0" err="1" smtClean="0"/>
              <a:t>او</a:t>
            </a:r>
            <a:r>
              <a:rPr lang="ar-SA" sz="1600" b="1" dirty="0" smtClean="0"/>
              <a:t> </a:t>
            </a:r>
            <a:r>
              <a:rPr lang="ar-SA" sz="1600" b="1" dirty="0" err="1" smtClean="0"/>
              <a:t>المجنى</a:t>
            </a:r>
            <a:r>
              <a:rPr lang="ar-SA" sz="1600" b="1" dirty="0" smtClean="0"/>
              <a:t> عليهم </a:t>
            </a:r>
            <a:r>
              <a:rPr lang="ar-SA" sz="1600" b="1" dirty="0" err="1" smtClean="0"/>
              <a:t>واثار</a:t>
            </a:r>
            <a:r>
              <a:rPr lang="ar-SA" sz="1600" b="1" dirty="0" smtClean="0"/>
              <a:t> الرصاص وعلى العموم على القائم بالتصوير </a:t>
            </a:r>
            <a:r>
              <a:rPr lang="ar-SA" sz="1600" b="1" dirty="0" err="1" smtClean="0"/>
              <a:t>ان</a:t>
            </a:r>
            <a:r>
              <a:rPr lang="ar-SA" sz="1600" b="1" dirty="0" smtClean="0"/>
              <a:t> يصور محل الحادث بدقة من دون أي </a:t>
            </a:r>
            <a:r>
              <a:rPr lang="ar-SA" sz="1600" b="1" dirty="0" err="1" smtClean="0"/>
              <a:t>اهمال</a:t>
            </a:r>
            <a:r>
              <a:rPr lang="ar-SA" sz="1600" b="1" dirty="0" smtClean="0"/>
              <a:t> والتصوير هو يمثل صورة طبق </a:t>
            </a:r>
            <a:r>
              <a:rPr lang="ar-SA" sz="1600" b="1" dirty="0" err="1" smtClean="0"/>
              <a:t>الاصل</a:t>
            </a:r>
            <a:r>
              <a:rPr lang="ar-SA" sz="1600" b="1" dirty="0" smtClean="0"/>
              <a:t> وشاهد عدل لمحل الحادث في </a:t>
            </a:r>
            <a:r>
              <a:rPr lang="ar-SA" sz="1600" b="1" dirty="0" err="1" smtClean="0"/>
              <a:t>ادانة</a:t>
            </a:r>
            <a:r>
              <a:rPr lang="ar-SA" sz="1600" b="1" dirty="0" smtClean="0"/>
              <a:t> المتهم </a:t>
            </a:r>
            <a:r>
              <a:rPr lang="ar-SA" sz="1600" b="1" dirty="0" err="1" smtClean="0"/>
              <a:t>او</a:t>
            </a:r>
            <a:r>
              <a:rPr lang="ar-SA" sz="1600" b="1" dirty="0" smtClean="0"/>
              <a:t> تبرئته وهو بمثابة دليل معتمد </a:t>
            </a:r>
            <a:r>
              <a:rPr lang="ar-SA" sz="1600" b="1" dirty="0" err="1" smtClean="0"/>
              <a:t>امام</a:t>
            </a:r>
            <a:r>
              <a:rPr lang="ar-SA" sz="1600" b="1" dirty="0" smtClean="0"/>
              <a:t> المحاكم ولاسيما في جرائم المخدرات </a:t>
            </a:r>
            <a:r>
              <a:rPr lang="ar-SA" sz="1600" b="1" dirty="0" err="1" smtClean="0"/>
              <a:t>والارهاب</a:t>
            </a:r>
            <a:r>
              <a:rPr lang="ar-SA" sz="1600" b="1" dirty="0" smtClean="0"/>
              <a:t> ومن الضروري </a:t>
            </a:r>
            <a:r>
              <a:rPr lang="ar-SA" sz="1600" b="1" dirty="0" err="1" smtClean="0"/>
              <a:t>ان</a:t>
            </a:r>
            <a:r>
              <a:rPr lang="ar-SA" sz="1600" b="1" dirty="0" smtClean="0"/>
              <a:t> ترفق الصور والشريط </a:t>
            </a:r>
            <a:r>
              <a:rPr lang="ar-SA" sz="1600" b="1" dirty="0" err="1" smtClean="0"/>
              <a:t>او</a:t>
            </a:r>
            <a:r>
              <a:rPr lang="ar-SA" sz="1600" b="1" dirty="0" smtClean="0"/>
              <a:t> القرص </a:t>
            </a:r>
            <a:r>
              <a:rPr lang="ar-SA" sz="1600" b="1" dirty="0" err="1" smtClean="0"/>
              <a:t>الليزري</a:t>
            </a:r>
            <a:r>
              <a:rPr lang="ar-SA" sz="1600" b="1" dirty="0" smtClean="0"/>
              <a:t> الذي تم تخزين التصوير فيه بملف الدعوى شريطة المحافظة عليه من بعض العوامل التي تؤدي </a:t>
            </a:r>
            <a:r>
              <a:rPr lang="ar-SA" sz="1600" b="1" dirty="0" err="1" smtClean="0"/>
              <a:t>الى</a:t>
            </a:r>
            <a:r>
              <a:rPr lang="ar-SA" sz="1600" b="1" dirty="0" smtClean="0"/>
              <a:t> تلفه كالحرارة المرتفعة وغير ذلك.</a:t>
            </a:r>
            <a:r>
              <a:rPr lang="en-US" sz="1600" dirty="0" smtClean="0"/>
              <a:t/>
            </a:r>
            <a:br>
              <a:rPr lang="en-US" sz="1600" dirty="0" smtClean="0"/>
            </a:br>
            <a:r>
              <a:rPr lang="ar-SA" sz="1600" b="1" u="sng" dirty="0" smtClean="0"/>
              <a:t>(الخبرة)</a:t>
            </a:r>
            <a:r>
              <a:rPr lang="en-US" sz="1600" dirty="0" smtClean="0"/>
              <a:t/>
            </a:r>
            <a:br>
              <a:rPr lang="en-US" sz="1600" dirty="0" smtClean="0"/>
            </a:br>
            <a:r>
              <a:rPr lang="ar-SA" sz="1600" b="1" dirty="0" smtClean="0"/>
              <a:t>وهي تقدير مادي </a:t>
            </a:r>
            <a:r>
              <a:rPr lang="ar-SA" sz="1600" b="1" dirty="0" err="1" smtClean="0"/>
              <a:t>او</a:t>
            </a:r>
            <a:r>
              <a:rPr lang="ar-SA" sz="1600" b="1" dirty="0" smtClean="0"/>
              <a:t> ذهني يبديه </a:t>
            </a:r>
            <a:r>
              <a:rPr lang="ar-SA" sz="1600" b="1" dirty="0" err="1" smtClean="0"/>
              <a:t>اصحاب</a:t>
            </a:r>
            <a:r>
              <a:rPr lang="ar-SA" sz="1600" b="1" dirty="0" smtClean="0"/>
              <a:t> الفن </a:t>
            </a:r>
            <a:r>
              <a:rPr lang="ar-SA" sz="1600" b="1" dirty="0" err="1" smtClean="0"/>
              <a:t>او</a:t>
            </a:r>
            <a:r>
              <a:rPr lang="ar-SA" sz="1600" b="1" dirty="0" smtClean="0"/>
              <a:t> الاختصاص في مسألة فنية لا يستطيع القائم بالتحقيق في الجريمة معرفتها بمعلوماته الخاصة .</a:t>
            </a:r>
            <a:r>
              <a:rPr lang="en-US" sz="1600" dirty="0" smtClean="0"/>
              <a:t/>
            </a:r>
            <a:br>
              <a:rPr lang="en-US" sz="1600" dirty="0" smtClean="0"/>
            </a:br>
            <a:r>
              <a:rPr lang="ar-SA" sz="1600" b="1" u="sng" dirty="0" smtClean="0"/>
              <a:t>والمقصود بالخبير</a:t>
            </a:r>
            <a:r>
              <a:rPr lang="ar-SA" sz="1600" b="1" dirty="0" smtClean="0"/>
              <a:t>/هو الشخص القائم </a:t>
            </a:r>
            <a:r>
              <a:rPr lang="ar-SA" sz="1600" b="1" dirty="0" err="1" smtClean="0"/>
              <a:t>باعمال</a:t>
            </a:r>
            <a:r>
              <a:rPr lang="ar-SA" sz="1600" b="1" dirty="0" smtClean="0"/>
              <a:t> الخبرة التي يعتمد في </a:t>
            </a:r>
            <a:r>
              <a:rPr lang="ar-SA" sz="1600" b="1" dirty="0" err="1" smtClean="0"/>
              <a:t>اداءها</a:t>
            </a:r>
            <a:r>
              <a:rPr lang="ar-SA" sz="1600" b="1" dirty="0" smtClean="0"/>
              <a:t> على معارفه العلمية </a:t>
            </a:r>
            <a:r>
              <a:rPr lang="ar-SA" sz="1600" b="1" dirty="0" err="1" smtClean="0"/>
              <a:t>او</a:t>
            </a:r>
            <a:r>
              <a:rPr lang="ar-SA" sz="1600" b="1" dirty="0" smtClean="0"/>
              <a:t> حرفته .</a:t>
            </a:r>
            <a:r>
              <a:rPr lang="en-US" sz="1600" dirty="0" smtClean="0"/>
              <a:t/>
            </a:r>
            <a:br>
              <a:rPr lang="en-US" sz="1600" dirty="0" smtClean="0"/>
            </a:br>
            <a:r>
              <a:rPr lang="ar-SA" sz="1600" b="1" u="sng" dirty="0" err="1" smtClean="0"/>
              <a:t>الاشراف</a:t>
            </a:r>
            <a:r>
              <a:rPr lang="ar-SA" sz="1600" b="1" u="sng" dirty="0" smtClean="0"/>
              <a:t> على عمل الخبير</a:t>
            </a:r>
            <a:r>
              <a:rPr lang="ar-SA" sz="1600" b="1" dirty="0" smtClean="0"/>
              <a:t>/يقوم قاضي التحقيق </a:t>
            </a:r>
            <a:r>
              <a:rPr lang="ar-SA" sz="1600" b="1" dirty="0" err="1" smtClean="0"/>
              <a:t>او</a:t>
            </a:r>
            <a:r>
              <a:rPr lang="ar-SA" sz="1600" b="1" dirty="0" smtClean="0"/>
              <a:t> المحقق باستثناء حالات الاستعجال </a:t>
            </a:r>
            <a:r>
              <a:rPr lang="ar-SA" sz="1600" b="1" dirty="0" err="1" smtClean="0"/>
              <a:t>او</a:t>
            </a:r>
            <a:r>
              <a:rPr lang="ar-SA" sz="1600" b="1" dirty="0" smtClean="0"/>
              <a:t> الضرورة </a:t>
            </a:r>
            <a:r>
              <a:rPr lang="ar-SA" sz="1600" b="1" dirty="0" err="1" smtClean="0"/>
              <a:t>بالاشراف</a:t>
            </a:r>
            <a:r>
              <a:rPr lang="ar-SA" sz="1600" b="1" dirty="0" smtClean="0"/>
              <a:t> على عمل الخبير ولكن حضور المحقق </a:t>
            </a:r>
            <a:r>
              <a:rPr lang="ar-SA" sz="1600" b="1" dirty="0" err="1" smtClean="0"/>
              <a:t>او</a:t>
            </a:r>
            <a:r>
              <a:rPr lang="ar-SA" sz="1600" b="1" dirty="0" smtClean="0"/>
              <a:t> القاضي لمراقبة عمل الخبير </a:t>
            </a:r>
            <a:r>
              <a:rPr lang="ar-SA" sz="1600" b="1" dirty="0" err="1" smtClean="0"/>
              <a:t>جوازية</a:t>
            </a:r>
            <a:r>
              <a:rPr lang="ar-SA" sz="1600" b="1" dirty="0" smtClean="0"/>
              <a:t> كما </a:t>
            </a:r>
            <a:r>
              <a:rPr lang="ar-SA" sz="1600" b="1" dirty="0" err="1" smtClean="0"/>
              <a:t>اشارت</a:t>
            </a:r>
            <a:r>
              <a:rPr lang="ar-SA" sz="1600" b="1" dirty="0" smtClean="0"/>
              <a:t> </a:t>
            </a:r>
            <a:r>
              <a:rPr lang="ar-SA" sz="1600" b="1" dirty="0" err="1" smtClean="0"/>
              <a:t>الى</a:t>
            </a:r>
            <a:r>
              <a:rPr lang="ar-SA" sz="1600" b="1" dirty="0" smtClean="0"/>
              <a:t> ذلك المادة (69) </a:t>
            </a:r>
            <a:r>
              <a:rPr lang="ar-SA" sz="1600" b="1" dirty="0" err="1" smtClean="0"/>
              <a:t>ىمن</a:t>
            </a:r>
            <a:r>
              <a:rPr lang="ar-SA" sz="1600" b="1" dirty="0" smtClean="0"/>
              <a:t> </a:t>
            </a:r>
            <a:r>
              <a:rPr lang="ar-SA" sz="1600" b="1" dirty="0" err="1" smtClean="0"/>
              <a:t>قنون</a:t>
            </a:r>
            <a:r>
              <a:rPr lang="ar-SA" sz="1600" b="1" dirty="0" smtClean="0"/>
              <a:t> </a:t>
            </a:r>
            <a:r>
              <a:rPr lang="ar-SA" sz="1600" b="1" dirty="0" err="1" smtClean="0"/>
              <a:t>اصول</a:t>
            </a:r>
            <a:r>
              <a:rPr lang="ar-SA" sz="1600" b="1" dirty="0" smtClean="0"/>
              <a:t> المحاكمات الجزائية العراقي.</a:t>
            </a:r>
            <a:r>
              <a:rPr lang="en-US" sz="1600" dirty="0" smtClean="0"/>
              <a:t/>
            </a:r>
            <a:br>
              <a:rPr lang="en-US" sz="1600" dirty="0" smtClean="0"/>
            </a:br>
            <a:r>
              <a:rPr lang="ar-SA" sz="1600" b="1" u="sng" dirty="0" smtClean="0"/>
              <a:t>رد الخبير</a:t>
            </a:r>
            <a:r>
              <a:rPr lang="ar-SA" sz="1600" b="1" dirty="0" smtClean="0"/>
              <a:t>/أي عزله على </a:t>
            </a:r>
            <a:r>
              <a:rPr lang="ar-SA" sz="1600" b="1" dirty="0" err="1" smtClean="0"/>
              <a:t>ان</a:t>
            </a:r>
            <a:r>
              <a:rPr lang="ar-SA" sz="1600" b="1" dirty="0" smtClean="0"/>
              <a:t> تكون </a:t>
            </a:r>
            <a:r>
              <a:rPr lang="ar-SA" sz="1600" b="1" dirty="0" err="1" smtClean="0"/>
              <a:t>اسباب</a:t>
            </a:r>
            <a:r>
              <a:rPr lang="ar-SA" sz="1600" b="1" dirty="0" smtClean="0"/>
              <a:t> معقولة </a:t>
            </a:r>
            <a:r>
              <a:rPr lang="ar-SA" sz="1600" b="1" dirty="0" err="1" smtClean="0"/>
              <a:t>والاسباب</a:t>
            </a:r>
            <a:r>
              <a:rPr lang="ar-SA" sz="1600" b="1" dirty="0" smtClean="0"/>
              <a:t> </a:t>
            </a:r>
            <a:r>
              <a:rPr lang="ar-SA" sz="1600" b="1" dirty="0" err="1" smtClean="0"/>
              <a:t>اما</a:t>
            </a:r>
            <a:r>
              <a:rPr lang="ar-SA" sz="1600" b="1" dirty="0" smtClean="0"/>
              <a:t> </a:t>
            </a:r>
            <a:r>
              <a:rPr lang="ar-SA" sz="1600" b="1" dirty="0" err="1" smtClean="0"/>
              <a:t>ان</a:t>
            </a:r>
            <a:r>
              <a:rPr lang="ar-SA" sz="1600" b="1" dirty="0" smtClean="0"/>
              <a:t> تكون هناك صلة بين الخبير </a:t>
            </a:r>
            <a:r>
              <a:rPr lang="ar-SA" sz="1600" b="1" dirty="0" err="1" smtClean="0"/>
              <a:t>او</a:t>
            </a:r>
            <a:r>
              <a:rPr lang="ar-SA" sz="1600" b="1" dirty="0" smtClean="0"/>
              <a:t> احد الخصوم </a:t>
            </a:r>
            <a:r>
              <a:rPr lang="ar-SA" sz="1600" b="1" dirty="0" err="1" smtClean="0"/>
              <a:t>وايضا</a:t>
            </a:r>
            <a:r>
              <a:rPr lang="ar-SA" sz="1600" b="1" dirty="0" smtClean="0"/>
              <a:t> يجوز للمحقق استبدال الخبير </a:t>
            </a:r>
            <a:r>
              <a:rPr lang="ar-SA" sz="1600" b="1" dirty="0" err="1" smtClean="0"/>
              <a:t>باخر</a:t>
            </a:r>
            <a:r>
              <a:rPr lang="ar-SA" sz="1600" b="1" dirty="0" smtClean="0"/>
              <a:t>.</a:t>
            </a:r>
            <a:r>
              <a:rPr lang="en-US" sz="1600" dirty="0" smtClean="0"/>
              <a:t/>
            </a:r>
            <a:br>
              <a:rPr lang="en-US" sz="1600" dirty="0" smtClean="0"/>
            </a:br>
            <a:r>
              <a:rPr lang="ar-SA" sz="1600" b="1" u="sng" dirty="0" err="1" smtClean="0"/>
              <a:t>اجرة</a:t>
            </a:r>
            <a:r>
              <a:rPr lang="ar-SA" sz="1600" b="1" u="sng" dirty="0" smtClean="0"/>
              <a:t> الخبير/</a:t>
            </a:r>
            <a:r>
              <a:rPr lang="ar-SA" sz="1600" b="1" dirty="0" smtClean="0"/>
              <a:t>نصت المادة (69/ب) </a:t>
            </a:r>
            <a:r>
              <a:rPr lang="ar-SA" sz="1600" b="1" dirty="0" err="1" smtClean="0"/>
              <a:t>الاصولية</a:t>
            </a:r>
            <a:r>
              <a:rPr lang="ar-SA" sz="1600" b="1" dirty="0" smtClean="0"/>
              <a:t> على (للقاضي </a:t>
            </a:r>
            <a:r>
              <a:rPr lang="ar-SA" sz="1600" b="1" dirty="0" err="1" smtClean="0"/>
              <a:t>ان</a:t>
            </a:r>
            <a:r>
              <a:rPr lang="ar-SA" sz="1600" b="1" dirty="0" smtClean="0"/>
              <a:t> يقدر </a:t>
            </a:r>
            <a:r>
              <a:rPr lang="ar-SA" sz="1600" b="1" dirty="0" err="1" smtClean="0"/>
              <a:t>اجورا</a:t>
            </a:r>
            <a:r>
              <a:rPr lang="ar-SA" sz="1600" b="1" dirty="0" smtClean="0"/>
              <a:t> للخبير تتحملها خزينة الدولة على </a:t>
            </a:r>
            <a:r>
              <a:rPr lang="ar-SA" sz="1600" b="1" dirty="0" err="1" smtClean="0"/>
              <a:t>ان</a:t>
            </a:r>
            <a:r>
              <a:rPr lang="ar-SA" sz="1600" b="1" dirty="0" smtClean="0"/>
              <a:t> لا يغالي في مقدارها) .</a:t>
            </a:r>
            <a:r>
              <a:rPr lang="en-US" sz="1600" dirty="0" smtClean="0"/>
              <a:t/>
            </a:r>
            <a:br>
              <a:rPr lang="en-US" sz="1600" dirty="0" smtClean="0"/>
            </a:br>
            <a:endParaRPr lang="ar-IQ" sz="16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Autofit/>
          </a:bodyPr>
          <a:lstStyle/>
          <a:p>
            <a:r>
              <a:rPr lang="ar-SA" sz="1600" b="1" u="sng" dirty="0" smtClean="0"/>
              <a:t>التمييز بين الخبير والشاهد/ </a:t>
            </a:r>
            <a:r>
              <a:rPr lang="ar-SA" sz="1600" b="1" dirty="0" smtClean="0"/>
              <a:t>من حيث طبيعة كل منهما/ الشاهد يقرر وقائع </a:t>
            </a:r>
            <a:r>
              <a:rPr lang="ar-SA" sz="1600" b="1" dirty="0" err="1" smtClean="0"/>
              <a:t>ادركها</a:t>
            </a:r>
            <a:r>
              <a:rPr lang="ar-SA" sz="1600" b="1" dirty="0" smtClean="0"/>
              <a:t> بحواسه </a:t>
            </a:r>
            <a:r>
              <a:rPr lang="ar-SA" sz="1600" b="1" dirty="0" err="1" smtClean="0"/>
              <a:t>اما</a:t>
            </a:r>
            <a:r>
              <a:rPr lang="ar-SA" sz="1600" b="1" dirty="0" smtClean="0"/>
              <a:t> الخبير فيدلي </a:t>
            </a:r>
            <a:r>
              <a:rPr lang="ar-SA" sz="1600" b="1" dirty="0" err="1" smtClean="0"/>
              <a:t>براي</a:t>
            </a:r>
            <a:r>
              <a:rPr lang="ar-SA" sz="1600" b="1" dirty="0" smtClean="0"/>
              <a:t> علمي وفقا لتصوراته وقناعته.</a:t>
            </a:r>
            <a:r>
              <a:rPr lang="en-US" sz="1600" dirty="0" smtClean="0"/>
              <a:t/>
            </a:r>
            <a:br>
              <a:rPr lang="en-US" sz="1600" dirty="0" smtClean="0"/>
            </a:br>
            <a:r>
              <a:rPr lang="ar-SA" sz="1600" b="1" dirty="0" smtClean="0"/>
              <a:t>من حيث وقت الواقعة/يقوم الشاهد بالشهادة عن وقائع سبق وان مضت، </a:t>
            </a:r>
            <a:r>
              <a:rPr lang="ar-SA" sz="1600" b="1" dirty="0" err="1" smtClean="0"/>
              <a:t>اما</a:t>
            </a:r>
            <a:r>
              <a:rPr lang="ar-SA" sz="1600" b="1" dirty="0" smtClean="0"/>
              <a:t> الخبير فيقرر </a:t>
            </a:r>
            <a:r>
              <a:rPr lang="ar-SA" sz="1600" b="1" dirty="0" err="1" smtClean="0"/>
              <a:t>رايه</a:t>
            </a:r>
            <a:r>
              <a:rPr lang="ar-SA" sz="1600" b="1" dirty="0" smtClean="0"/>
              <a:t> عن حوادث </a:t>
            </a:r>
            <a:r>
              <a:rPr lang="ar-SA" sz="1600" b="1" dirty="0" err="1" smtClean="0"/>
              <a:t>واشياء</a:t>
            </a:r>
            <a:r>
              <a:rPr lang="ar-SA" sz="1600" b="1" dirty="0" smtClean="0"/>
              <a:t> لا زالت بين يديه .</a:t>
            </a:r>
            <a:r>
              <a:rPr lang="en-US" sz="1600" dirty="0" smtClean="0"/>
              <a:t/>
            </a:r>
            <a:br>
              <a:rPr lang="en-US" sz="1600" dirty="0" smtClean="0"/>
            </a:br>
            <a:r>
              <a:rPr lang="ar-SA" sz="1600" b="1" dirty="0" smtClean="0"/>
              <a:t>من حيث العدد/عدد الشهود غير محدد </a:t>
            </a:r>
            <a:r>
              <a:rPr lang="ar-SA" sz="1600" b="1" dirty="0" err="1" smtClean="0"/>
              <a:t>اما</a:t>
            </a:r>
            <a:r>
              <a:rPr lang="ar-SA" sz="1600" b="1" dirty="0" smtClean="0"/>
              <a:t> الخبير فيتم الاستعانة بخبير واحد </a:t>
            </a:r>
            <a:r>
              <a:rPr lang="ar-SA" sz="1600" b="1" dirty="0" err="1" smtClean="0"/>
              <a:t>او</a:t>
            </a:r>
            <a:r>
              <a:rPr lang="ar-SA" sz="1600" b="1" dirty="0" smtClean="0"/>
              <a:t> </a:t>
            </a:r>
            <a:r>
              <a:rPr lang="ar-SA" sz="1600" b="1" dirty="0" err="1" smtClean="0"/>
              <a:t>اكثر</a:t>
            </a:r>
            <a:r>
              <a:rPr lang="ar-SA" sz="1600" b="1" dirty="0" smtClean="0"/>
              <a:t> حسب قناعة القاضي.</a:t>
            </a:r>
            <a:r>
              <a:rPr lang="en-US" sz="1600" dirty="0" smtClean="0"/>
              <a:t/>
            </a:r>
            <a:br>
              <a:rPr lang="en-US" sz="1600" dirty="0" smtClean="0"/>
            </a:br>
            <a:r>
              <a:rPr lang="ar-SA" sz="1600" b="1" dirty="0" smtClean="0"/>
              <a:t>من حيث الرد </a:t>
            </a:r>
            <a:r>
              <a:rPr lang="ar-SA" sz="1600" b="1" dirty="0" err="1" smtClean="0"/>
              <a:t>او</a:t>
            </a:r>
            <a:r>
              <a:rPr lang="ar-SA" sz="1600" b="1" dirty="0" smtClean="0"/>
              <a:t> عزل أي منهما/لا يجوز رد الشهود </a:t>
            </a:r>
            <a:r>
              <a:rPr lang="ar-SA" sz="1600" b="1" dirty="0" err="1" smtClean="0"/>
              <a:t>او</a:t>
            </a:r>
            <a:r>
              <a:rPr lang="ar-SA" sz="1600" b="1" dirty="0" smtClean="0"/>
              <a:t> تغييرهم </a:t>
            </a:r>
            <a:r>
              <a:rPr lang="ar-SA" sz="1600" b="1" dirty="0" err="1" smtClean="0"/>
              <a:t>او</a:t>
            </a:r>
            <a:r>
              <a:rPr lang="ar-SA" sz="1600" b="1" dirty="0" smtClean="0"/>
              <a:t> الاستعاضة عن أي منهم متى ثبت صدقهم ،</a:t>
            </a:r>
            <a:r>
              <a:rPr lang="ar-SA" sz="1600" b="1" dirty="0" err="1" smtClean="0"/>
              <a:t>اما</a:t>
            </a:r>
            <a:r>
              <a:rPr lang="ar-SA" sz="1600" b="1" dirty="0" smtClean="0"/>
              <a:t> الخبير فيجوز ردهم </a:t>
            </a:r>
            <a:r>
              <a:rPr lang="ar-SA" sz="1600" b="1" dirty="0" err="1" smtClean="0"/>
              <a:t>لاسباب</a:t>
            </a:r>
            <a:r>
              <a:rPr lang="ar-SA" sz="1600" b="1" dirty="0" smtClean="0"/>
              <a:t> شخصية </a:t>
            </a:r>
            <a:r>
              <a:rPr lang="ar-SA" sz="1600" b="1" dirty="0" err="1" smtClean="0"/>
              <a:t>او</a:t>
            </a:r>
            <a:r>
              <a:rPr lang="ar-SA" sz="1600" b="1" dirty="0" smtClean="0"/>
              <a:t> عزلهم والاستعاضة بخبير </a:t>
            </a:r>
            <a:r>
              <a:rPr lang="ar-SA" sz="1600" b="1" dirty="0" err="1" smtClean="0"/>
              <a:t>اخر</a:t>
            </a:r>
            <a:r>
              <a:rPr lang="ar-SA" sz="1600" b="1" dirty="0" smtClean="0"/>
              <a:t>.</a:t>
            </a:r>
            <a:r>
              <a:rPr lang="en-US" sz="1600" dirty="0" smtClean="0"/>
              <a:t/>
            </a:r>
            <a:br>
              <a:rPr lang="en-US" sz="1600" dirty="0" smtClean="0"/>
            </a:br>
            <a:r>
              <a:rPr lang="ar-SA" sz="1600" b="1" u="sng" dirty="0" err="1" smtClean="0"/>
              <a:t>اهم</a:t>
            </a:r>
            <a:r>
              <a:rPr lang="ar-SA" sz="1600" b="1" u="sng" dirty="0" smtClean="0"/>
              <a:t> قواعد الخبرة/</a:t>
            </a:r>
            <a:r>
              <a:rPr lang="en-US" sz="1600" dirty="0" smtClean="0"/>
              <a:t/>
            </a:r>
            <a:br>
              <a:rPr lang="en-US" sz="1600" dirty="0" smtClean="0"/>
            </a:br>
            <a:r>
              <a:rPr lang="ar-SA" sz="1600" b="1" dirty="0" smtClean="0"/>
              <a:t>يجوز ندب خبير </a:t>
            </a:r>
            <a:r>
              <a:rPr lang="ar-SA" sz="1600" b="1" dirty="0" err="1" smtClean="0"/>
              <a:t>او</a:t>
            </a:r>
            <a:r>
              <a:rPr lang="ar-SA" sz="1600" b="1" dirty="0" smtClean="0"/>
              <a:t> </a:t>
            </a:r>
            <a:r>
              <a:rPr lang="ar-SA" sz="1600" b="1" dirty="0" err="1" smtClean="0"/>
              <a:t>اكثر</a:t>
            </a:r>
            <a:r>
              <a:rPr lang="ar-SA" sz="1600" b="1" dirty="0" smtClean="0"/>
              <a:t> من قبل القاضي </a:t>
            </a:r>
            <a:r>
              <a:rPr lang="ar-SA" sz="1600" b="1" dirty="0" err="1" smtClean="0"/>
              <a:t>او</a:t>
            </a:r>
            <a:r>
              <a:rPr lang="ar-SA" sz="1600" b="1" dirty="0" smtClean="0"/>
              <a:t> المحقق </a:t>
            </a:r>
            <a:r>
              <a:rPr lang="ar-SA" sz="1600" b="1" dirty="0" err="1" smtClean="0"/>
              <a:t>او</a:t>
            </a:r>
            <a:r>
              <a:rPr lang="ar-SA" sz="1600" b="1" dirty="0" smtClean="0"/>
              <a:t> بناء على طلب الخصوم وذلك </a:t>
            </a:r>
            <a:r>
              <a:rPr lang="ar-SA" sz="1600" b="1" dirty="0" err="1" smtClean="0"/>
              <a:t>لابداء</a:t>
            </a:r>
            <a:r>
              <a:rPr lang="ar-SA" sz="1600" b="1" dirty="0" smtClean="0"/>
              <a:t> </a:t>
            </a:r>
            <a:r>
              <a:rPr lang="ar-SA" sz="1600" b="1" dirty="0" err="1" smtClean="0"/>
              <a:t>الراي</a:t>
            </a:r>
            <a:r>
              <a:rPr lang="ar-SA" sz="1600" b="1" dirty="0" smtClean="0"/>
              <a:t> في ماله صلة بالجريمة التي يجري التحقيق فيها </a:t>
            </a:r>
            <a:r>
              <a:rPr lang="en-US" sz="1600" dirty="0" smtClean="0"/>
              <a:t/>
            </a:r>
            <a:br>
              <a:rPr lang="en-US" sz="1600" dirty="0" smtClean="0"/>
            </a:br>
            <a:r>
              <a:rPr lang="ar-SA" sz="1600" b="1" dirty="0" smtClean="0"/>
              <a:t>يجوز لقاضي التحقيق </a:t>
            </a:r>
            <a:r>
              <a:rPr lang="ar-SA" sz="1600" b="1" dirty="0" err="1" smtClean="0"/>
              <a:t>او</a:t>
            </a:r>
            <a:r>
              <a:rPr lang="ar-SA" sz="1600" b="1" dirty="0" smtClean="0"/>
              <a:t> المحقق </a:t>
            </a:r>
            <a:r>
              <a:rPr lang="ar-SA" sz="1600" b="1" dirty="0" err="1" smtClean="0"/>
              <a:t>ان</a:t>
            </a:r>
            <a:r>
              <a:rPr lang="ar-SA" sz="1600" b="1" dirty="0" smtClean="0"/>
              <a:t> يحضر عند مباشرة الخبير عمله .</a:t>
            </a:r>
            <a:r>
              <a:rPr lang="en-US" sz="1600" dirty="0" smtClean="0"/>
              <a:t/>
            </a:r>
            <a:br>
              <a:rPr lang="en-US" sz="1600" dirty="0" smtClean="0"/>
            </a:br>
            <a:r>
              <a:rPr lang="ar-SA" sz="1600" b="1" dirty="0" smtClean="0"/>
              <a:t>لقاضي التحقيق </a:t>
            </a:r>
            <a:r>
              <a:rPr lang="ar-SA" sz="1600" b="1" dirty="0" err="1" smtClean="0"/>
              <a:t>او</a:t>
            </a:r>
            <a:r>
              <a:rPr lang="ar-SA" sz="1600" b="1" dirty="0" smtClean="0"/>
              <a:t> المحقق </a:t>
            </a:r>
            <a:r>
              <a:rPr lang="ar-SA" sz="1600" b="1" dirty="0" err="1" smtClean="0"/>
              <a:t>ان</a:t>
            </a:r>
            <a:r>
              <a:rPr lang="ar-SA" sz="1600" b="1" dirty="0" smtClean="0"/>
              <a:t> يرغم المتهم </a:t>
            </a:r>
            <a:r>
              <a:rPr lang="ar-SA" sz="1600" b="1" dirty="0" err="1" smtClean="0"/>
              <a:t>او</a:t>
            </a:r>
            <a:r>
              <a:rPr lang="ar-SA" sz="1600" b="1" dirty="0" smtClean="0"/>
              <a:t> </a:t>
            </a:r>
            <a:r>
              <a:rPr lang="ar-SA" sz="1600" b="1" dirty="0" err="1" smtClean="0"/>
              <a:t>المجنى</a:t>
            </a:r>
            <a:r>
              <a:rPr lang="ar-SA" sz="1600" b="1" dirty="0" smtClean="0"/>
              <a:t> عليه في </a:t>
            </a:r>
            <a:r>
              <a:rPr lang="ar-SA" sz="1600" b="1" dirty="0" err="1" smtClean="0"/>
              <a:t>جنايه</a:t>
            </a:r>
            <a:r>
              <a:rPr lang="ar-SA" sz="1600" b="1" dirty="0" smtClean="0"/>
              <a:t> </a:t>
            </a:r>
            <a:r>
              <a:rPr lang="ar-SA" sz="1600" b="1" dirty="0" err="1" smtClean="0"/>
              <a:t>او</a:t>
            </a:r>
            <a:r>
              <a:rPr lang="ar-SA" sz="1600" b="1" dirty="0" smtClean="0"/>
              <a:t> جنحة على التمكين من الكشف على جسمه مما يفيد التحقيق ويجب </a:t>
            </a:r>
            <a:r>
              <a:rPr lang="ar-SA" sz="1600" b="1" dirty="0" err="1" smtClean="0"/>
              <a:t>ان</a:t>
            </a:r>
            <a:r>
              <a:rPr lang="ar-SA" sz="1600" b="1" dirty="0" smtClean="0"/>
              <a:t> يكون الكشف على جسم </a:t>
            </a:r>
            <a:r>
              <a:rPr lang="ar-SA" sz="1600" b="1" dirty="0" err="1" smtClean="0"/>
              <a:t>الانثى</a:t>
            </a:r>
            <a:r>
              <a:rPr lang="ar-SA" sz="1600" b="1" dirty="0" smtClean="0"/>
              <a:t> بواسطة </a:t>
            </a:r>
            <a:r>
              <a:rPr lang="ar-SA" sz="1600" b="1" dirty="0" err="1" smtClean="0"/>
              <a:t>انثى</a:t>
            </a:r>
            <a:r>
              <a:rPr lang="ar-SA" sz="1600" b="1" dirty="0" smtClean="0"/>
              <a:t> كذلك .</a:t>
            </a:r>
            <a:r>
              <a:rPr lang="en-US" sz="1600" dirty="0" smtClean="0"/>
              <a:t/>
            </a:r>
            <a:br>
              <a:rPr lang="en-US" sz="1600" dirty="0" smtClean="0"/>
            </a:br>
            <a:r>
              <a:rPr lang="ar-SA" sz="1600" b="1" dirty="0" smtClean="0"/>
              <a:t>يجوز للخبير </a:t>
            </a:r>
            <a:r>
              <a:rPr lang="ar-SA" sz="1600" b="1" dirty="0" err="1" smtClean="0"/>
              <a:t>ان</a:t>
            </a:r>
            <a:r>
              <a:rPr lang="ar-SA" sz="1600" b="1" dirty="0" smtClean="0"/>
              <a:t> يعتذر عن تقديم خبرته ولا يجوز على المحقق </a:t>
            </a:r>
            <a:r>
              <a:rPr lang="ar-SA" sz="1600" b="1" dirty="0" err="1" smtClean="0"/>
              <a:t>ان</a:t>
            </a:r>
            <a:r>
              <a:rPr lang="ar-SA" sz="1600" b="1" dirty="0" smtClean="0"/>
              <a:t> يجبره لان في </a:t>
            </a:r>
            <a:r>
              <a:rPr lang="ar-SA" sz="1600" b="1" dirty="0" err="1" smtClean="0"/>
              <a:t>ارغامه</a:t>
            </a:r>
            <a:r>
              <a:rPr lang="ar-SA" sz="1600" b="1" dirty="0" smtClean="0"/>
              <a:t> نتائج سلبيه على السلطة القضائية والابتعاد عن </a:t>
            </a:r>
            <a:r>
              <a:rPr lang="ar-SA" sz="1600" b="1" dirty="0" err="1" smtClean="0"/>
              <a:t>الحقيقه</a:t>
            </a:r>
            <a:r>
              <a:rPr lang="ar-SA" sz="1600" b="1" dirty="0" smtClean="0"/>
              <a:t> .</a:t>
            </a:r>
            <a:r>
              <a:rPr lang="en-US" sz="1600" dirty="0" smtClean="0"/>
              <a:t/>
            </a:r>
            <a:br>
              <a:rPr lang="en-US" sz="1600" dirty="0" smtClean="0"/>
            </a:br>
            <a:r>
              <a:rPr lang="ar-SA" sz="1600" b="1" dirty="0" smtClean="0"/>
              <a:t>ليس للمحقق </a:t>
            </a:r>
            <a:r>
              <a:rPr lang="ar-SA" sz="1600" b="1" dirty="0" err="1" smtClean="0"/>
              <a:t>ان</a:t>
            </a:r>
            <a:r>
              <a:rPr lang="ar-SA" sz="1600" b="1" dirty="0" smtClean="0"/>
              <a:t> يطلب من الخبير </a:t>
            </a:r>
            <a:r>
              <a:rPr lang="ar-SA" sz="1600" b="1" dirty="0" err="1" smtClean="0"/>
              <a:t>اجراء</a:t>
            </a:r>
            <a:r>
              <a:rPr lang="ar-SA" sz="1600" b="1" dirty="0" smtClean="0"/>
              <a:t> عمله على وجه معين .</a:t>
            </a:r>
            <a:r>
              <a:rPr lang="en-US" sz="1600" dirty="0" smtClean="0"/>
              <a:t/>
            </a:r>
            <a:br>
              <a:rPr lang="en-US" sz="1600" dirty="0" smtClean="0"/>
            </a:br>
            <a:r>
              <a:rPr lang="ar-SA" sz="1600" b="1" dirty="0" smtClean="0"/>
              <a:t>يجوز للمحقق </a:t>
            </a:r>
            <a:r>
              <a:rPr lang="ar-SA" sz="1600" b="1" dirty="0" err="1" smtClean="0"/>
              <a:t>ان</a:t>
            </a:r>
            <a:r>
              <a:rPr lang="ar-SA" sz="1600" b="1" dirty="0" smtClean="0"/>
              <a:t> يستوضح من الخبير عن بعض المسائل .</a:t>
            </a:r>
            <a:r>
              <a:rPr lang="en-US" sz="1600" dirty="0" smtClean="0"/>
              <a:t/>
            </a:r>
            <a:br>
              <a:rPr lang="en-US" sz="1600" dirty="0" smtClean="0"/>
            </a:br>
            <a:r>
              <a:rPr lang="ar-SA" sz="1600" b="1" dirty="0" smtClean="0"/>
              <a:t>ليس هنالك مانع قانوني من </a:t>
            </a:r>
            <a:r>
              <a:rPr lang="ar-SA" sz="1600" b="1" dirty="0" err="1" smtClean="0"/>
              <a:t>الاستعانه</a:t>
            </a:r>
            <a:r>
              <a:rPr lang="ar-SA" sz="1600" b="1" dirty="0" smtClean="0"/>
              <a:t> بأكثر من خبير في ذات </a:t>
            </a:r>
            <a:r>
              <a:rPr lang="ar-SA" sz="1600" b="1" dirty="0" err="1" smtClean="0"/>
              <a:t>القضيه</a:t>
            </a:r>
            <a:r>
              <a:rPr lang="ar-SA" sz="1600" b="1" dirty="0" smtClean="0"/>
              <a:t> .</a:t>
            </a:r>
            <a:r>
              <a:rPr lang="en-US" sz="1600" dirty="0" smtClean="0"/>
              <a:t/>
            </a:r>
            <a:br>
              <a:rPr lang="en-US" sz="1600" dirty="0" smtClean="0"/>
            </a:br>
            <a:endParaRPr lang="ar-IQ" sz="16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170586"/>
          </a:xfrm>
        </p:spPr>
        <p:txBody>
          <a:bodyPr>
            <a:noAutofit/>
          </a:bodyPr>
          <a:lstStyle/>
          <a:p>
            <a:r>
              <a:rPr lang="ar-SA" sz="1600" b="1" u="sng" dirty="0" smtClean="0"/>
              <a:t>التمييز بين الخبير والشاهد/ </a:t>
            </a:r>
            <a:r>
              <a:rPr lang="ar-SA" sz="1600" b="1" dirty="0" smtClean="0"/>
              <a:t>من حيث طبيعة كل منهما/ الشاهد يقرر وقائع </a:t>
            </a:r>
            <a:r>
              <a:rPr lang="ar-SA" sz="1600" b="1" dirty="0" err="1" smtClean="0"/>
              <a:t>ادركها</a:t>
            </a:r>
            <a:r>
              <a:rPr lang="ar-SA" sz="1600" b="1" dirty="0" smtClean="0"/>
              <a:t> بحواسه </a:t>
            </a:r>
            <a:r>
              <a:rPr lang="ar-SA" sz="1600" b="1" dirty="0" err="1" smtClean="0"/>
              <a:t>اما</a:t>
            </a:r>
            <a:r>
              <a:rPr lang="ar-SA" sz="1600" b="1" dirty="0" smtClean="0"/>
              <a:t> الخبير فيدلي </a:t>
            </a:r>
            <a:r>
              <a:rPr lang="ar-SA" sz="1600" b="1" dirty="0" err="1" smtClean="0"/>
              <a:t>براي</a:t>
            </a:r>
            <a:r>
              <a:rPr lang="ar-SA" sz="1600" b="1" dirty="0" smtClean="0"/>
              <a:t> علمي وفقا لتصوراته وقناعته.</a:t>
            </a:r>
            <a:r>
              <a:rPr lang="en-US" sz="1600" dirty="0" smtClean="0"/>
              <a:t/>
            </a:r>
            <a:br>
              <a:rPr lang="en-US" sz="1600" dirty="0" smtClean="0"/>
            </a:br>
            <a:r>
              <a:rPr lang="ar-SA" sz="1600" b="1" dirty="0" smtClean="0"/>
              <a:t>من حيث وقت الواقعة/يقوم الشاهد بالشهادة عن وقائع سبق وان مضت، </a:t>
            </a:r>
            <a:r>
              <a:rPr lang="ar-SA" sz="1600" b="1" dirty="0" err="1" smtClean="0"/>
              <a:t>اما</a:t>
            </a:r>
            <a:r>
              <a:rPr lang="ar-SA" sz="1600" b="1" dirty="0" smtClean="0"/>
              <a:t> الخبير فيقرر </a:t>
            </a:r>
            <a:r>
              <a:rPr lang="ar-SA" sz="1600" b="1" dirty="0" err="1" smtClean="0"/>
              <a:t>رايه</a:t>
            </a:r>
            <a:r>
              <a:rPr lang="ar-SA" sz="1600" b="1" dirty="0" smtClean="0"/>
              <a:t> عن حوادث </a:t>
            </a:r>
            <a:r>
              <a:rPr lang="ar-SA" sz="1600" b="1" dirty="0" err="1" smtClean="0"/>
              <a:t>واشياء</a:t>
            </a:r>
            <a:r>
              <a:rPr lang="ar-SA" sz="1600" b="1" dirty="0" smtClean="0"/>
              <a:t> لا زالت بين يديه .</a:t>
            </a:r>
            <a:r>
              <a:rPr lang="en-US" sz="1600" dirty="0" smtClean="0"/>
              <a:t/>
            </a:r>
            <a:br>
              <a:rPr lang="en-US" sz="1600" dirty="0" smtClean="0"/>
            </a:br>
            <a:r>
              <a:rPr lang="ar-SA" sz="1600" b="1" dirty="0" smtClean="0"/>
              <a:t>من حيث العدد/عدد الشهود غير محدد </a:t>
            </a:r>
            <a:r>
              <a:rPr lang="ar-SA" sz="1600" b="1" dirty="0" err="1" smtClean="0"/>
              <a:t>اما</a:t>
            </a:r>
            <a:r>
              <a:rPr lang="ar-SA" sz="1600" b="1" dirty="0" smtClean="0"/>
              <a:t> الخبير فيتم الاستعانة بخبير واحد </a:t>
            </a:r>
            <a:r>
              <a:rPr lang="ar-SA" sz="1600" b="1" dirty="0" err="1" smtClean="0"/>
              <a:t>او</a:t>
            </a:r>
            <a:r>
              <a:rPr lang="ar-SA" sz="1600" b="1" dirty="0" smtClean="0"/>
              <a:t> </a:t>
            </a:r>
            <a:r>
              <a:rPr lang="ar-SA" sz="1600" b="1" dirty="0" err="1" smtClean="0"/>
              <a:t>اكثر</a:t>
            </a:r>
            <a:r>
              <a:rPr lang="ar-SA" sz="1600" b="1" dirty="0" smtClean="0"/>
              <a:t> حسب قناعة القاضي.</a:t>
            </a:r>
            <a:r>
              <a:rPr lang="en-US" sz="1600" dirty="0" smtClean="0"/>
              <a:t/>
            </a:r>
            <a:br>
              <a:rPr lang="en-US" sz="1600" dirty="0" smtClean="0"/>
            </a:br>
            <a:r>
              <a:rPr lang="ar-SA" sz="1600" b="1" dirty="0" smtClean="0"/>
              <a:t>من حيث الرد </a:t>
            </a:r>
            <a:r>
              <a:rPr lang="ar-SA" sz="1600" b="1" dirty="0" err="1" smtClean="0"/>
              <a:t>او</a:t>
            </a:r>
            <a:r>
              <a:rPr lang="ar-SA" sz="1600" b="1" dirty="0" smtClean="0"/>
              <a:t> عزل أي منهما/لا يجوز رد الشهود </a:t>
            </a:r>
            <a:r>
              <a:rPr lang="ar-SA" sz="1600" b="1" dirty="0" err="1" smtClean="0"/>
              <a:t>او</a:t>
            </a:r>
            <a:r>
              <a:rPr lang="ar-SA" sz="1600" b="1" dirty="0" smtClean="0"/>
              <a:t> تغييرهم </a:t>
            </a:r>
            <a:r>
              <a:rPr lang="ar-SA" sz="1600" b="1" dirty="0" err="1" smtClean="0"/>
              <a:t>او</a:t>
            </a:r>
            <a:r>
              <a:rPr lang="ar-SA" sz="1600" b="1" dirty="0" smtClean="0"/>
              <a:t> الاستعاضة عن أي منهم متى ثبت صدقهم ،</a:t>
            </a:r>
            <a:r>
              <a:rPr lang="ar-SA" sz="1600" b="1" dirty="0" err="1" smtClean="0"/>
              <a:t>اما</a:t>
            </a:r>
            <a:r>
              <a:rPr lang="ar-SA" sz="1600" b="1" dirty="0" smtClean="0"/>
              <a:t> الخبير فيجوز ردهم </a:t>
            </a:r>
            <a:r>
              <a:rPr lang="ar-SA" sz="1600" b="1" dirty="0" err="1" smtClean="0"/>
              <a:t>لاسباب</a:t>
            </a:r>
            <a:r>
              <a:rPr lang="ar-SA" sz="1600" b="1" dirty="0" smtClean="0"/>
              <a:t> شخصية </a:t>
            </a:r>
            <a:r>
              <a:rPr lang="ar-SA" sz="1600" b="1" dirty="0" err="1" smtClean="0"/>
              <a:t>او</a:t>
            </a:r>
            <a:r>
              <a:rPr lang="ar-SA" sz="1600" b="1" dirty="0" smtClean="0"/>
              <a:t> عزلهم والاستعاضة بخبير </a:t>
            </a:r>
            <a:r>
              <a:rPr lang="ar-SA" sz="1600" b="1" dirty="0" err="1" smtClean="0"/>
              <a:t>اخر</a:t>
            </a:r>
            <a:r>
              <a:rPr lang="ar-SA" sz="1600" b="1" dirty="0" smtClean="0"/>
              <a:t>.</a:t>
            </a:r>
            <a:r>
              <a:rPr lang="en-US" sz="1600" dirty="0" smtClean="0"/>
              <a:t/>
            </a:r>
            <a:br>
              <a:rPr lang="en-US" sz="1600" dirty="0" smtClean="0"/>
            </a:br>
            <a:r>
              <a:rPr lang="ar-SA" sz="1600" b="1" u="sng" dirty="0" err="1" smtClean="0"/>
              <a:t>اهم</a:t>
            </a:r>
            <a:r>
              <a:rPr lang="ar-SA" sz="1600" b="1" u="sng" dirty="0" smtClean="0"/>
              <a:t> قواعد الخبرة/</a:t>
            </a:r>
            <a:r>
              <a:rPr lang="en-US" sz="1600" dirty="0" smtClean="0"/>
              <a:t/>
            </a:r>
            <a:br>
              <a:rPr lang="en-US" sz="1600" dirty="0" smtClean="0"/>
            </a:br>
            <a:r>
              <a:rPr lang="ar-IQ" sz="1600" dirty="0" smtClean="0"/>
              <a:t>1- </a:t>
            </a:r>
            <a:r>
              <a:rPr lang="ar-SA" sz="1600" b="1" dirty="0" smtClean="0"/>
              <a:t>يجوز </a:t>
            </a:r>
            <a:r>
              <a:rPr lang="ar-SA" sz="1600" b="1" dirty="0" smtClean="0"/>
              <a:t>ندب خبير </a:t>
            </a:r>
            <a:r>
              <a:rPr lang="ar-SA" sz="1600" b="1" dirty="0" err="1" smtClean="0"/>
              <a:t>او</a:t>
            </a:r>
            <a:r>
              <a:rPr lang="ar-SA" sz="1600" b="1" dirty="0" smtClean="0"/>
              <a:t> </a:t>
            </a:r>
            <a:r>
              <a:rPr lang="ar-SA" sz="1600" b="1" dirty="0" err="1" smtClean="0"/>
              <a:t>اكثر</a:t>
            </a:r>
            <a:r>
              <a:rPr lang="ar-SA" sz="1600" b="1" dirty="0" smtClean="0"/>
              <a:t> من قبل القاضي </a:t>
            </a:r>
            <a:r>
              <a:rPr lang="ar-SA" sz="1600" b="1" dirty="0" err="1" smtClean="0"/>
              <a:t>او</a:t>
            </a:r>
            <a:r>
              <a:rPr lang="ar-SA" sz="1600" b="1" dirty="0" smtClean="0"/>
              <a:t> المحقق </a:t>
            </a:r>
            <a:r>
              <a:rPr lang="ar-SA" sz="1600" b="1" dirty="0" err="1" smtClean="0"/>
              <a:t>او</a:t>
            </a:r>
            <a:r>
              <a:rPr lang="ar-SA" sz="1600" b="1" dirty="0" smtClean="0"/>
              <a:t> بناء على طلب الخصوم وذلك </a:t>
            </a:r>
            <a:r>
              <a:rPr lang="ar-SA" sz="1600" b="1" dirty="0" err="1" smtClean="0"/>
              <a:t>لابداء</a:t>
            </a:r>
            <a:r>
              <a:rPr lang="ar-SA" sz="1600" b="1" dirty="0" smtClean="0"/>
              <a:t> </a:t>
            </a:r>
            <a:r>
              <a:rPr lang="ar-SA" sz="1600" b="1" dirty="0" err="1" smtClean="0"/>
              <a:t>الراي</a:t>
            </a:r>
            <a:r>
              <a:rPr lang="ar-SA" sz="1600" b="1" dirty="0" smtClean="0"/>
              <a:t> في ماله صلة بالجريمة التي يجري التحقيق فيها </a:t>
            </a:r>
            <a:r>
              <a:rPr lang="en-US" sz="1600" dirty="0" smtClean="0"/>
              <a:t/>
            </a:r>
            <a:br>
              <a:rPr lang="en-US" sz="1600" dirty="0" smtClean="0"/>
            </a:br>
            <a:r>
              <a:rPr lang="ar-IQ" sz="1600" dirty="0" smtClean="0"/>
              <a:t>2- </a:t>
            </a:r>
            <a:r>
              <a:rPr lang="ar-SA" sz="1600" b="1" dirty="0" smtClean="0"/>
              <a:t>يجوز </a:t>
            </a:r>
            <a:r>
              <a:rPr lang="ar-SA" sz="1600" b="1" dirty="0" smtClean="0"/>
              <a:t>لقاضي التحقيق </a:t>
            </a:r>
            <a:r>
              <a:rPr lang="ar-SA" sz="1600" b="1" dirty="0" err="1" smtClean="0"/>
              <a:t>او</a:t>
            </a:r>
            <a:r>
              <a:rPr lang="ar-SA" sz="1600" b="1" dirty="0" smtClean="0"/>
              <a:t> المحقق </a:t>
            </a:r>
            <a:r>
              <a:rPr lang="ar-SA" sz="1600" b="1" dirty="0" err="1" smtClean="0"/>
              <a:t>ان</a:t>
            </a:r>
            <a:r>
              <a:rPr lang="ar-SA" sz="1600" b="1" dirty="0" smtClean="0"/>
              <a:t> يحضر عند مباشرة الخبير عمله .</a:t>
            </a:r>
            <a:r>
              <a:rPr lang="en-US" sz="1600" dirty="0" smtClean="0"/>
              <a:t/>
            </a:r>
            <a:br>
              <a:rPr lang="en-US" sz="1600" dirty="0" smtClean="0"/>
            </a:br>
            <a:r>
              <a:rPr lang="ar-IQ" sz="1600" dirty="0" smtClean="0"/>
              <a:t>3- </a:t>
            </a:r>
            <a:r>
              <a:rPr lang="ar-SA" sz="1600" b="1" dirty="0" smtClean="0"/>
              <a:t>لقاضي </a:t>
            </a:r>
            <a:r>
              <a:rPr lang="ar-SA" sz="1600" b="1" dirty="0" smtClean="0"/>
              <a:t>التحقيق </a:t>
            </a:r>
            <a:r>
              <a:rPr lang="ar-SA" sz="1600" b="1" dirty="0" err="1" smtClean="0"/>
              <a:t>او</a:t>
            </a:r>
            <a:r>
              <a:rPr lang="ar-SA" sz="1600" b="1" dirty="0" smtClean="0"/>
              <a:t> المحقق </a:t>
            </a:r>
            <a:r>
              <a:rPr lang="ar-SA" sz="1600" b="1" dirty="0" err="1" smtClean="0"/>
              <a:t>ان</a:t>
            </a:r>
            <a:r>
              <a:rPr lang="ar-SA" sz="1600" b="1" dirty="0" smtClean="0"/>
              <a:t> يرغم المتهم </a:t>
            </a:r>
            <a:r>
              <a:rPr lang="ar-SA" sz="1600" b="1" dirty="0" err="1" smtClean="0"/>
              <a:t>او</a:t>
            </a:r>
            <a:r>
              <a:rPr lang="ar-SA" sz="1600" b="1" dirty="0" smtClean="0"/>
              <a:t> </a:t>
            </a:r>
            <a:r>
              <a:rPr lang="ar-SA" sz="1600" b="1" dirty="0" err="1" smtClean="0"/>
              <a:t>المجنى</a:t>
            </a:r>
            <a:r>
              <a:rPr lang="ar-SA" sz="1600" b="1" dirty="0" smtClean="0"/>
              <a:t> عليه في </a:t>
            </a:r>
            <a:r>
              <a:rPr lang="ar-SA" sz="1600" b="1" dirty="0" err="1" smtClean="0"/>
              <a:t>جنايه</a:t>
            </a:r>
            <a:r>
              <a:rPr lang="ar-SA" sz="1600" b="1" dirty="0" smtClean="0"/>
              <a:t> </a:t>
            </a:r>
            <a:r>
              <a:rPr lang="ar-SA" sz="1600" b="1" dirty="0" err="1" smtClean="0"/>
              <a:t>او</a:t>
            </a:r>
            <a:r>
              <a:rPr lang="ar-SA" sz="1600" b="1" dirty="0" smtClean="0"/>
              <a:t> جنحة على التمكين من الكشف على جسمه مما </a:t>
            </a:r>
            <a:r>
              <a:rPr lang="ar-IQ" sz="1600" b="1" dirty="0" smtClean="0"/>
              <a:t>ي</a:t>
            </a:r>
            <a:r>
              <a:rPr lang="ar-SA" sz="1600" b="1" dirty="0" smtClean="0"/>
              <a:t>فيد </a:t>
            </a:r>
            <a:r>
              <a:rPr lang="ar-SA" sz="1600" b="1" dirty="0" smtClean="0"/>
              <a:t>التحقيق ويجب </a:t>
            </a:r>
            <a:r>
              <a:rPr lang="ar-SA" sz="1600" b="1" dirty="0" err="1" smtClean="0"/>
              <a:t>ان</a:t>
            </a:r>
            <a:r>
              <a:rPr lang="ar-SA" sz="1600" b="1" dirty="0" smtClean="0"/>
              <a:t> يكون الكشف على جسم </a:t>
            </a:r>
            <a:r>
              <a:rPr lang="ar-SA" sz="1600" b="1" dirty="0" err="1" smtClean="0"/>
              <a:t>الانثى</a:t>
            </a:r>
            <a:r>
              <a:rPr lang="ar-SA" sz="1600" b="1" dirty="0" smtClean="0"/>
              <a:t> بواسطة </a:t>
            </a:r>
            <a:r>
              <a:rPr lang="ar-SA" sz="1600" b="1" dirty="0" err="1" smtClean="0"/>
              <a:t>انثى</a:t>
            </a:r>
            <a:r>
              <a:rPr lang="ar-SA" sz="1600" b="1" dirty="0" smtClean="0"/>
              <a:t> كذلك .</a:t>
            </a:r>
            <a:r>
              <a:rPr lang="en-US" sz="1600" dirty="0" smtClean="0"/>
              <a:t/>
            </a:r>
            <a:br>
              <a:rPr lang="en-US" sz="1600" dirty="0" smtClean="0"/>
            </a:br>
            <a:endParaRPr lang="ar-IQ" sz="16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738538"/>
          </a:xfrm>
        </p:spPr>
        <p:txBody>
          <a:bodyPr>
            <a:noAutofit/>
          </a:bodyPr>
          <a:lstStyle/>
          <a:p>
            <a:pPr lvl="0"/>
            <a:r>
              <a:rPr lang="ar-IQ" sz="1600" b="1" dirty="0" smtClean="0"/>
              <a:t>4- </a:t>
            </a:r>
            <a:r>
              <a:rPr lang="ar-SA" sz="1600" b="1" dirty="0" smtClean="0"/>
              <a:t>يجوز </a:t>
            </a:r>
            <a:r>
              <a:rPr lang="ar-SA" sz="1600" b="1" dirty="0" smtClean="0"/>
              <a:t>للخبير </a:t>
            </a:r>
            <a:r>
              <a:rPr lang="ar-SA" sz="1600" b="1" dirty="0" err="1" smtClean="0"/>
              <a:t>ان</a:t>
            </a:r>
            <a:r>
              <a:rPr lang="ar-SA" sz="1600" b="1" dirty="0" smtClean="0"/>
              <a:t> يعتذر عن تقديم خبرته ولا يجوز على المحقق </a:t>
            </a:r>
            <a:r>
              <a:rPr lang="ar-SA" sz="1600" b="1" dirty="0" err="1" smtClean="0"/>
              <a:t>ان</a:t>
            </a:r>
            <a:r>
              <a:rPr lang="ar-SA" sz="1600" b="1" dirty="0" smtClean="0"/>
              <a:t> يجبره لان في </a:t>
            </a:r>
            <a:r>
              <a:rPr lang="ar-SA" sz="1600" b="1" dirty="0" err="1" smtClean="0"/>
              <a:t>ارغامه</a:t>
            </a:r>
            <a:r>
              <a:rPr lang="ar-SA" sz="1600" b="1" dirty="0" smtClean="0"/>
              <a:t> نتائج سلبيه على السلطة القضائية والابتعاد عن </a:t>
            </a:r>
            <a:r>
              <a:rPr lang="ar-SA" sz="1600" b="1" dirty="0" err="1" smtClean="0"/>
              <a:t>الحقيقه</a:t>
            </a:r>
            <a:r>
              <a:rPr lang="ar-SA" sz="1600" b="1" dirty="0" smtClean="0"/>
              <a:t> .</a:t>
            </a:r>
            <a:r>
              <a:rPr lang="en-US" sz="1600" dirty="0" smtClean="0"/>
              <a:t/>
            </a:r>
            <a:br>
              <a:rPr lang="en-US" sz="1600" dirty="0" smtClean="0"/>
            </a:br>
            <a:r>
              <a:rPr lang="ar-IQ" sz="1600" dirty="0" smtClean="0"/>
              <a:t>5- </a:t>
            </a:r>
            <a:r>
              <a:rPr lang="ar-SA" sz="1600" b="1" dirty="0" smtClean="0"/>
              <a:t>ليس </a:t>
            </a:r>
            <a:r>
              <a:rPr lang="ar-SA" sz="1600" b="1" dirty="0" smtClean="0"/>
              <a:t>للمحقق </a:t>
            </a:r>
            <a:r>
              <a:rPr lang="ar-SA" sz="1600" b="1" dirty="0" err="1" smtClean="0"/>
              <a:t>ان</a:t>
            </a:r>
            <a:r>
              <a:rPr lang="ar-SA" sz="1600" b="1" dirty="0" smtClean="0"/>
              <a:t> يطلب من الخبير </a:t>
            </a:r>
            <a:r>
              <a:rPr lang="ar-SA" sz="1600" b="1" dirty="0" err="1" smtClean="0"/>
              <a:t>اجراء</a:t>
            </a:r>
            <a:r>
              <a:rPr lang="ar-SA" sz="1600" b="1" dirty="0" smtClean="0"/>
              <a:t> عمله على وجه معين .</a:t>
            </a:r>
            <a:r>
              <a:rPr lang="en-US" sz="1600" dirty="0" smtClean="0"/>
              <a:t/>
            </a:r>
            <a:br>
              <a:rPr lang="en-US" sz="1600" dirty="0" smtClean="0"/>
            </a:br>
            <a:r>
              <a:rPr lang="ar-IQ" sz="1600" dirty="0" smtClean="0"/>
              <a:t>6- </a:t>
            </a:r>
            <a:r>
              <a:rPr lang="ar-SA" sz="1600" b="1" dirty="0" smtClean="0"/>
              <a:t>يجوز </a:t>
            </a:r>
            <a:r>
              <a:rPr lang="ar-SA" sz="1600" b="1" dirty="0" smtClean="0"/>
              <a:t>للمحقق </a:t>
            </a:r>
            <a:r>
              <a:rPr lang="ar-SA" sz="1600" b="1" dirty="0" err="1" smtClean="0"/>
              <a:t>ان</a:t>
            </a:r>
            <a:r>
              <a:rPr lang="ar-SA" sz="1600" b="1" dirty="0" smtClean="0"/>
              <a:t> يستوضح من الخبير عن بعض المسائل .</a:t>
            </a:r>
            <a:r>
              <a:rPr lang="en-US" sz="1600" dirty="0" smtClean="0"/>
              <a:t/>
            </a:r>
            <a:br>
              <a:rPr lang="en-US" sz="1600" dirty="0" smtClean="0"/>
            </a:br>
            <a:r>
              <a:rPr lang="ar-IQ" sz="1600" dirty="0" smtClean="0"/>
              <a:t>7- </a:t>
            </a:r>
            <a:r>
              <a:rPr lang="ar-SA" sz="1600" b="1" dirty="0" smtClean="0"/>
              <a:t>ليس </a:t>
            </a:r>
            <a:r>
              <a:rPr lang="ar-SA" sz="1600" b="1" dirty="0" smtClean="0"/>
              <a:t>هنالك مانع قانوني من </a:t>
            </a:r>
            <a:r>
              <a:rPr lang="ar-SA" sz="1600" b="1" dirty="0" err="1" smtClean="0"/>
              <a:t>الاستعانه</a:t>
            </a:r>
            <a:r>
              <a:rPr lang="ar-SA" sz="1600" b="1" dirty="0" smtClean="0"/>
              <a:t> بأكثر من خبير في ذات </a:t>
            </a:r>
            <a:r>
              <a:rPr lang="ar-SA" sz="1600" b="1" dirty="0" err="1" smtClean="0"/>
              <a:t>القضيه</a:t>
            </a:r>
            <a:r>
              <a:rPr lang="ar-SA" sz="1600" b="1" dirty="0" smtClean="0"/>
              <a:t> .</a:t>
            </a:r>
            <a:r>
              <a:rPr lang="en-US" sz="1600" dirty="0" smtClean="0"/>
              <a:t/>
            </a:r>
            <a:br>
              <a:rPr lang="en-US" sz="1600" dirty="0" smtClean="0"/>
            </a:br>
            <a:r>
              <a:rPr lang="ar-IQ" sz="1600" dirty="0" smtClean="0"/>
              <a:t>8- </a:t>
            </a:r>
            <a:r>
              <a:rPr lang="ar-SA" sz="1600" b="1" dirty="0" smtClean="0"/>
              <a:t>من </a:t>
            </a:r>
            <a:r>
              <a:rPr lang="ar-SA" sz="1600" b="1" dirty="0" smtClean="0"/>
              <a:t>القواعد </a:t>
            </a:r>
            <a:r>
              <a:rPr lang="ar-SA" sz="1600" b="1" dirty="0" err="1" smtClean="0"/>
              <a:t>الفنيه</a:t>
            </a:r>
            <a:r>
              <a:rPr lang="ar-SA" sz="1600" b="1" dirty="0" smtClean="0"/>
              <a:t> التي على المحقق مراعاتها ضرورة عدم </a:t>
            </a:r>
            <a:r>
              <a:rPr lang="ar-SA" sz="1600" b="1" dirty="0" err="1" smtClean="0"/>
              <a:t>المغالات</a:t>
            </a:r>
            <a:r>
              <a:rPr lang="ar-SA" sz="1600" b="1" dirty="0" smtClean="0"/>
              <a:t> </a:t>
            </a:r>
            <a:r>
              <a:rPr lang="ar-SA" sz="1600" b="1" dirty="0" err="1" smtClean="0"/>
              <a:t>او</a:t>
            </a:r>
            <a:r>
              <a:rPr lang="ar-SA" sz="1600" b="1" dirty="0" smtClean="0"/>
              <a:t> </a:t>
            </a:r>
            <a:r>
              <a:rPr lang="ar-SA" sz="1600" b="1" dirty="0" err="1" smtClean="0"/>
              <a:t>ارهاق</a:t>
            </a:r>
            <a:r>
              <a:rPr lang="ar-SA" sz="1600" b="1" dirty="0" smtClean="0"/>
              <a:t> الخبير في طرح </a:t>
            </a:r>
            <a:r>
              <a:rPr lang="ar-SA" sz="1600" b="1" dirty="0" err="1" smtClean="0"/>
              <a:t>الاسئله</a:t>
            </a:r>
            <a:r>
              <a:rPr lang="ar-SA" sz="1600" b="1" dirty="0" smtClean="0"/>
              <a:t> التي تخرج عن نطاق علم الخبير </a:t>
            </a:r>
            <a:r>
              <a:rPr lang="ar-SA" sz="1600" b="1" dirty="0" err="1" smtClean="0"/>
              <a:t>او</a:t>
            </a:r>
            <a:r>
              <a:rPr lang="ar-SA" sz="1600" b="1" dirty="0" smtClean="0"/>
              <a:t> معرفته .</a:t>
            </a:r>
            <a:r>
              <a:rPr lang="en-US" sz="1600" dirty="0" smtClean="0"/>
              <a:t/>
            </a:r>
            <a:br>
              <a:rPr lang="en-US" sz="1600" dirty="0" smtClean="0"/>
            </a:br>
            <a:r>
              <a:rPr lang="ar-IQ" sz="1600" dirty="0" smtClean="0"/>
              <a:t>9- </a:t>
            </a:r>
            <a:r>
              <a:rPr lang="ar-SA" sz="1600" b="1" dirty="0" smtClean="0"/>
              <a:t>ضرورة </a:t>
            </a:r>
            <a:r>
              <a:rPr lang="ar-SA" sz="1600" b="1" dirty="0" err="1" smtClean="0"/>
              <a:t>الاسراع</a:t>
            </a:r>
            <a:r>
              <a:rPr lang="ar-SA" sz="1600" b="1" dirty="0" smtClean="0"/>
              <a:t> في </a:t>
            </a:r>
            <a:r>
              <a:rPr lang="ar-SA" sz="1600" b="1" dirty="0" err="1" smtClean="0"/>
              <a:t>الاستعانه</a:t>
            </a:r>
            <a:r>
              <a:rPr lang="ar-SA" sz="1600" b="1" dirty="0" smtClean="0"/>
              <a:t> بالخبير قدر </a:t>
            </a:r>
            <a:r>
              <a:rPr lang="ar-SA" sz="1600" b="1" dirty="0" err="1" smtClean="0"/>
              <a:t>الامكان</a:t>
            </a:r>
            <a:r>
              <a:rPr lang="ar-SA" sz="1600" b="1" dirty="0" smtClean="0"/>
              <a:t> لان بعض </a:t>
            </a:r>
            <a:r>
              <a:rPr lang="ar-SA" sz="1600" b="1" dirty="0" err="1" smtClean="0"/>
              <a:t>الادله</a:t>
            </a:r>
            <a:r>
              <a:rPr lang="ar-SA" sz="1600" b="1" dirty="0" smtClean="0"/>
              <a:t> </a:t>
            </a:r>
            <a:r>
              <a:rPr lang="ar-SA" sz="1600" b="1" dirty="0" err="1" smtClean="0"/>
              <a:t>الماديه</a:t>
            </a:r>
            <a:r>
              <a:rPr lang="ar-SA" sz="1600" b="1" dirty="0" smtClean="0"/>
              <a:t> قد تتغير وتضيع معالمها .</a:t>
            </a:r>
            <a:r>
              <a:rPr lang="en-US" sz="1600" dirty="0" smtClean="0"/>
              <a:t/>
            </a:r>
            <a:br>
              <a:rPr lang="en-US" sz="1600" dirty="0" smtClean="0"/>
            </a:br>
            <a:r>
              <a:rPr lang="ar-IQ" sz="1600" dirty="0" smtClean="0"/>
              <a:t>10- </a:t>
            </a:r>
            <a:r>
              <a:rPr lang="ar-SA" sz="1600" b="1" dirty="0" smtClean="0"/>
              <a:t>ضرورة </a:t>
            </a:r>
            <a:r>
              <a:rPr lang="ar-SA" sz="1600" b="1" dirty="0" smtClean="0"/>
              <a:t>اطلاع الخبير على </a:t>
            </a:r>
            <a:r>
              <a:rPr lang="ar-SA" sz="1600" b="1" dirty="0" err="1" smtClean="0"/>
              <a:t>ضروف</a:t>
            </a:r>
            <a:r>
              <a:rPr lang="ar-SA" sz="1600" b="1" dirty="0" smtClean="0"/>
              <a:t> </a:t>
            </a:r>
            <a:r>
              <a:rPr lang="ar-SA" sz="1600" b="1" dirty="0" err="1" smtClean="0"/>
              <a:t>الدعوه</a:t>
            </a:r>
            <a:r>
              <a:rPr lang="ar-SA" sz="1600" b="1" dirty="0" smtClean="0"/>
              <a:t> ومحاضر التحقيق لكي </a:t>
            </a:r>
            <a:r>
              <a:rPr lang="ar-SA" sz="1600" b="1" dirty="0" err="1" smtClean="0"/>
              <a:t>تتسهل</a:t>
            </a:r>
            <a:r>
              <a:rPr lang="ar-SA" sz="1600" b="1" dirty="0" smtClean="0"/>
              <a:t> مهمته .</a:t>
            </a:r>
            <a:r>
              <a:rPr lang="en-US" sz="1600" dirty="0" smtClean="0"/>
              <a:t/>
            </a:r>
            <a:br>
              <a:rPr lang="en-US" sz="1600" dirty="0" smtClean="0"/>
            </a:br>
            <a:r>
              <a:rPr lang="ar-IQ" sz="1600" dirty="0" smtClean="0"/>
              <a:t>11- </a:t>
            </a:r>
            <a:r>
              <a:rPr lang="ar-SA" sz="1600" b="1" dirty="0" smtClean="0"/>
              <a:t>يعاقب </a:t>
            </a:r>
            <a:r>
              <a:rPr lang="ar-SA" sz="1600" b="1" dirty="0" smtClean="0"/>
              <a:t>الخبير بعقوبة شاهد الزور متى غير الحقيقة عمداً.</a:t>
            </a:r>
            <a:r>
              <a:rPr lang="en-US" sz="1600" dirty="0" smtClean="0"/>
              <a:t/>
            </a:r>
            <a:br>
              <a:rPr lang="en-US" sz="1600" dirty="0" smtClean="0"/>
            </a:br>
            <a:r>
              <a:rPr lang="ar-SA" sz="1600" b="1" dirty="0" smtClean="0"/>
              <a:t>(تقرير </a:t>
            </a:r>
            <a:r>
              <a:rPr lang="ar-SA" sz="1600" b="1" dirty="0" smtClean="0"/>
              <a:t>الخبير) يقدم الخبير تقريره كتابةً وفي </a:t>
            </a:r>
            <a:r>
              <a:rPr lang="ar-SA" sz="1600" b="1" dirty="0" err="1" smtClean="0"/>
              <a:t>المده</a:t>
            </a:r>
            <a:r>
              <a:rPr lang="ar-SA" sz="1600" b="1" dirty="0" smtClean="0"/>
              <a:t> </a:t>
            </a:r>
            <a:r>
              <a:rPr lang="ar-SA" sz="1600" b="1" dirty="0" err="1" smtClean="0"/>
              <a:t>المحدده</a:t>
            </a:r>
            <a:r>
              <a:rPr lang="ar-SA" sz="1600" b="1" dirty="0" smtClean="0"/>
              <a:t> ما لم تتطلب طبيعة الفحص وقت </a:t>
            </a:r>
            <a:r>
              <a:rPr lang="ar-SA" sz="1600" b="1" dirty="0" err="1" smtClean="0"/>
              <a:t>اطول</a:t>
            </a:r>
            <a:r>
              <a:rPr lang="ar-SA" sz="1600" b="1" dirty="0" smtClean="0"/>
              <a:t> وعلى المحكم هان تأخذ بتقرير الخبير ولو لم يكن جازماً في </a:t>
            </a:r>
            <a:r>
              <a:rPr lang="ar-SA" sz="1600" b="1" dirty="0" err="1" smtClean="0"/>
              <a:t>المسأله</a:t>
            </a:r>
            <a:r>
              <a:rPr lang="ar-SA" sz="1600" b="1" dirty="0" smtClean="0"/>
              <a:t> التي طلب </a:t>
            </a:r>
            <a:r>
              <a:rPr lang="ar-SA" sz="1600" b="1" dirty="0" err="1" smtClean="0"/>
              <a:t>ابداء</a:t>
            </a:r>
            <a:r>
              <a:rPr lang="ar-SA" sz="1600" b="1" dirty="0" smtClean="0"/>
              <a:t> الرأي فيها وفي حالة قامت </a:t>
            </a:r>
            <a:r>
              <a:rPr lang="ar-SA" sz="1600" b="1" dirty="0" err="1" smtClean="0"/>
              <a:t>المحكمه</a:t>
            </a:r>
            <a:r>
              <a:rPr lang="ar-SA" sz="1600" b="1" dirty="0" smtClean="0"/>
              <a:t> بندب خبير </a:t>
            </a:r>
            <a:r>
              <a:rPr lang="ar-SA" sz="1600" b="1" dirty="0" err="1" smtClean="0"/>
              <a:t>اخر</a:t>
            </a:r>
            <a:r>
              <a:rPr lang="ar-SA" sz="1600" b="1" dirty="0" smtClean="0"/>
              <a:t> </a:t>
            </a:r>
            <a:r>
              <a:rPr lang="ar-SA" sz="1600" b="1" dirty="0" err="1" smtClean="0"/>
              <a:t>وتنقاضت</a:t>
            </a:r>
            <a:r>
              <a:rPr lang="ar-SA" sz="1600" b="1" dirty="0" smtClean="0"/>
              <a:t> تقاريرهم </a:t>
            </a:r>
            <a:r>
              <a:rPr lang="ar-SA" sz="1600" b="1" dirty="0" err="1" smtClean="0"/>
              <a:t>فاللمحكمه</a:t>
            </a:r>
            <a:r>
              <a:rPr lang="ar-SA" sz="1600" b="1" dirty="0" smtClean="0"/>
              <a:t> </a:t>
            </a:r>
            <a:r>
              <a:rPr lang="ar-SA" sz="1600" b="1" dirty="0" err="1" smtClean="0"/>
              <a:t>ان</a:t>
            </a:r>
            <a:r>
              <a:rPr lang="ar-SA" sz="1600" b="1" dirty="0" smtClean="0"/>
              <a:t> تستدعيهم وتناقشهم كما لها </a:t>
            </a:r>
            <a:r>
              <a:rPr lang="ar-SA" sz="1600" b="1" dirty="0" err="1" smtClean="0"/>
              <a:t>ان</a:t>
            </a:r>
            <a:r>
              <a:rPr lang="ar-SA" sz="1600" b="1" dirty="0" smtClean="0"/>
              <a:t> تطرح ما ورد في التقرير لمناقشة الخصوم وللمحكمة </a:t>
            </a:r>
            <a:r>
              <a:rPr lang="ar-SA" sz="1600" b="1" dirty="0" err="1" smtClean="0"/>
              <a:t>ان</a:t>
            </a:r>
            <a:r>
              <a:rPr lang="ar-SA" sz="1600" b="1" dirty="0" smtClean="0"/>
              <a:t> تستدعي الخبير وتطلب منه </a:t>
            </a:r>
            <a:r>
              <a:rPr lang="ar-SA" sz="1600" b="1" dirty="0" err="1" smtClean="0"/>
              <a:t>ايضاح</a:t>
            </a:r>
            <a:r>
              <a:rPr lang="ar-SA" sz="1600" b="1" dirty="0" smtClean="0"/>
              <a:t> ما غمض من مسائل ما وردت في تقريره .</a:t>
            </a:r>
            <a:r>
              <a:rPr lang="en-US" sz="1600" dirty="0" smtClean="0"/>
              <a:t/>
            </a:r>
            <a:br>
              <a:rPr lang="en-US" sz="1600" dirty="0" smtClean="0"/>
            </a:br>
            <a:endParaRPr lang="ar-IQ" sz="16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46040"/>
            <a:ext cx="8229600" cy="1143000"/>
          </a:xfrm>
          <a:effectLst>
            <a:glow rad="635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a:lstStyle/>
          <a:p>
            <a:r>
              <a:rPr lang="ar-SA" b="1" dirty="0" smtClean="0"/>
              <a:t> (</a:t>
            </a:r>
            <a:r>
              <a:rPr lang="ar-SA" b="1" u="sng" dirty="0" smtClean="0"/>
              <a:t>المحاضرة التاسعة)</a:t>
            </a:r>
            <a:endParaRPr lang="ar-IQ"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Autofit/>
          </a:bodyPr>
          <a:lstStyle/>
          <a:p>
            <a:r>
              <a:rPr lang="ar-SA" sz="1600" b="1" dirty="0" smtClean="0"/>
              <a:t> (التفتيش)يقصد بالتفتيش الاطلاع على محل منحه القانون حرمة خاصة باعتباره مستودع سر لصاحبه لضبط ما عسى </a:t>
            </a:r>
            <a:r>
              <a:rPr lang="ar-SA" sz="1600" b="1" dirty="0" err="1" smtClean="0"/>
              <a:t>ان</a:t>
            </a:r>
            <a:r>
              <a:rPr lang="ar-SA" sz="1600" b="1" dirty="0" smtClean="0"/>
              <a:t> يوجد فيه ما يفيد في كشف الحقيقة عن جريمة معينة.</a:t>
            </a:r>
            <a:r>
              <a:rPr lang="en-US" sz="1600" dirty="0" smtClean="0"/>
              <a:t/>
            </a:r>
            <a:br>
              <a:rPr lang="en-US" sz="1600" dirty="0" smtClean="0"/>
            </a:br>
            <a:r>
              <a:rPr lang="ar-SA" sz="1600" b="1" dirty="0" err="1" smtClean="0"/>
              <a:t>الاذن</a:t>
            </a:r>
            <a:r>
              <a:rPr lang="ar-SA" sz="1600" b="1" dirty="0" smtClean="0"/>
              <a:t> القانوني بالتفتيش /وهو من </a:t>
            </a:r>
            <a:r>
              <a:rPr lang="ar-SA" sz="1600" b="1" dirty="0" err="1" smtClean="0"/>
              <a:t>الاجراءات</a:t>
            </a:r>
            <a:r>
              <a:rPr lang="ar-SA" sz="1600" b="1" dirty="0" smtClean="0"/>
              <a:t> الشكلية الهامة التي يبطل التفتيش بدونها حيث لا بد من الحصول على </a:t>
            </a:r>
            <a:r>
              <a:rPr lang="ar-SA" sz="1600" b="1" dirty="0" err="1" smtClean="0"/>
              <a:t>اذن</a:t>
            </a:r>
            <a:r>
              <a:rPr lang="ar-SA" sz="1600" b="1" dirty="0" smtClean="0"/>
              <a:t> قانوني من القاضي حيث </a:t>
            </a:r>
            <a:r>
              <a:rPr lang="ar-SA" sz="1600" b="1" dirty="0" err="1" smtClean="0"/>
              <a:t>اشارت</a:t>
            </a:r>
            <a:r>
              <a:rPr lang="ar-SA" sz="1600" b="1" dirty="0" smtClean="0"/>
              <a:t> المادة (72/ب) </a:t>
            </a:r>
            <a:r>
              <a:rPr lang="ar-SA" sz="1600" b="1" dirty="0" err="1" smtClean="0"/>
              <a:t>الاصولية</a:t>
            </a:r>
            <a:r>
              <a:rPr lang="ar-SA" sz="1600" b="1" dirty="0" smtClean="0"/>
              <a:t> </a:t>
            </a:r>
            <a:r>
              <a:rPr lang="ar-SA" sz="1600" b="1" dirty="0" err="1" smtClean="0"/>
              <a:t>الى</a:t>
            </a:r>
            <a:r>
              <a:rPr lang="ar-SA" sz="1600" b="1" dirty="0" smtClean="0"/>
              <a:t> (يقوم بالتفتيش قاضي التحقيق </a:t>
            </a:r>
            <a:r>
              <a:rPr lang="ar-SA" sz="1600" b="1" dirty="0" err="1" smtClean="0"/>
              <a:t>او</a:t>
            </a:r>
            <a:r>
              <a:rPr lang="ar-SA" sz="1600" b="1" dirty="0" smtClean="0"/>
              <a:t> المحقق </a:t>
            </a:r>
            <a:r>
              <a:rPr lang="ar-SA" sz="1600" b="1" dirty="0" err="1" smtClean="0"/>
              <a:t>او</a:t>
            </a:r>
            <a:r>
              <a:rPr lang="ar-SA" sz="1600" b="1" dirty="0" smtClean="0"/>
              <a:t> عضو الضبط القضائي </a:t>
            </a:r>
            <a:r>
              <a:rPr lang="ar-SA" sz="1600" b="1" dirty="0" err="1" smtClean="0"/>
              <a:t>بامر</a:t>
            </a:r>
            <a:r>
              <a:rPr lang="ar-SA" sz="1600" b="1" dirty="0" smtClean="0"/>
              <a:t> من القاضي </a:t>
            </a:r>
            <a:r>
              <a:rPr lang="ar-SA" sz="1600" b="1" dirty="0" err="1" smtClean="0"/>
              <a:t>او</a:t>
            </a:r>
            <a:r>
              <a:rPr lang="ar-SA" sz="1600" b="1" dirty="0" smtClean="0"/>
              <a:t> من يخوله القانون </a:t>
            </a:r>
            <a:r>
              <a:rPr lang="ar-SA" sz="1600" b="1" dirty="0" err="1" smtClean="0"/>
              <a:t>اجراءه</a:t>
            </a:r>
            <a:r>
              <a:rPr lang="ar-SA" sz="1600" b="1" dirty="0" smtClean="0"/>
              <a:t>) كما </a:t>
            </a:r>
            <a:r>
              <a:rPr lang="ar-SA" sz="1600" b="1" dirty="0" err="1" smtClean="0"/>
              <a:t>اشارت</a:t>
            </a:r>
            <a:r>
              <a:rPr lang="ar-SA" sz="1600" b="1" dirty="0" smtClean="0"/>
              <a:t> المادة (73/أ)(لا يجوز تفتيش أي شخص </a:t>
            </a:r>
            <a:r>
              <a:rPr lang="ar-SA" sz="1600" b="1" dirty="0" err="1" smtClean="0"/>
              <a:t>او</a:t>
            </a:r>
            <a:r>
              <a:rPr lang="ar-SA" sz="1600" b="1" dirty="0" smtClean="0"/>
              <a:t> دخول </a:t>
            </a:r>
            <a:r>
              <a:rPr lang="ar-SA" sz="1600" b="1" dirty="0" err="1" smtClean="0"/>
              <a:t>او</a:t>
            </a:r>
            <a:r>
              <a:rPr lang="ar-SA" sz="1600" b="1" dirty="0" smtClean="0"/>
              <a:t> تفتيش منزله </a:t>
            </a:r>
            <a:r>
              <a:rPr lang="ar-SA" sz="1600" b="1" dirty="0" err="1" smtClean="0"/>
              <a:t>او</a:t>
            </a:r>
            <a:r>
              <a:rPr lang="ar-SA" sz="1600" b="1" dirty="0" smtClean="0"/>
              <a:t> أي مكان تحت حيازته </a:t>
            </a:r>
            <a:r>
              <a:rPr lang="ar-SA" sz="1600" b="1" dirty="0" err="1" smtClean="0"/>
              <a:t>الا</a:t>
            </a:r>
            <a:r>
              <a:rPr lang="ar-SA" sz="1600" b="1" dirty="0" smtClean="0"/>
              <a:t> بناء على </a:t>
            </a:r>
            <a:r>
              <a:rPr lang="ar-SA" sz="1600" b="1" dirty="0" err="1" smtClean="0"/>
              <a:t>امر</a:t>
            </a:r>
            <a:r>
              <a:rPr lang="ar-SA" sz="1600" b="1" dirty="0" smtClean="0"/>
              <a:t> صادر من سلطة مختصة قانونا) لكن يمكن الخروج عن هذا </a:t>
            </a:r>
            <a:r>
              <a:rPr lang="ar-SA" sz="1600" b="1" dirty="0" err="1" smtClean="0"/>
              <a:t>الاصل</a:t>
            </a:r>
            <a:r>
              <a:rPr lang="ar-SA" sz="1600" b="1" dirty="0" smtClean="0"/>
              <a:t> بعدة حالات وهي:-</a:t>
            </a:r>
            <a:r>
              <a:rPr lang="en-US" sz="1600" dirty="0" smtClean="0"/>
              <a:t/>
            </a:r>
            <a:br>
              <a:rPr lang="en-US" sz="1600" dirty="0" smtClean="0"/>
            </a:br>
            <a:r>
              <a:rPr lang="ar-IQ" sz="1600" dirty="0" smtClean="0"/>
              <a:t>1- </a:t>
            </a:r>
            <a:r>
              <a:rPr lang="ar-SA" sz="1600" b="1" dirty="0" smtClean="0"/>
              <a:t>حالات </a:t>
            </a:r>
            <a:r>
              <a:rPr lang="ar-SA" sz="1600" b="1" dirty="0" smtClean="0"/>
              <a:t>الضرورة/وهي الحريق </a:t>
            </a:r>
            <a:r>
              <a:rPr lang="ar-SA" sz="1600" b="1" dirty="0" err="1" smtClean="0"/>
              <a:t>او</a:t>
            </a:r>
            <a:r>
              <a:rPr lang="ar-SA" sz="1600" b="1" dirty="0" smtClean="0"/>
              <a:t> الغرق .</a:t>
            </a:r>
            <a:r>
              <a:rPr lang="en-US" sz="1600" dirty="0" smtClean="0"/>
              <a:t/>
            </a:r>
            <a:br>
              <a:rPr lang="en-US" sz="1600" dirty="0" smtClean="0"/>
            </a:br>
            <a:r>
              <a:rPr lang="ar-IQ" sz="1600" dirty="0" smtClean="0"/>
              <a:t>2- </a:t>
            </a:r>
            <a:r>
              <a:rPr lang="ar-SA" sz="1600" b="1" dirty="0" smtClean="0"/>
              <a:t>حالات </a:t>
            </a:r>
            <a:r>
              <a:rPr lang="ar-SA" sz="1600" b="1" dirty="0" smtClean="0"/>
              <a:t>الاشتباه .</a:t>
            </a:r>
            <a:r>
              <a:rPr lang="en-US" sz="1600" dirty="0" smtClean="0"/>
              <a:t/>
            </a:r>
            <a:br>
              <a:rPr lang="en-US" sz="1600" dirty="0" smtClean="0"/>
            </a:br>
            <a:r>
              <a:rPr lang="ar-IQ" sz="1600" dirty="0" smtClean="0"/>
              <a:t>3- </a:t>
            </a:r>
            <a:r>
              <a:rPr lang="ar-SA" sz="1600" b="1" dirty="0" smtClean="0"/>
              <a:t>حالة </a:t>
            </a:r>
            <a:r>
              <a:rPr lang="ar-SA" sz="1600" b="1" dirty="0" smtClean="0"/>
              <a:t>التلبس.</a:t>
            </a:r>
            <a:r>
              <a:rPr lang="en-US" sz="1600" dirty="0" smtClean="0"/>
              <a:t/>
            </a:r>
            <a:br>
              <a:rPr lang="en-US" sz="1600" dirty="0" smtClean="0"/>
            </a:br>
            <a:r>
              <a:rPr lang="ar-IQ" sz="1600" dirty="0" smtClean="0"/>
              <a:t>1- </a:t>
            </a:r>
            <a:r>
              <a:rPr lang="ar-SA" sz="1600" b="1" u="sng" dirty="0" smtClean="0"/>
              <a:t>سرعة </a:t>
            </a:r>
            <a:r>
              <a:rPr lang="ar-SA" sz="1600" b="1" u="sng" dirty="0" smtClean="0"/>
              <a:t>الانتقال </a:t>
            </a:r>
            <a:r>
              <a:rPr lang="ar-SA" sz="1600" b="1" u="sng" dirty="0" err="1" smtClean="0"/>
              <a:t>الى</a:t>
            </a:r>
            <a:r>
              <a:rPr lang="ar-SA" sz="1600" b="1" u="sng" dirty="0" smtClean="0"/>
              <a:t> المكان المراد تفتيشه</a:t>
            </a:r>
            <a:r>
              <a:rPr lang="ar-SA" sz="1600" b="1" dirty="0" smtClean="0"/>
              <a:t>/لتضييع الفرصة على الجاني في قيامه بالتضليل وتضييع معالم الجريمة </a:t>
            </a:r>
            <a:r>
              <a:rPr lang="ar-SA" sz="1600" b="1" dirty="0" err="1" smtClean="0"/>
              <a:t>وادواتها</a:t>
            </a:r>
            <a:r>
              <a:rPr lang="ar-SA" sz="1600" b="1" dirty="0" smtClean="0"/>
              <a:t>.</a:t>
            </a:r>
            <a:r>
              <a:rPr lang="en-US" sz="1600" dirty="0" smtClean="0"/>
              <a:t/>
            </a:r>
            <a:br>
              <a:rPr lang="en-US" sz="1600" dirty="0" smtClean="0"/>
            </a:br>
            <a:r>
              <a:rPr lang="ar-IQ" sz="1600" dirty="0" smtClean="0"/>
              <a:t>2- </a:t>
            </a:r>
            <a:r>
              <a:rPr lang="ar-SA" sz="1600" b="1" u="sng" dirty="0" smtClean="0"/>
              <a:t>اتخاذ </a:t>
            </a:r>
            <a:r>
              <a:rPr lang="ar-SA" sz="1600" b="1" u="sng" dirty="0" err="1" smtClean="0"/>
              <a:t>الاجراءات</a:t>
            </a:r>
            <a:r>
              <a:rPr lang="ar-SA" sz="1600" b="1" u="sng" dirty="0" smtClean="0"/>
              <a:t> الاحتياطية/</a:t>
            </a:r>
            <a:r>
              <a:rPr lang="ar-SA" sz="1600" b="1" dirty="0" smtClean="0"/>
              <a:t>تهدف </a:t>
            </a:r>
            <a:r>
              <a:rPr lang="ar-SA" sz="1600" b="1" dirty="0" err="1" smtClean="0"/>
              <a:t>الى</a:t>
            </a:r>
            <a:r>
              <a:rPr lang="ar-SA" sz="1600" b="1" dirty="0" smtClean="0"/>
              <a:t> الحفاظ على محل الحادث من الضياع </a:t>
            </a:r>
            <a:r>
              <a:rPr lang="ar-SA" sz="1600" b="1" dirty="0" err="1" smtClean="0"/>
              <a:t>او</a:t>
            </a:r>
            <a:r>
              <a:rPr lang="ar-SA" sz="1600" b="1" dirty="0" smtClean="0"/>
              <a:t> التلف ومن </a:t>
            </a:r>
            <a:r>
              <a:rPr lang="ar-SA" sz="1600" b="1" dirty="0" err="1" smtClean="0"/>
              <a:t>اهم</a:t>
            </a:r>
            <a:r>
              <a:rPr lang="ar-SA" sz="1600" b="1" dirty="0" smtClean="0"/>
              <a:t> هذه </a:t>
            </a:r>
            <a:r>
              <a:rPr lang="ar-SA" sz="1600" b="1" dirty="0" err="1" smtClean="0"/>
              <a:t>الاجراءات</a:t>
            </a:r>
            <a:r>
              <a:rPr lang="ar-SA" sz="1600" b="1" dirty="0" smtClean="0"/>
              <a:t>:-</a:t>
            </a:r>
            <a:r>
              <a:rPr lang="en-US" sz="1600" dirty="0" smtClean="0"/>
              <a:t/>
            </a:r>
            <a:br>
              <a:rPr lang="en-US" sz="1600" dirty="0" smtClean="0"/>
            </a:br>
            <a:r>
              <a:rPr lang="ar-SA" sz="1600" b="1" dirty="0" smtClean="0"/>
              <a:t>مراقبة المكان المراد تفتيشه من الخارج دون </a:t>
            </a:r>
            <a:r>
              <a:rPr lang="ar-SA" sz="1600" b="1" dirty="0" err="1" smtClean="0"/>
              <a:t>ان</a:t>
            </a:r>
            <a:r>
              <a:rPr lang="ar-SA" sz="1600" b="1" dirty="0" smtClean="0"/>
              <a:t> يشعر احد ولاسيما المقيمين في داخل محل الجريمة .</a:t>
            </a:r>
            <a:r>
              <a:rPr lang="en-US" sz="1600" dirty="0" smtClean="0"/>
              <a:t/>
            </a:r>
            <a:br>
              <a:rPr lang="en-US" sz="1600" dirty="0" smtClean="0"/>
            </a:br>
            <a:r>
              <a:rPr lang="ar-SA" sz="1600" b="1" dirty="0" smtClean="0"/>
              <a:t>منع دخول وخروج </a:t>
            </a:r>
            <a:r>
              <a:rPr lang="ar-SA" sz="1600" b="1" dirty="0" err="1" smtClean="0"/>
              <a:t>الاشخاص</a:t>
            </a:r>
            <a:r>
              <a:rPr lang="ar-SA" sz="1600" b="1" dirty="0" smtClean="0"/>
              <a:t> من والى المكان الذي يراد تفتيشه.</a:t>
            </a:r>
            <a:r>
              <a:rPr lang="en-US" sz="1600" dirty="0" smtClean="0"/>
              <a:t/>
            </a:r>
            <a:br>
              <a:rPr lang="en-US" sz="1600" dirty="0" smtClean="0"/>
            </a:br>
            <a:r>
              <a:rPr lang="ar-SA" sz="1600" b="1" dirty="0" smtClean="0"/>
              <a:t>تفتيش من يشتبه </a:t>
            </a:r>
            <a:r>
              <a:rPr lang="ar-SA" sz="1600" b="1" dirty="0" err="1" smtClean="0"/>
              <a:t>به</a:t>
            </a:r>
            <a:r>
              <a:rPr lang="ar-SA" sz="1600" b="1" dirty="0" smtClean="0"/>
              <a:t> من المتواجدين في المكان الذي يجري تفتيشه </a:t>
            </a:r>
            <a:r>
              <a:rPr lang="ar-SA" sz="1600" b="1" dirty="0" err="1" smtClean="0"/>
              <a:t>اذا</a:t>
            </a:r>
            <a:r>
              <a:rPr lang="ar-SA" sz="1600" b="1" dirty="0" smtClean="0"/>
              <a:t> اشتبه انه يخفي بعض </a:t>
            </a:r>
            <a:r>
              <a:rPr lang="ar-SA" sz="1600" b="1" dirty="0" err="1" smtClean="0"/>
              <a:t>الاشياء</a:t>
            </a:r>
            <a:r>
              <a:rPr lang="ar-SA" sz="1600" b="1" dirty="0" smtClean="0"/>
              <a:t> التي يجري التفتيش </a:t>
            </a:r>
            <a:r>
              <a:rPr lang="ar-SA" sz="1600" b="1" dirty="0" err="1" smtClean="0"/>
              <a:t>لاجلها</a:t>
            </a:r>
            <a:r>
              <a:rPr lang="ar-SA" sz="1600" b="1" dirty="0" smtClean="0"/>
              <a:t>.</a:t>
            </a:r>
            <a:r>
              <a:rPr lang="en-US" sz="1600" dirty="0" smtClean="0"/>
              <a:t/>
            </a:r>
            <a:br>
              <a:rPr lang="en-US" sz="1600" dirty="0" smtClean="0"/>
            </a:br>
            <a:r>
              <a:rPr lang="ar-IQ" sz="1600" dirty="0" smtClean="0"/>
              <a:t>3- </a:t>
            </a:r>
            <a:r>
              <a:rPr lang="ar-SA" sz="1600" b="1" u="sng" dirty="0" smtClean="0"/>
              <a:t>مراعاة </a:t>
            </a:r>
            <a:r>
              <a:rPr lang="ar-SA" sz="1600" b="1" u="sng" dirty="0" smtClean="0"/>
              <a:t>السرية التامة عند </a:t>
            </a:r>
            <a:r>
              <a:rPr lang="ar-SA" sz="1600" b="1" u="sng" dirty="0" err="1" smtClean="0"/>
              <a:t>اجراء</a:t>
            </a:r>
            <a:r>
              <a:rPr lang="ar-SA" sz="1600" b="1" u="sng" dirty="0" smtClean="0"/>
              <a:t> التفتيش</a:t>
            </a:r>
            <a:r>
              <a:rPr lang="ar-SA" sz="1600" b="1" dirty="0" smtClean="0"/>
              <a:t>/وتبدأ السرية منذ </a:t>
            </a:r>
            <a:r>
              <a:rPr lang="ar-SA" sz="1600" b="1" dirty="0" err="1" smtClean="0"/>
              <a:t>استحصال</a:t>
            </a:r>
            <a:r>
              <a:rPr lang="ar-SA" sz="1600" b="1" dirty="0" smtClean="0"/>
              <a:t> </a:t>
            </a:r>
            <a:r>
              <a:rPr lang="ar-SA" sz="1600" b="1" dirty="0" err="1" smtClean="0"/>
              <a:t>امر</a:t>
            </a:r>
            <a:r>
              <a:rPr lang="ar-SA" sz="1600" b="1" dirty="0" smtClean="0"/>
              <a:t> التفتيش وصولا </a:t>
            </a:r>
            <a:r>
              <a:rPr lang="ar-SA" sz="1600" b="1" dirty="0" err="1" smtClean="0"/>
              <a:t>الى</a:t>
            </a:r>
            <a:r>
              <a:rPr lang="ar-SA" sz="1600" b="1" dirty="0" smtClean="0"/>
              <a:t> كل ما سيعرفه المحقق من معلومات تخص الخاضعين للتفتيش وعلى المحقق الانتقال </a:t>
            </a:r>
            <a:r>
              <a:rPr lang="ar-SA" sz="1600" b="1" dirty="0" err="1" smtClean="0"/>
              <a:t>الى</a:t>
            </a:r>
            <a:r>
              <a:rPr lang="ar-SA" sz="1600" b="1" dirty="0" smtClean="0"/>
              <a:t> محل الحادث لتضييع الفرصة على الجاني في قيامه </a:t>
            </a:r>
            <a:r>
              <a:rPr lang="ar-SA" sz="1600" b="1" dirty="0" err="1" smtClean="0"/>
              <a:t>بالتضلييل</a:t>
            </a:r>
            <a:r>
              <a:rPr lang="ar-SA" sz="1600" b="1" dirty="0" smtClean="0"/>
              <a:t> وتضييع معالم الجريمة </a:t>
            </a:r>
            <a:r>
              <a:rPr lang="ar-SA" sz="1600" b="1" dirty="0" err="1" smtClean="0"/>
              <a:t>وادواتها</a:t>
            </a:r>
            <a:r>
              <a:rPr lang="ar-SA" sz="1600" b="1" dirty="0" smtClean="0"/>
              <a:t>.</a:t>
            </a:r>
            <a:r>
              <a:rPr lang="en-US" sz="1600" dirty="0" smtClean="0"/>
              <a:t/>
            </a:r>
            <a:br>
              <a:rPr lang="en-US" sz="1600" dirty="0" smtClean="0"/>
            </a:br>
            <a:r>
              <a:rPr lang="ar-IQ" sz="1600" dirty="0" smtClean="0"/>
              <a:t>4- </a:t>
            </a:r>
            <a:r>
              <a:rPr lang="ar-SA" sz="1600" b="1" u="sng" dirty="0" smtClean="0"/>
              <a:t>اتخاذ </a:t>
            </a:r>
            <a:r>
              <a:rPr lang="ar-SA" sz="1600" b="1" u="sng" dirty="0" err="1" smtClean="0"/>
              <a:t>الاجراءات</a:t>
            </a:r>
            <a:r>
              <a:rPr lang="ar-SA" sz="1600" b="1" u="sng" dirty="0" smtClean="0"/>
              <a:t> الاحتياطية/</a:t>
            </a:r>
            <a:r>
              <a:rPr lang="ar-SA" sz="1600" b="1" dirty="0" smtClean="0"/>
              <a:t> من </a:t>
            </a:r>
            <a:r>
              <a:rPr lang="ar-SA" sz="1600" b="1" dirty="0" err="1" smtClean="0"/>
              <a:t>اهم</a:t>
            </a:r>
            <a:r>
              <a:rPr lang="ar-SA" sz="1600" b="1" dirty="0" smtClean="0"/>
              <a:t> </a:t>
            </a:r>
            <a:r>
              <a:rPr lang="ar-SA" sz="1600" b="1" dirty="0" err="1" smtClean="0"/>
              <a:t>الاجراءات</a:t>
            </a:r>
            <a:r>
              <a:rPr lang="ar-SA" sz="1600" b="1" dirty="0" smtClean="0"/>
              <a:t>:-</a:t>
            </a:r>
            <a:r>
              <a:rPr lang="en-US" sz="1600" dirty="0" smtClean="0"/>
              <a:t/>
            </a:r>
            <a:br>
              <a:rPr lang="en-US" sz="1600" dirty="0" smtClean="0"/>
            </a:br>
            <a:r>
              <a:rPr lang="ar-SA" sz="1600" b="1" dirty="0" smtClean="0"/>
              <a:t>مراقبة المكان المراد تفتيشه من الخارج دون </a:t>
            </a:r>
            <a:r>
              <a:rPr lang="ar-SA" sz="1600" b="1" dirty="0" err="1" smtClean="0"/>
              <a:t>ان</a:t>
            </a:r>
            <a:r>
              <a:rPr lang="ar-SA" sz="1600" b="1" dirty="0" smtClean="0"/>
              <a:t> يشعر احد ولاسيما المقيمين في داخل محل الجريمة .</a:t>
            </a:r>
            <a:r>
              <a:rPr lang="en-US" sz="1600" dirty="0" smtClean="0"/>
              <a:t/>
            </a:r>
            <a:br>
              <a:rPr lang="en-US" sz="1600" dirty="0" smtClean="0"/>
            </a:br>
            <a:r>
              <a:rPr lang="ar-SA" sz="1600" b="1" dirty="0" smtClean="0"/>
              <a:t>منع دخول وخروج </a:t>
            </a:r>
            <a:r>
              <a:rPr lang="ar-SA" sz="1600" b="1" dirty="0" err="1" smtClean="0"/>
              <a:t>الاشخاص</a:t>
            </a:r>
            <a:r>
              <a:rPr lang="ar-SA" sz="1600" b="1" dirty="0" smtClean="0"/>
              <a:t> من والى المكان الذي يراد تفتيشه.</a:t>
            </a:r>
            <a:r>
              <a:rPr lang="en-US" sz="1600" dirty="0" smtClean="0"/>
              <a:t/>
            </a:r>
            <a:br>
              <a:rPr lang="en-US" sz="1600" dirty="0" smtClean="0"/>
            </a:br>
            <a:r>
              <a:rPr lang="ar-SA" sz="1600" b="1" dirty="0" smtClean="0"/>
              <a:t>تفتيش من يشتبه </a:t>
            </a:r>
            <a:r>
              <a:rPr lang="ar-SA" sz="1600" b="1" dirty="0" err="1" smtClean="0"/>
              <a:t>به</a:t>
            </a:r>
            <a:r>
              <a:rPr lang="ar-SA" sz="1600" b="1" dirty="0" smtClean="0"/>
              <a:t> من المتواجدين في مكان الذي يجري تفتيشه </a:t>
            </a:r>
            <a:r>
              <a:rPr lang="ar-SA" sz="1600" b="1" dirty="0" err="1" smtClean="0"/>
              <a:t>اذا</a:t>
            </a:r>
            <a:r>
              <a:rPr lang="ar-SA" sz="1600" b="1" dirty="0" smtClean="0"/>
              <a:t> اشتبه انه يخفي بعض </a:t>
            </a:r>
            <a:r>
              <a:rPr lang="ar-SA" sz="1600" b="1" dirty="0" err="1" smtClean="0"/>
              <a:t>الاشياء</a:t>
            </a:r>
            <a:r>
              <a:rPr lang="ar-SA" sz="1600" b="1" dirty="0" smtClean="0"/>
              <a:t> التي يجري التفتيش </a:t>
            </a:r>
            <a:r>
              <a:rPr lang="ar-SA" sz="1600" b="1" dirty="0" err="1" smtClean="0"/>
              <a:t>لاجلها</a:t>
            </a:r>
            <a:r>
              <a:rPr lang="ar-SA" sz="1600" b="1" dirty="0" smtClean="0"/>
              <a:t>.</a:t>
            </a:r>
            <a:r>
              <a:rPr lang="en-US" sz="1600" dirty="0" smtClean="0"/>
              <a:t/>
            </a:r>
            <a:br>
              <a:rPr lang="en-US" sz="1600" dirty="0" smtClean="0"/>
            </a:br>
            <a:endParaRPr lang="ar-IQ" sz="16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386610"/>
          </a:xfrm>
        </p:spPr>
        <p:txBody>
          <a:bodyPr>
            <a:noAutofit/>
          </a:bodyPr>
          <a:lstStyle/>
          <a:p>
            <a:r>
              <a:rPr lang="ar-SA" sz="1600" b="1" u="sng" dirty="0" smtClean="0"/>
              <a:t>مراعاة السرية التامة عند </a:t>
            </a:r>
            <a:r>
              <a:rPr lang="ar-SA" sz="1600" b="1" u="sng" dirty="0" err="1" smtClean="0"/>
              <a:t>اجراء</a:t>
            </a:r>
            <a:r>
              <a:rPr lang="ar-SA" sz="1600" b="1" u="sng" dirty="0" smtClean="0"/>
              <a:t> التفتيش</a:t>
            </a:r>
            <a:r>
              <a:rPr lang="ar-SA" sz="1600" b="1" dirty="0" smtClean="0"/>
              <a:t>/</a:t>
            </a:r>
            <a:r>
              <a:rPr lang="ar-SA" sz="1600" b="1" dirty="0" err="1" smtClean="0"/>
              <a:t>اذ</a:t>
            </a:r>
            <a:r>
              <a:rPr lang="ar-SA" sz="1600" b="1" dirty="0" smtClean="0"/>
              <a:t> </a:t>
            </a:r>
            <a:r>
              <a:rPr lang="ar-SA" sz="1600" b="1" dirty="0" err="1" smtClean="0"/>
              <a:t>ان</a:t>
            </a:r>
            <a:r>
              <a:rPr lang="ar-SA" sz="1600" b="1" dirty="0" smtClean="0"/>
              <a:t> تسرب معلومات التفتيش تؤدي </a:t>
            </a:r>
            <a:r>
              <a:rPr lang="ar-SA" sz="1600" b="1" dirty="0" err="1" smtClean="0"/>
              <a:t>الى</a:t>
            </a:r>
            <a:r>
              <a:rPr lang="ar-SA" sz="1600" b="1" dirty="0" smtClean="0"/>
              <a:t> نتائج سلبية </a:t>
            </a:r>
            <a:r>
              <a:rPr lang="ar-SA" sz="1600" b="1" dirty="0" err="1" smtClean="0"/>
              <a:t>اذ</a:t>
            </a:r>
            <a:r>
              <a:rPr lang="ar-SA" sz="1600" b="1" dirty="0" smtClean="0"/>
              <a:t> </a:t>
            </a:r>
            <a:r>
              <a:rPr lang="ar-SA" sz="1600" b="1" dirty="0" err="1" smtClean="0"/>
              <a:t>ان</a:t>
            </a:r>
            <a:r>
              <a:rPr lang="ar-SA" sz="1600" b="1" dirty="0" smtClean="0"/>
              <a:t> تسرب المعلومات قد يؤدي بالخاضعين له </a:t>
            </a:r>
            <a:r>
              <a:rPr lang="ar-SA" sz="1600" b="1" dirty="0" err="1" smtClean="0"/>
              <a:t>الى</a:t>
            </a:r>
            <a:r>
              <a:rPr lang="ar-SA" sz="1600" b="1" dirty="0" smtClean="0"/>
              <a:t> اخذ الاحتياطات اللازمة بتضييع معالم الجريمة </a:t>
            </a:r>
            <a:r>
              <a:rPr lang="ar-SA" sz="1600" b="1" dirty="0" err="1" smtClean="0"/>
              <a:t>او</a:t>
            </a:r>
            <a:r>
              <a:rPr lang="ar-SA" sz="1600" b="1" dirty="0" smtClean="0"/>
              <a:t> </a:t>
            </a:r>
            <a:r>
              <a:rPr lang="ar-SA" sz="1600" b="1" dirty="0" err="1" smtClean="0"/>
              <a:t>اخفاءها</a:t>
            </a:r>
            <a:r>
              <a:rPr lang="ar-SA" sz="1600" b="1" dirty="0" smtClean="0"/>
              <a:t> </a:t>
            </a:r>
            <a:r>
              <a:rPr lang="ar-SA" sz="1600" b="1" dirty="0" err="1" smtClean="0"/>
              <a:t>او</a:t>
            </a:r>
            <a:r>
              <a:rPr lang="ar-SA" sz="1600" b="1" dirty="0" smtClean="0"/>
              <a:t> طمسها </a:t>
            </a:r>
            <a:r>
              <a:rPr lang="ar-SA" sz="1600" b="1" dirty="0" err="1" smtClean="0"/>
              <a:t>واتلافها</a:t>
            </a:r>
            <a:r>
              <a:rPr lang="ar-SA" sz="1600" b="1" dirty="0" smtClean="0"/>
              <a:t> بل وهروب المتهمين وكذلك </a:t>
            </a:r>
            <a:r>
              <a:rPr lang="ar-SA" sz="1600" b="1" dirty="0" err="1" smtClean="0"/>
              <a:t>الامر</a:t>
            </a:r>
            <a:r>
              <a:rPr lang="ar-SA" sz="1600" b="1" dirty="0" smtClean="0"/>
              <a:t> في اطلاع القائمين بالتفتيش على العديد من </a:t>
            </a:r>
            <a:r>
              <a:rPr lang="ar-SA" sz="1600" b="1" dirty="0" err="1" smtClean="0"/>
              <a:t>الاسرار</a:t>
            </a:r>
            <a:r>
              <a:rPr lang="ar-SA" sz="1600" b="1" dirty="0" smtClean="0"/>
              <a:t> الشخصية لمن يقومون بتفتيشهم مما يوجب مراعاة السرية </a:t>
            </a:r>
            <a:r>
              <a:rPr lang="ar-SA" sz="1600" b="1" dirty="0" err="1" smtClean="0"/>
              <a:t>ايضا</a:t>
            </a:r>
            <a:r>
              <a:rPr lang="ar-SA" sz="1600" b="1" dirty="0" smtClean="0"/>
              <a:t> . </a:t>
            </a:r>
            <a:r>
              <a:rPr lang="en-US" sz="1600" dirty="0" smtClean="0"/>
              <a:t/>
            </a:r>
            <a:br>
              <a:rPr lang="en-US" sz="1600" dirty="0" smtClean="0"/>
            </a:br>
            <a:r>
              <a:rPr lang="ar-SA" sz="1600" b="1" u="sng" dirty="0" smtClean="0"/>
              <a:t>مراعاة </a:t>
            </a:r>
            <a:r>
              <a:rPr lang="ar-SA" sz="1600" b="1" u="sng" dirty="0" err="1" smtClean="0"/>
              <a:t>الاداب</a:t>
            </a:r>
            <a:r>
              <a:rPr lang="ar-SA" sz="1600" b="1" u="sng" dirty="0" smtClean="0"/>
              <a:t> مع من يجري تفتيشهم</a:t>
            </a:r>
            <a:r>
              <a:rPr lang="ar-SA" sz="1600" b="1" dirty="0" smtClean="0"/>
              <a:t>/للتفتيش قدر معين من </a:t>
            </a:r>
            <a:r>
              <a:rPr lang="ar-SA" sz="1600" b="1" dirty="0" err="1" smtClean="0"/>
              <a:t>الاداب</a:t>
            </a:r>
            <a:r>
              <a:rPr lang="ar-SA" sz="1600" b="1" dirty="0" smtClean="0"/>
              <a:t> ينبعث من ضمير المحقق لما يوقعه في نفوس </a:t>
            </a:r>
            <a:r>
              <a:rPr lang="ar-SA" sz="1600" b="1" dirty="0" err="1" smtClean="0"/>
              <a:t>الافراد</a:t>
            </a:r>
            <a:r>
              <a:rPr lang="ar-SA" sz="1600" b="1" dirty="0" smtClean="0"/>
              <a:t> من اضطراب فمثلا </a:t>
            </a:r>
            <a:r>
              <a:rPr lang="ar-SA" sz="1600" b="1" dirty="0" err="1" smtClean="0"/>
              <a:t>اذا</a:t>
            </a:r>
            <a:r>
              <a:rPr lang="ar-SA" sz="1600" b="1" dirty="0" smtClean="0"/>
              <a:t> جرى تفتيش مسكن فيجب مراعاة تقاليد </a:t>
            </a:r>
            <a:r>
              <a:rPr lang="ar-SA" sz="1600" b="1" dirty="0" err="1" smtClean="0"/>
              <a:t>اصحاب</a:t>
            </a:r>
            <a:r>
              <a:rPr lang="ar-SA" sz="1600" b="1" dirty="0" smtClean="0"/>
              <a:t> المسكن كان تلبس النساء الحجاب </a:t>
            </a:r>
            <a:r>
              <a:rPr lang="ar-SA" sz="1600" b="1" dirty="0" err="1" smtClean="0"/>
              <a:t>واذا</a:t>
            </a:r>
            <a:r>
              <a:rPr lang="ar-SA" sz="1600" b="1" dirty="0" smtClean="0"/>
              <a:t> وقع التفتيش ليلا فيجب مراعاة هذا الوقت الحرج كما يجب مراعاة نفسية </a:t>
            </a:r>
            <a:r>
              <a:rPr lang="ar-SA" sz="1600" b="1" dirty="0" err="1" smtClean="0"/>
              <a:t>الاطفال</a:t>
            </a:r>
            <a:r>
              <a:rPr lang="ar-SA" sz="1600" b="1" dirty="0" smtClean="0"/>
              <a:t> . </a:t>
            </a:r>
            <a:r>
              <a:rPr lang="en-US" sz="1600" dirty="0" smtClean="0"/>
              <a:t/>
            </a:r>
            <a:br>
              <a:rPr lang="en-US" sz="1600" dirty="0" smtClean="0"/>
            </a:br>
            <a:r>
              <a:rPr lang="ar-SA" sz="1600" b="1" u="sng" dirty="0" smtClean="0"/>
              <a:t>تكرار التفتيش</a:t>
            </a:r>
            <a:r>
              <a:rPr lang="ar-SA" sz="1600" b="1" dirty="0" smtClean="0"/>
              <a:t>/</a:t>
            </a:r>
            <a:r>
              <a:rPr lang="ar-SA" sz="1600" b="1" dirty="0" err="1" smtClean="0"/>
              <a:t>اذا</a:t>
            </a:r>
            <a:r>
              <a:rPr lang="ar-SA" sz="1600" b="1" dirty="0" smtClean="0"/>
              <a:t> كان هناك ضرورة في </a:t>
            </a:r>
            <a:r>
              <a:rPr lang="ar-SA" sz="1600" b="1" dirty="0" err="1" smtClean="0"/>
              <a:t>اعادة</a:t>
            </a:r>
            <a:r>
              <a:rPr lang="ar-SA" sz="1600" b="1" dirty="0" smtClean="0"/>
              <a:t> التفتيش فعلى المحقق </a:t>
            </a:r>
            <a:r>
              <a:rPr lang="ar-SA" sz="1600" b="1" dirty="0" err="1" smtClean="0"/>
              <a:t>ان</a:t>
            </a:r>
            <a:r>
              <a:rPr lang="ar-SA" sz="1600" b="1" dirty="0" smtClean="0"/>
              <a:t> يقوم بذلك فلا يوجد مانع قانوني من ذلك </a:t>
            </a:r>
            <a:r>
              <a:rPr lang="ar-SA" sz="1600" b="1" dirty="0" err="1" smtClean="0"/>
              <a:t>اذ</a:t>
            </a:r>
            <a:r>
              <a:rPr lang="ar-SA" sz="1600" b="1" dirty="0" smtClean="0"/>
              <a:t> انه في الكثير من </a:t>
            </a:r>
            <a:r>
              <a:rPr lang="ar-SA" sz="1600" b="1" dirty="0" err="1" smtClean="0"/>
              <a:t>الاحيان</a:t>
            </a:r>
            <a:r>
              <a:rPr lang="ar-SA" sz="1600" b="1" dirty="0" smtClean="0"/>
              <a:t> يقوم الجاني </a:t>
            </a:r>
            <a:r>
              <a:rPr lang="ar-SA" sz="1600" b="1" dirty="0" err="1" smtClean="0"/>
              <a:t>باخفاء</a:t>
            </a:r>
            <a:r>
              <a:rPr lang="ar-SA" sz="1600" b="1" dirty="0" smtClean="0"/>
              <a:t> المواد </a:t>
            </a:r>
            <a:r>
              <a:rPr lang="ar-SA" sz="1600" b="1" dirty="0" err="1" smtClean="0"/>
              <a:t>الجرمية</a:t>
            </a:r>
            <a:r>
              <a:rPr lang="ar-SA" sz="1600" b="1" dirty="0" smtClean="0"/>
              <a:t> عن طريق نقلها </a:t>
            </a:r>
            <a:r>
              <a:rPr lang="ar-SA" sz="1600" b="1" dirty="0" err="1" smtClean="0"/>
              <a:t>الى</a:t>
            </a:r>
            <a:r>
              <a:rPr lang="ar-SA" sz="1600" b="1" dirty="0" smtClean="0"/>
              <a:t> مكان سبق تفتيشه لاعتقاده انه لن </a:t>
            </a:r>
            <a:r>
              <a:rPr lang="ar-SA" sz="1600" b="1" dirty="0" err="1" smtClean="0"/>
              <a:t>يتفتش</a:t>
            </a:r>
            <a:r>
              <a:rPr lang="ar-SA" sz="1600" b="1" dirty="0" smtClean="0"/>
              <a:t> مرة </a:t>
            </a:r>
            <a:r>
              <a:rPr lang="ar-SA" sz="1600" b="1" dirty="0" err="1" smtClean="0"/>
              <a:t>اخرى</a:t>
            </a:r>
            <a:r>
              <a:rPr lang="ar-SA" sz="1600" b="1" dirty="0" smtClean="0"/>
              <a:t>.</a:t>
            </a:r>
            <a:r>
              <a:rPr lang="en-US" sz="1600" dirty="0" smtClean="0"/>
              <a:t/>
            </a:r>
            <a:br>
              <a:rPr lang="en-US" sz="1600" dirty="0" smtClean="0"/>
            </a:br>
            <a:r>
              <a:rPr lang="ar-SA" sz="1600" b="1" u="sng" dirty="0" smtClean="0"/>
              <a:t>دقة الملاحظة</a:t>
            </a:r>
            <a:r>
              <a:rPr lang="ar-SA" sz="1600" b="1" dirty="0" smtClean="0"/>
              <a:t>/هي </a:t>
            </a:r>
            <a:r>
              <a:rPr lang="ar-SA" sz="1600" b="1" dirty="0" err="1" smtClean="0"/>
              <a:t>احدى</a:t>
            </a:r>
            <a:r>
              <a:rPr lang="ar-SA" sz="1600" b="1" dirty="0" smtClean="0"/>
              <a:t> الصفات التي يجب على المحقق </a:t>
            </a:r>
            <a:r>
              <a:rPr lang="ar-SA" sz="1600" b="1" dirty="0" err="1" smtClean="0"/>
              <a:t>ان</a:t>
            </a:r>
            <a:r>
              <a:rPr lang="ar-SA" sz="1600" b="1" dirty="0" smtClean="0"/>
              <a:t> يتحلى </a:t>
            </a:r>
            <a:r>
              <a:rPr lang="ar-SA" sz="1600" b="1" dirty="0" err="1" smtClean="0"/>
              <a:t>بها</a:t>
            </a:r>
            <a:r>
              <a:rPr lang="ar-SA" sz="1600" b="1" dirty="0" smtClean="0"/>
              <a:t> في جميع مراحل التحقيق لما لها من </a:t>
            </a:r>
            <a:r>
              <a:rPr lang="ar-SA" sz="1600" b="1" dirty="0" err="1" smtClean="0"/>
              <a:t>اهمية</a:t>
            </a:r>
            <a:r>
              <a:rPr lang="ar-SA" sz="1600" b="1" dirty="0" smtClean="0"/>
              <a:t> في الوصول </a:t>
            </a:r>
            <a:r>
              <a:rPr lang="ar-SA" sz="1600" b="1" dirty="0" err="1" smtClean="0"/>
              <a:t>الى</a:t>
            </a:r>
            <a:r>
              <a:rPr lang="ar-SA" sz="1600" b="1" dirty="0" smtClean="0"/>
              <a:t> الحقيقة لهذا كان على القائم بالتفتيش مراعاة تلك الدقة .</a:t>
            </a:r>
            <a:r>
              <a:rPr lang="en-US" sz="1600" dirty="0" smtClean="0"/>
              <a:t/>
            </a:r>
            <a:br>
              <a:rPr lang="en-US" sz="1600" dirty="0" smtClean="0"/>
            </a:br>
            <a:r>
              <a:rPr lang="ar-SA" sz="1600" b="1" dirty="0" smtClean="0"/>
              <a:t>تفتيش المساكن/المقصود بالمساكن هي تلك </a:t>
            </a:r>
            <a:r>
              <a:rPr lang="ar-SA" sz="1600" b="1" dirty="0" err="1" smtClean="0"/>
              <a:t>الاماكن</a:t>
            </a:r>
            <a:r>
              <a:rPr lang="ar-SA" sz="1600" b="1" dirty="0" smtClean="0"/>
              <a:t> المخصصة للسكن فعلا كالبيوت ومنها مسكون بشكل دائمي كالبيوت </a:t>
            </a:r>
            <a:r>
              <a:rPr lang="ar-SA" sz="1600" b="1" dirty="0" err="1" smtClean="0"/>
              <a:t>او</a:t>
            </a:r>
            <a:r>
              <a:rPr lang="ar-SA" sz="1600" b="1" dirty="0" smtClean="0"/>
              <a:t> عرضي كالمدارس والمصانع.وقد وضع المشرع عدة ضوابط لتفتيش المنازل:- </a:t>
            </a:r>
            <a:r>
              <a:rPr lang="en-US" sz="1600" dirty="0" smtClean="0"/>
              <a:t/>
            </a:r>
            <a:br>
              <a:rPr lang="en-US" sz="1600" dirty="0" smtClean="0"/>
            </a:br>
            <a:endParaRPr lang="ar-IQ" sz="16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6858000"/>
          </a:xfrm>
        </p:spPr>
        <p:txBody>
          <a:bodyPr>
            <a:noAutofit/>
          </a:bodyPr>
          <a:lstStyle/>
          <a:p>
            <a:pPr lvl="0"/>
            <a:r>
              <a:rPr lang="ar-IQ" sz="1600" b="1" dirty="0" smtClean="0"/>
              <a:t>1- </a:t>
            </a:r>
            <a:r>
              <a:rPr lang="ar-SA" sz="1600" b="1" dirty="0" smtClean="0"/>
              <a:t>الحصول </a:t>
            </a:r>
            <a:r>
              <a:rPr lang="ar-SA" sz="1600" b="1" dirty="0" smtClean="0"/>
              <a:t>على </a:t>
            </a:r>
            <a:r>
              <a:rPr lang="ar-SA" sz="1600" b="1" dirty="0" err="1" smtClean="0"/>
              <a:t>اذن</a:t>
            </a:r>
            <a:r>
              <a:rPr lang="ar-SA" sz="1600" b="1" dirty="0" smtClean="0"/>
              <a:t> صادر من السلطة القضائية المختصة.</a:t>
            </a:r>
            <a:r>
              <a:rPr lang="en-US" sz="1600" dirty="0" smtClean="0"/>
              <a:t/>
            </a:r>
            <a:br>
              <a:rPr lang="en-US" sz="1600" dirty="0" smtClean="0"/>
            </a:br>
            <a:r>
              <a:rPr lang="ar-IQ" sz="1600" dirty="0" smtClean="0"/>
              <a:t>2- </a:t>
            </a:r>
            <a:r>
              <a:rPr lang="ar-SA" sz="1600" b="1" dirty="0" err="1" smtClean="0"/>
              <a:t>ان</a:t>
            </a:r>
            <a:r>
              <a:rPr lang="ar-SA" sz="1600" b="1" dirty="0" smtClean="0"/>
              <a:t> </a:t>
            </a:r>
            <a:r>
              <a:rPr lang="ar-SA" sz="1600" b="1" dirty="0" smtClean="0"/>
              <a:t>يجري التفتيش بحضور المتهم وصاحب المسكن .</a:t>
            </a:r>
            <a:r>
              <a:rPr lang="en-US" sz="1600" dirty="0" smtClean="0"/>
              <a:t/>
            </a:r>
            <a:br>
              <a:rPr lang="en-US" sz="1600" dirty="0" smtClean="0"/>
            </a:br>
            <a:r>
              <a:rPr lang="ar-IQ" sz="1600" dirty="0" smtClean="0"/>
              <a:t>3- </a:t>
            </a:r>
            <a:r>
              <a:rPr lang="ar-SA" sz="1600" b="1" dirty="0" smtClean="0"/>
              <a:t>لقاضي </a:t>
            </a:r>
            <a:r>
              <a:rPr lang="ar-SA" sz="1600" b="1" dirty="0" smtClean="0"/>
              <a:t>التحقيق </a:t>
            </a:r>
            <a:r>
              <a:rPr lang="ar-SA" sz="1600" b="1" dirty="0" err="1" smtClean="0"/>
              <a:t>ان</a:t>
            </a:r>
            <a:r>
              <a:rPr lang="ar-SA" sz="1600" b="1" dirty="0" smtClean="0"/>
              <a:t> يقرر تفتيش أي شخص </a:t>
            </a:r>
            <a:r>
              <a:rPr lang="ar-SA" sz="1600" b="1" dirty="0" err="1" smtClean="0"/>
              <a:t>او</a:t>
            </a:r>
            <a:r>
              <a:rPr lang="ar-SA" sz="1600" b="1" dirty="0" smtClean="0"/>
              <a:t> منزله </a:t>
            </a:r>
            <a:r>
              <a:rPr lang="ar-SA" sz="1600" b="1" dirty="0" err="1" smtClean="0"/>
              <a:t>اذا</a:t>
            </a:r>
            <a:r>
              <a:rPr lang="ar-SA" sz="1600" b="1" dirty="0" smtClean="0"/>
              <a:t> كان متهما بارتكاب جريمة. </a:t>
            </a:r>
            <a:r>
              <a:rPr lang="en-US" sz="1600" dirty="0" smtClean="0"/>
              <a:t/>
            </a:r>
            <a:br>
              <a:rPr lang="en-US" sz="1600" dirty="0" smtClean="0"/>
            </a:br>
            <a:r>
              <a:rPr lang="ar-IQ" sz="1600" dirty="0" smtClean="0"/>
              <a:t>4- </a:t>
            </a:r>
            <a:r>
              <a:rPr lang="ar-SA" sz="1600" b="1" dirty="0" err="1" smtClean="0"/>
              <a:t>اذا</a:t>
            </a:r>
            <a:r>
              <a:rPr lang="ar-SA" sz="1600" b="1" dirty="0" smtClean="0"/>
              <a:t> </a:t>
            </a:r>
            <a:r>
              <a:rPr lang="ar-SA" sz="1600" b="1" dirty="0" smtClean="0"/>
              <a:t>تراءى لقاضي التحقيق بناءا على </a:t>
            </a:r>
            <a:r>
              <a:rPr lang="ar-SA" sz="1600" b="1" dirty="0" err="1" smtClean="0"/>
              <a:t>اخبار</a:t>
            </a:r>
            <a:r>
              <a:rPr lang="ar-SA" sz="1600" b="1" dirty="0" smtClean="0"/>
              <a:t> </a:t>
            </a:r>
            <a:r>
              <a:rPr lang="ar-SA" sz="1600" b="1" dirty="0" err="1" smtClean="0"/>
              <a:t>ان</a:t>
            </a:r>
            <a:r>
              <a:rPr lang="ar-SA" sz="1600" b="1" dirty="0" smtClean="0"/>
              <a:t> مسكنا توجد في </a:t>
            </a:r>
            <a:r>
              <a:rPr lang="ar-SA" sz="1600" b="1" dirty="0" err="1" smtClean="0"/>
              <a:t>اموال</a:t>
            </a:r>
            <a:r>
              <a:rPr lang="ar-SA" sz="1600" b="1" dirty="0" smtClean="0"/>
              <a:t> مسروقة </a:t>
            </a:r>
            <a:r>
              <a:rPr lang="ar-SA" sz="1600" b="1" dirty="0" err="1" smtClean="0"/>
              <a:t>او</a:t>
            </a:r>
            <a:r>
              <a:rPr lang="ar-SA" sz="1600" b="1" dirty="0" smtClean="0"/>
              <a:t> جثة </a:t>
            </a:r>
            <a:r>
              <a:rPr lang="ar-SA" sz="1600" b="1" dirty="0" err="1" smtClean="0"/>
              <a:t>ان</a:t>
            </a:r>
            <a:r>
              <a:rPr lang="ar-SA" sz="1600" b="1" dirty="0" smtClean="0"/>
              <a:t> </a:t>
            </a:r>
            <a:r>
              <a:rPr lang="ar-SA" sz="1600" b="1" dirty="0" err="1" smtClean="0"/>
              <a:t>يامر</a:t>
            </a:r>
            <a:r>
              <a:rPr lang="ar-SA" sz="1600" b="1" dirty="0" smtClean="0"/>
              <a:t> بتفتيشه.</a:t>
            </a:r>
            <a:r>
              <a:rPr lang="en-US" sz="1600" dirty="0" smtClean="0"/>
              <a:t/>
            </a:r>
            <a:br>
              <a:rPr lang="en-US" sz="1600" dirty="0" smtClean="0"/>
            </a:br>
            <a:r>
              <a:rPr lang="ar-IQ" sz="1600" dirty="0" smtClean="0"/>
              <a:t>5- </a:t>
            </a:r>
            <a:r>
              <a:rPr lang="ar-SA" sz="1600" b="1" dirty="0" smtClean="0"/>
              <a:t>يجوز </a:t>
            </a:r>
            <a:r>
              <a:rPr lang="ar-SA" sz="1600" b="1" dirty="0" smtClean="0"/>
              <a:t>للمحقق </a:t>
            </a:r>
            <a:r>
              <a:rPr lang="ar-SA" sz="1600" b="1" dirty="0" err="1" smtClean="0"/>
              <a:t>او</a:t>
            </a:r>
            <a:r>
              <a:rPr lang="ar-SA" sz="1600" b="1" dirty="0" smtClean="0"/>
              <a:t> لعضو الضبط القضائي في حالة وقوع جناية </a:t>
            </a:r>
            <a:r>
              <a:rPr lang="ar-SA" sz="1600" b="1" dirty="0" err="1" smtClean="0"/>
              <a:t>او</a:t>
            </a:r>
            <a:r>
              <a:rPr lang="ar-SA" sz="1600" b="1" dirty="0" smtClean="0"/>
              <a:t> جنحة </a:t>
            </a:r>
            <a:r>
              <a:rPr lang="ar-SA" sz="1600" b="1" dirty="0" err="1" smtClean="0"/>
              <a:t>عمدية</a:t>
            </a:r>
            <a:r>
              <a:rPr lang="ar-SA" sz="1600" b="1" dirty="0" smtClean="0"/>
              <a:t> </a:t>
            </a:r>
            <a:r>
              <a:rPr lang="ar-SA" sz="1600" b="1" dirty="0" err="1" smtClean="0"/>
              <a:t>ان</a:t>
            </a:r>
            <a:r>
              <a:rPr lang="ar-SA" sz="1600" b="1" dirty="0" smtClean="0"/>
              <a:t> يفتش منزل المتهم .</a:t>
            </a:r>
            <a:r>
              <a:rPr lang="en-US" sz="1600" dirty="0" smtClean="0"/>
              <a:t/>
            </a:r>
            <a:br>
              <a:rPr lang="en-US" sz="1600" dirty="0" smtClean="0"/>
            </a:br>
            <a:r>
              <a:rPr lang="ar-IQ" sz="1600" dirty="0" smtClean="0"/>
              <a:t>6- </a:t>
            </a:r>
            <a:r>
              <a:rPr lang="ar-SA" sz="1600" b="1" dirty="0" smtClean="0"/>
              <a:t>يجب </a:t>
            </a:r>
            <a:r>
              <a:rPr lang="ar-SA" sz="1600" b="1" dirty="0" smtClean="0"/>
              <a:t>على صاحب المسكن </a:t>
            </a:r>
            <a:r>
              <a:rPr lang="ar-SA" sz="1600" b="1" dirty="0" err="1" smtClean="0"/>
              <a:t>ان</a:t>
            </a:r>
            <a:r>
              <a:rPr lang="ar-SA" sz="1600" b="1" dirty="0" smtClean="0"/>
              <a:t> يمكن القائم التفتيش من </a:t>
            </a:r>
            <a:r>
              <a:rPr lang="ar-SA" sz="1600" b="1" dirty="0" err="1" smtClean="0"/>
              <a:t>اجراء</a:t>
            </a:r>
            <a:r>
              <a:rPr lang="ar-SA" sz="1600" b="1" dirty="0" smtClean="0"/>
              <a:t> التفتيش </a:t>
            </a:r>
            <a:r>
              <a:rPr lang="ar-SA" sz="1600" b="1" dirty="0" err="1" smtClean="0"/>
              <a:t>واذا</a:t>
            </a:r>
            <a:r>
              <a:rPr lang="ar-SA" sz="1600" b="1" dirty="0" smtClean="0"/>
              <a:t> رفض ذلك يمكن </a:t>
            </a:r>
            <a:r>
              <a:rPr lang="ar-SA" sz="1600" b="1" dirty="0" err="1" smtClean="0"/>
              <a:t>اجراء</a:t>
            </a:r>
            <a:r>
              <a:rPr lang="ar-SA" sz="1600" b="1" dirty="0" smtClean="0"/>
              <a:t> التفتيش عنوة </a:t>
            </a:r>
            <a:r>
              <a:rPr lang="ar-SA" sz="1600" b="1" dirty="0" err="1" smtClean="0"/>
              <a:t>او</a:t>
            </a:r>
            <a:r>
              <a:rPr lang="ar-SA" sz="1600" b="1" dirty="0" smtClean="0"/>
              <a:t> طلب مساعدة الشرطة.</a:t>
            </a:r>
            <a:r>
              <a:rPr lang="en-US" sz="1600" dirty="0" smtClean="0"/>
              <a:t/>
            </a:r>
            <a:br>
              <a:rPr lang="en-US" sz="1600" dirty="0" smtClean="0"/>
            </a:br>
            <a:r>
              <a:rPr lang="ar-IQ" sz="1600" dirty="0" smtClean="0"/>
              <a:t>7- </a:t>
            </a:r>
            <a:r>
              <a:rPr lang="ar-SA" sz="1600" b="1" dirty="0" smtClean="0"/>
              <a:t>لا </a:t>
            </a:r>
            <a:r>
              <a:rPr lang="ar-SA" sz="1600" b="1" dirty="0" smtClean="0"/>
              <a:t>يجوز التفتيش </a:t>
            </a:r>
            <a:r>
              <a:rPr lang="ar-SA" sz="1600" b="1" dirty="0" err="1" smtClean="0"/>
              <a:t>الا</a:t>
            </a:r>
            <a:r>
              <a:rPr lang="ar-SA" sz="1600" b="1" dirty="0" smtClean="0"/>
              <a:t> بحثا عن </a:t>
            </a:r>
            <a:r>
              <a:rPr lang="ar-SA" sz="1600" b="1" dirty="0" err="1" smtClean="0"/>
              <a:t>الاشياء</a:t>
            </a:r>
            <a:r>
              <a:rPr lang="ar-SA" sz="1600" b="1" dirty="0" smtClean="0"/>
              <a:t> التي </a:t>
            </a:r>
            <a:r>
              <a:rPr lang="ar-SA" sz="1600" b="1" dirty="0" err="1" smtClean="0"/>
              <a:t>اجرى</a:t>
            </a:r>
            <a:r>
              <a:rPr lang="ar-SA" sz="1600" b="1" dirty="0" smtClean="0"/>
              <a:t> التفتيش من اجلها </a:t>
            </a:r>
            <a:r>
              <a:rPr lang="ar-SA" sz="1600" b="1" dirty="0" err="1" smtClean="0"/>
              <a:t>فاذا</a:t>
            </a:r>
            <a:r>
              <a:rPr lang="ar-SA" sz="1600" b="1" dirty="0" smtClean="0"/>
              <a:t> ظهر عرضا </a:t>
            </a:r>
            <a:r>
              <a:rPr lang="ar-SA" sz="1600" b="1" dirty="0" err="1" smtClean="0"/>
              <a:t>اثناء</a:t>
            </a:r>
            <a:r>
              <a:rPr lang="ar-SA" sz="1600" b="1" dirty="0" smtClean="0"/>
              <a:t> التفتيش وجود ما يشكل في ذاته جريمة </a:t>
            </a:r>
            <a:r>
              <a:rPr lang="ar-SA" sz="1600" b="1" dirty="0" err="1" smtClean="0"/>
              <a:t>او</a:t>
            </a:r>
            <a:r>
              <a:rPr lang="ar-SA" sz="1600" b="1" dirty="0" smtClean="0"/>
              <a:t> ما يفيد في الكشف عن جريمة جاز ضبطه </a:t>
            </a:r>
            <a:r>
              <a:rPr lang="ar-SA" sz="1600" b="1" dirty="0" err="1" smtClean="0"/>
              <a:t>ايضا</a:t>
            </a:r>
            <a:r>
              <a:rPr lang="ar-SA" sz="1600" b="1" dirty="0" smtClean="0"/>
              <a:t>.</a:t>
            </a:r>
            <a:r>
              <a:rPr lang="en-US" sz="1600" dirty="0" smtClean="0"/>
              <a:t/>
            </a:r>
            <a:br>
              <a:rPr lang="en-US" sz="1600" dirty="0" smtClean="0"/>
            </a:br>
            <a:r>
              <a:rPr lang="ar-IQ" sz="1600" dirty="0" smtClean="0"/>
              <a:t>8- </a:t>
            </a:r>
            <a:r>
              <a:rPr lang="ar-SA" sz="1600" b="1" dirty="0" smtClean="0"/>
              <a:t>في </a:t>
            </a:r>
            <a:r>
              <a:rPr lang="ar-SA" sz="1600" b="1" dirty="0" smtClean="0"/>
              <a:t>القانون العراقي يجوز </a:t>
            </a:r>
            <a:r>
              <a:rPr lang="ar-SA" sz="1600" b="1" dirty="0" err="1" smtClean="0"/>
              <a:t>اجراء</a:t>
            </a:r>
            <a:r>
              <a:rPr lang="ar-SA" sz="1600" b="1" dirty="0" smtClean="0"/>
              <a:t> التفتيش نهارا </a:t>
            </a:r>
            <a:r>
              <a:rPr lang="ar-SA" sz="1600" b="1" dirty="0" err="1" smtClean="0"/>
              <a:t>او</a:t>
            </a:r>
            <a:r>
              <a:rPr lang="ar-SA" sz="1600" b="1" dirty="0" smtClean="0"/>
              <a:t> ليلا وسواء في </a:t>
            </a:r>
            <a:r>
              <a:rPr lang="ar-SA" sz="1600" b="1" dirty="0" err="1" smtClean="0"/>
              <a:t>الايام</a:t>
            </a:r>
            <a:r>
              <a:rPr lang="ar-SA" sz="1600" b="1" dirty="0" smtClean="0"/>
              <a:t> الاعتيادية </a:t>
            </a:r>
            <a:r>
              <a:rPr lang="ar-SA" sz="1600" b="1" dirty="0" err="1" smtClean="0"/>
              <a:t>او</a:t>
            </a:r>
            <a:r>
              <a:rPr lang="ar-SA" sz="1600" b="1" dirty="0" smtClean="0"/>
              <a:t> العطل الرسمية.</a:t>
            </a:r>
            <a:r>
              <a:rPr lang="en-US" sz="1600" dirty="0" smtClean="0"/>
              <a:t/>
            </a:r>
            <a:br>
              <a:rPr lang="en-US" sz="1600" dirty="0" smtClean="0"/>
            </a:br>
            <a:r>
              <a:rPr lang="ar-IQ" sz="1600" dirty="0" smtClean="0"/>
              <a:t>9- </a:t>
            </a:r>
            <a:r>
              <a:rPr lang="ar-SA" sz="1600" b="1" dirty="0" err="1" smtClean="0"/>
              <a:t>اعضاء</a:t>
            </a:r>
            <a:r>
              <a:rPr lang="ar-SA" sz="1600" b="1" dirty="0" smtClean="0"/>
              <a:t> </a:t>
            </a:r>
            <a:r>
              <a:rPr lang="ar-SA" sz="1600" b="1" dirty="0" smtClean="0"/>
              <a:t>البعثات الدبلوماسية لا </a:t>
            </a:r>
            <a:r>
              <a:rPr lang="ar-SA" sz="1600" b="1" dirty="0" err="1" smtClean="0"/>
              <a:t>يخضون</a:t>
            </a:r>
            <a:r>
              <a:rPr lang="ar-SA" sz="1600" b="1" dirty="0" smtClean="0"/>
              <a:t> لقانون </a:t>
            </a:r>
            <a:r>
              <a:rPr lang="ar-SA" sz="1600" b="1" dirty="0" err="1" smtClean="0"/>
              <a:t>اصول</a:t>
            </a:r>
            <a:r>
              <a:rPr lang="ar-SA" sz="1600" b="1" dirty="0" smtClean="0"/>
              <a:t> المحاكمات الجزائية في الدولة الموفدين </a:t>
            </a:r>
            <a:r>
              <a:rPr lang="ar-SA" sz="1600" b="1" dirty="0" err="1" smtClean="0"/>
              <a:t>اليها</a:t>
            </a:r>
            <a:r>
              <a:rPr lang="ar-SA" sz="1600" b="1" dirty="0" smtClean="0"/>
              <a:t> .</a:t>
            </a:r>
            <a:r>
              <a:rPr lang="en-US" sz="1600" dirty="0" smtClean="0"/>
              <a:t/>
            </a:r>
            <a:br>
              <a:rPr lang="en-US" sz="1600" dirty="0" smtClean="0"/>
            </a:br>
            <a:r>
              <a:rPr lang="ar-SA" sz="1600" b="1" u="sng" dirty="0" smtClean="0"/>
              <a:t>تفتيش </a:t>
            </a:r>
            <a:r>
              <a:rPr lang="ar-SA" sz="1600" b="1" u="sng" dirty="0" err="1" smtClean="0"/>
              <a:t>الاشخاص</a:t>
            </a:r>
            <a:r>
              <a:rPr lang="ar-SA" sz="1600" b="1" u="sng" dirty="0" smtClean="0"/>
              <a:t>/</a:t>
            </a:r>
            <a:r>
              <a:rPr lang="ar-SA" sz="1600" b="1" dirty="0" smtClean="0"/>
              <a:t> حدد القانون العراقي عدة ضوابط لتفتيش </a:t>
            </a:r>
            <a:r>
              <a:rPr lang="ar-SA" sz="1600" b="1" dirty="0" err="1" smtClean="0"/>
              <a:t>الاشخاص</a:t>
            </a:r>
            <a:r>
              <a:rPr lang="ar-SA" sz="1600" b="1" dirty="0" smtClean="0"/>
              <a:t> وهي :-</a:t>
            </a:r>
            <a:r>
              <a:rPr lang="en-US" sz="1600" dirty="0" smtClean="0"/>
              <a:t/>
            </a:r>
            <a:br>
              <a:rPr lang="en-US" sz="1600" dirty="0" smtClean="0"/>
            </a:br>
            <a:r>
              <a:rPr lang="ar-IQ" sz="1600" dirty="0" smtClean="0"/>
              <a:t>1- </a:t>
            </a:r>
            <a:r>
              <a:rPr lang="ar-SA" sz="1600" b="1" dirty="0" smtClean="0"/>
              <a:t>لا </a:t>
            </a:r>
            <a:r>
              <a:rPr lang="ar-SA" sz="1600" b="1" dirty="0" smtClean="0"/>
              <a:t>يجوز تفتيش أي شخص </a:t>
            </a:r>
            <a:r>
              <a:rPr lang="ar-SA" sz="1600" b="1" dirty="0" err="1" smtClean="0"/>
              <a:t>الا</a:t>
            </a:r>
            <a:r>
              <a:rPr lang="ar-SA" sz="1600" b="1" dirty="0" smtClean="0"/>
              <a:t> وفق </a:t>
            </a:r>
            <a:r>
              <a:rPr lang="ar-SA" sz="1600" b="1" dirty="0" err="1" smtClean="0"/>
              <a:t>الاحوال</a:t>
            </a:r>
            <a:r>
              <a:rPr lang="ar-SA" sz="1600" b="1" dirty="0" smtClean="0"/>
              <a:t> المبينة في القانون.</a:t>
            </a:r>
            <a:r>
              <a:rPr lang="en-US" sz="1600" dirty="0" smtClean="0"/>
              <a:t/>
            </a:r>
            <a:br>
              <a:rPr lang="en-US" sz="1600" dirty="0" smtClean="0"/>
            </a:br>
            <a:r>
              <a:rPr lang="ar-IQ" sz="1600" dirty="0" smtClean="0"/>
              <a:t>2- </a:t>
            </a:r>
            <a:r>
              <a:rPr lang="ar-SA" sz="1600" b="1" dirty="0" smtClean="0"/>
              <a:t>وجوب </a:t>
            </a:r>
            <a:r>
              <a:rPr lang="ar-SA" sz="1600" b="1" dirty="0" smtClean="0"/>
              <a:t>الحصول على </a:t>
            </a:r>
            <a:r>
              <a:rPr lang="ar-SA" sz="1600" b="1" dirty="0" err="1" smtClean="0"/>
              <a:t>اذن</a:t>
            </a:r>
            <a:r>
              <a:rPr lang="ar-SA" sz="1600" b="1" dirty="0" smtClean="0"/>
              <a:t> قضائي بالتفتيش.</a:t>
            </a:r>
            <a:r>
              <a:rPr lang="en-US" sz="1600" dirty="0" smtClean="0"/>
              <a:t/>
            </a:r>
            <a:br>
              <a:rPr lang="en-US" sz="1600" dirty="0" smtClean="0"/>
            </a:br>
            <a:r>
              <a:rPr lang="ar-IQ" sz="1600" dirty="0" smtClean="0"/>
              <a:t>3- </a:t>
            </a:r>
            <a:r>
              <a:rPr lang="ar-SA" sz="1600" b="1" dirty="0" smtClean="0"/>
              <a:t>يجوز </a:t>
            </a:r>
            <a:r>
              <a:rPr lang="ar-SA" sz="1600" b="1" dirty="0" smtClean="0"/>
              <a:t>للقائم بالتفتيش القيام بتفتيش أي شخص غير المتهم موجد في مسرح الجريمة.</a:t>
            </a:r>
            <a:r>
              <a:rPr lang="en-US" sz="1600" dirty="0" smtClean="0"/>
              <a:t/>
            </a:r>
            <a:br>
              <a:rPr lang="en-US" sz="1600" dirty="0" smtClean="0"/>
            </a:br>
            <a:r>
              <a:rPr lang="ar-IQ" sz="1600" dirty="0" smtClean="0"/>
              <a:t>4- </a:t>
            </a:r>
            <a:r>
              <a:rPr lang="ar-SA" sz="1600" b="1" dirty="0" smtClean="0"/>
              <a:t>يجوز </a:t>
            </a:r>
            <a:r>
              <a:rPr lang="ar-SA" sz="1600" b="1" dirty="0" smtClean="0"/>
              <a:t>للمحقق </a:t>
            </a:r>
            <a:r>
              <a:rPr lang="ar-SA" sz="1600" b="1" dirty="0" err="1" smtClean="0"/>
              <a:t>او</a:t>
            </a:r>
            <a:r>
              <a:rPr lang="ar-SA" sz="1600" b="1" dirty="0" smtClean="0"/>
              <a:t> </a:t>
            </a:r>
            <a:r>
              <a:rPr lang="ar-SA" sz="1600" b="1" dirty="0" err="1" smtClean="0"/>
              <a:t>اعضاء</a:t>
            </a:r>
            <a:r>
              <a:rPr lang="ar-SA" sz="1600" b="1" dirty="0" smtClean="0"/>
              <a:t> الضبط القضائي </a:t>
            </a:r>
            <a:r>
              <a:rPr lang="ar-SA" sz="1600" b="1" dirty="0" err="1" smtClean="0"/>
              <a:t>ان</a:t>
            </a:r>
            <a:r>
              <a:rPr lang="ar-SA" sz="1600" b="1" dirty="0" smtClean="0"/>
              <a:t> يفتش المقبوض عليه.</a:t>
            </a:r>
            <a:r>
              <a:rPr lang="en-US" sz="1600" dirty="0" smtClean="0"/>
              <a:t/>
            </a:r>
            <a:br>
              <a:rPr lang="en-US" sz="1600" dirty="0" smtClean="0"/>
            </a:br>
            <a:r>
              <a:rPr lang="ar-IQ" sz="1600" dirty="0" smtClean="0"/>
              <a:t>5- </a:t>
            </a:r>
            <a:r>
              <a:rPr lang="ar-SA" sz="1600" b="1" dirty="0" smtClean="0"/>
              <a:t>لا </a:t>
            </a:r>
            <a:r>
              <a:rPr lang="ar-SA" sz="1600" b="1" dirty="0" smtClean="0"/>
              <a:t>يجوز تفتيش </a:t>
            </a:r>
            <a:r>
              <a:rPr lang="ar-SA" sz="1600" b="1" dirty="0" err="1" smtClean="0"/>
              <a:t>الانثى</a:t>
            </a:r>
            <a:r>
              <a:rPr lang="ar-SA" sz="1600" b="1" dirty="0" smtClean="0"/>
              <a:t> </a:t>
            </a:r>
            <a:r>
              <a:rPr lang="ar-SA" sz="1600" b="1" dirty="0" err="1" smtClean="0"/>
              <a:t>الا</a:t>
            </a:r>
            <a:r>
              <a:rPr lang="ar-SA" sz="1600" b="1" dirty="0" smtClean="0"/>
              <a:t> من </a:t>
            </a:r>
            <a:r>
              <a:rPr lang="ar-SA" sz="1600" b="1" dirty="0" err="1" smtClean="0"/>
              <a:t>انثى</a:t>
            </a:r>
            <a:r>
              <a:rPr lang="ar-SA" sz="1600" b="1" dirty="0" smtClean="0"/>
              <a:t> .</a:t>
            </a:r>
            <a:r>
              <a:rPr lang="en-US" sz="1600" dirty="0" smtClean="0"/>
              <a:t/>
            </a:r>
            <a:br>
              <a:rPr lang="en-US" sz="1600" dirty="0" smtClean="0"/>
            </a:br>
            <a:r>
              <a:rPr lang="ar-IQ" sz="1600" dirty="0" smtClean="0"/>
              <a:t>6- </a:t>
            </a:r>
            <a:r>
              <a:rPr lang="ar-SA" sz="1600" b="1" dirty="0" smtClean="0"/>
              <a:t>على </a:t>
            </a:r>
            <a:r>
              <a:rPr lang="ar-SA" sz="1600" b="1" dirty="0" smtClean="0"/>
              <a:t>الشخص المطلوب تفتيشه </a:t>
            </a:r>
            <a:r>
              <a:rPr lang="ar-SA" sz="1600" b="1" dirty="0" err="1" smtClean="0"/>
              <a:t>ان</a:t>
            </a:r>
            <a:r>
              <a:rPr lang="ar-SA" sz="1600" b="1" dirty="0" smtClean="0"/>
              <a:t> يمكن القائم بالتفتيش من </a:t>
            </a:r>
            <a:r>
              <a:rPr lang="ar-SA" sz="1600" b="1" dirty="0" err="1" smtClean="0"/>
              <a:t>اداء</a:t>
            </a:r>
            <a:r>
              <a:rPr lang="ar-SA" sz="1600" b="1" dirty="0" smtClean="0"/>
              <a:t> واجبه.</a:t>
            </a:r>
            <a:r>
              <a:rPr lang="en-US" sz="1600" dirty="0" smtClean="0"/>
              <a:t/>
            </a:r>
            <a:br>
              <a:rPr lang="en-US" sz="1600" dirty="0" smtClean="0"/>
            </a:br>
            <a:r>
              <a:rPr lang="ar-IQ" sz="1600" dirty="0" smtClean="0"/>
              <a:t>7- </a:t>
            </a:r>
            <a:r>
              <a:rPr lang="ar-SA" sz="1600" b="1" dirty="0" smtClean="0"/>
              <a:t>يجب </a:t>
            </a:r>
            <a:r>
              <a:rPr lang="ar-SA" sz="1600" b="1" dirty="0" err="1" smtClean="0"/>
              <a:t>ان</a:t>
            </a:r>
            <a:r>
              <a:rPr lang="ar-SA" sz="1600" b="1" dirty="0" smtClean="0"/>
              <a:t> يحدد اسم الشخص المطلوب تفتيشه بدقة نافية للجهالة.</a:t>
            </a:r>
            <a:r>
              <a:rPr lang="en-US" sz="1600" dirty="0" smtClean="0"/>
              <a:t/>
            </a:r>
            <a:br>
              <a:rPr lang="en-US" sz="1600" dirty="0" smtClean="0"/>
            </a:br>
            <a:r>
              <a:rPr lang="ar-SA" sz="1600" b="1" u="sng" dirty="0" smtClean="0"/>
              <a:t>القواعد الفنية لتفتيش </a:t>
            </a:r>
            <a:r>
              <a:rPr lang="ar-SA" sz="1600" b="1" u="sng" dirty="0" err="1" smtClean="0"/>
              <a:t>الاشخاص</a:t>
            </a:r>
            <a:r>
              <a:rPr lang="ar-SA" sz="1600" b="1" u="sng" dirty="0" smtClean="0"/>
              <a:t>/</a:t>
            </a:r>
            <a:r>
              <a:rPr lang="en-US" sz="1600" dirty="0" smtClean="0"/>
              <a:t/>
            </a:r>
            <a:br>
              <a:rPr lang="en-US" sz="1600" dirty="0" smtClean="0"/>
            </a:br>
            <a:r>
              <a:rPr lang="ar-IQ" sz="1600" dirty="0" smtClean="0"/>
              <a:t>1- </a:t>
            </a:r>
            <a:r>
              <a:rPr lang="ar-SA" sz="1600" b="1" dirty="0" smtClean="0"/>
              <a:t>على </a:t>
            </a:r>
            <a:r>
              <a:rPr lang="ar-SA" sz="1600" b="1" dirty="0" smtClean="0"/>
              <a:t>المتهم </a:t>
            </a:r>
            <a:r>
              <a:rPr lang="ar-SA" sz="1600" b="1" dirty="0" err="1" smtClean="0"/>
              <a:t>ان</a:t>
            </a:r>
            <a:r>
              <a:rPr lang="ar-SA" sz="1600" b="1" dirty="0" smtClean="0"/>
              <a:t> يقف مقابلا للجدار والسماح بتفتيش حتى ملابسه.</a:t>
            </a:r>
            <a:r>
              <a:rPr lang="en-US" sz="1600" dirty="0" smtClean="0"/>
              <a:t/>
            </a:r>
            <a:br>
              <a:rPr lang="en-US" sz="1600" dirty="0" smtClean="0"/>
            </a:br>
            <a:r>
              <a:rPr lang="ar-IQ" sz="1600" dirty="0" smtClean="0"/>
              <a:t>2- </a:t>
            </a:r>
            <a:r>
              <a:rPr lang="ar-SA" sz="1600" b="1" dirty="0" smtClean="0"/>
              <a:t>تفتيش </a:t>
            </a:r>
            <a:r>
              <a:rPr lang="ar-SA" sz="1600" b="1" dirty="0" err="1" smtClean="0"/>
              <a:t>راس</a:t>
            </a:r>
            <a:r>
              <a:rPr lang="ar-SA" sz="1600" b="1" dirty="0" smtClean="0"/>
              <a:t> المتهم وظهره وقدمه والفم والبلعوم والرقبة وسترته </a:t>
            </a:r>
            <a:r>
              <a:rPr lang="ar-SA" sz="1600" b="1" dirty="0" err="1" smtClean="0"/>
              <a:t>ان</a:t>
            </a:r>
            <a:r>
              <a:rPr lang="ar-SA" sz="1600" b="1" dirty="0" smtClean="0"/>
              <a:t> كان </a:t>
            </a:r>
            <a:r>
              <a:rPr lang="ar-SA" sz="1600" b="1" dirty="0" err="1" smtClean="0"/>
              <a:t>يرتديها</a:t>
            </a:r>
            <a:r>
              <a:rPr lang="ar-SA" sz="1600" b="1" dirty="0" smtClean="0"/>
              <a:t> وتفتيش ما بين الفخذين والخصر بجميع </a:t>
            </a:r>
            <a:r>
              <a:rPr lang="ar-SA" sz="1600" b="1" dirty="0" err="1" smtClean="0"/>
              <a:t>جوانبهوتفتيش</a:t>
            </a:r>
            <a:r>
              <a:rPr lang="ar-SA" sz="1600" b="1" dirty="0" smtClean="0"/>
              <a:t> شعر </a:t>
            </a:r>
            <a:r>
              <a:rPr lang="ar-SA" sz="1600" b="1" dirty="0" err="1" smtClean="0"/>
              <a:t>الراس</a:t>
            </a:r>
            <a:r>
              <a:rPr lang="ar-SA" sz="1600" b="1" dirty="0" smtClean="0"/>
              <a:t> والفم </a:t>
            </a:r>
            <a:r>
              <a:rPr lang="ar-SA" sz="1600" b="1" dirty="0" err="1" smtClean="0"/>
              <a:t>والاذن</a:t>
            </a:r>
            <a:r>
              <a:rPr lang="ar-SA" sz="1600" b="1" dirty="0" smtClean="0"/>
              <a:t> .</a:t>
            </a:r>
            <a:r>
              <a:rPr lang="en-US" sz="1600" dirty="0" smtClean="0"/>
              <a:t/>
            </a:r>
            <a:br>
              <a:rPr lang="en-US" sz="1600" dirty="0" smtClean="0"/>
            </a:br>
            <a:r>
              <a:rPr lang="ar-IQ" sz="1600" dirty="0" smtClean="0"/>
              <a:t>3- </a:t>
            </a:r>
            <a:r>
              <a:rPr lang="ar-SA" sz="1600" b="1" dirty="0" err="1" smtClean="0"/>
              <a:t>اذا</a:t>
            </a:r>
            <a:r>
              <a:rPr lang="ar-SA" sz="1600" b="1" dirty="0" smtClean="0"/>
              <a:t> </a:t>
            </a:r>
            <a:r>
              <a:rPr lang="ar-SA" sz="1600" b="1" dirty="0" smtClean="0"/>
              <a:t>وجد </a:t>
            </a:r>
            <a:r>
              <a:rPr lang="ar-SA" sz="1600" b="1" dirty="0" err="1" smtClean="0"/>
              <a:t>ضماد</a:t>
            </a:r>
            <a:r>
              <a:rPr lang="ar-SA" sz="1600" b="1" dirty="0" smtClean="0"/>
              <a:t> على جسم المتهم التدقيق فيه هل هو مصطنع </a:t>
            </a:r>
            <a:r>
              <a:rPr lang="ar-SA" sz="1600" b="1" dirty="0" err="1" smtClean="0"/>
              <a:t>ام</a:t>
            </a:r>
            <a:r>
              <a:rPr lang="ar-SA" sz="1600" b="1" dirty="0" smtClean="0"/>
              <a:t> حقيقي.</a:t>
            </a:r>
            <a:r>
              <a:rPr lang="en-US" sz="1600" dirty="0" smtClean="0"/>
              <a:t/>
            </a:r>
            <a:br>
              <a:rPr lang="en-US" sz="1600" dirty="0" smtClean="0"/>
            </a:br>
            <a:r>
              <a:rPr lang="ar-IQ" sz="1600" dirty="0" smtClean="0"/>
              <a:t>4- </a:t>
            </a:r>
            <a:r>
              <a:rPr lang="ar-SA" sz="1600" b="1" dirty="0" smtClean="0"/>
              <a:t>الاستعانة </a:t>
            </a:r>
            <a:r>
              <a:rPr lang="ar-SA" sz="1600" b="1" dirty="0" smtClean="0"/>
              <a:t>بطبيب لتفتيش العورة </a:t>
            </a:r>
            <a:r>
              <a:rPr lang="ar-SA" sz="1600" b="1" dirty="0" err="1" smtClean="0"/>
              <a:t>اذا</a:t>
            </a:r>
            <a:r>
              <a:rPr lang="ar-SA" sz="1600" b="1" dirty="0" smtClean="0"/>
              <a:t> ما </a:t>
            </a:r>
            <a:r>
              <a:rPr lang="ar-SA" sz="1600" b="1" dirty="0" err="1" smtClean="0"/>
              <a:t>اخفى</a:t>
            </a:r>
            <a:r>
              <a:rPr lang="ar-SA" sz="1600" b="1" dirty="0" smtClean="0"/>
              <a:t> شيا بداخلها .</a:t>
            </a:r>
            <a:r>
              <a:rPr lang="en-US" sz="1600" dirty="0" smtClean="0"/>
              <a:t/>
            </a:r>
            <a:br>
              <a:rPr lang="en-US" sz="1600" dirty="0" smtClean="0"/>
            </a:br>
            <a:r>
              <a:rPr lang="ar-SA" sz="1600" b="1" u="sng" dirty="0" smtClean="0"/>
              <a:t>نتيجة التفتيش</a:t>
            </a:r>
            <a:r>
              <a:rPr lang="ar-SA" sz="1600" b="1" dirty="0" smtClean="0"/>
              <a:t>/ </a:t>
            </a:r>
            <a:r>
              <a:rPr lang="ar-SA" sz="1600" b="1" dirty="0" err="1" smtClean="0"/>
              <a:t>اولهما</a:t>
            </a:r>
            <a:r>
              <a:rPr lang="ar-SA" sz="1600" b="1" dirty="0" smtClean="0"/>
              <a:t>/</a:t>
            </a:r>
            <a:r>
              <a:rPr lang="ar-SA" sz="1600" b="1" dirty="0" err="1" smtClean="0"/>
              <a:t>ان</a:t>
            </a:r>
            <a:r>
              <a:rPr lang="ar-SA" sz="1600" b="1" dirty="0" smtClean="0"/>
              <a:t> لا يجد المحقق ضالته وعليه ذكر ذلك بالمحضر.</a:t>
            </a:r>
            <a:r>
              <a:rPr lang="en-US" sz="1600" dirty="0" smtClean="0"/>
              <a:t/>
            </a:r>
            <a:br>
              <a:rPr lang="en-US" sz="1600" dirty="0" smtClean="0"/>
            </a:br>
            <a:r>
              <a:rPr lang="ar-SA" sz="1600" b="1" dirty="0" smtClean="0"/>
              <a:t>ثانيهما/</a:t>
            </a:r>
            <a:r>
              <a:rPr lang="ar-SA" sz="1600" b="1" dirty="0" err="1" smtClean="0"/>
              <a:t>ان</a:t>
            </a:r>
            <a:r>
              <a:rPr lang="ar-SA" sz="1600" b="1" dirty="0" smtClean="0"/>
              <a:t> يجد المحقق ما يبحث عنه فعليه تثبيت ذلك وجميع </a:t>
            </a:r>
            <a:r>
              <a:rPr lang="ar-SA" sz="1600" b="1" dirty="0" err="1" smtClean="0"/>
              <a:t>الاجراءات</a:t>
            </a:r>
            <a:r>
              <a:rPr lang="ar-SA" sz="1600" b="1" dirty="0" smtClean="0"/>
              <a:t> في المحضر  .</a:t>
            </a:r>
            <a:r>
              <a:rPr lang="en-US" sz="1600" dirty="0" smtClean="0"/>
              <a:t/>
            </a:r>
            <a:br>
              <a:rPr lang="en-US" sz="1600" dirty="0" smtClean="0"/>
            </a:br>
            <a:endParaRPr lang="ar-IQ" sz="16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13992"/>
            <a:ext cx="8229600" cy="1143000"/>
          </a:xfrm>
          <a:effectLst>
            <a:glow rad="635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a:normAutofit fontScale="90000"/>
          </a:bodyPr>
          <a:lstStyle/>
          <a:p>
            <a:r>
              <a:rPr lang="ar-SA" b="1" u="sng" dirty="0" smtClean="0"/>
              <a:t>(المحاضرة العاشرة)</a:t>
            </a:r>
            <a:r>
              <a:rPr lang="en-US" dirty="0" smtClean="0"/>
              <a:t/>
            </a:r>
            <a:br>
              <a:rPr lang="en-US" dirty="0" smtClean="0"/>
            </a:br>
            <a:endParaRPr lang="ar-IQ"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90666"/>
          </a:xfrm>
        </p:spPr>
        <p:txBody>
          <a:bodyPr>
            <a:noAutofit/>
          </a:bodyPr>
          <a:lstStyle/>
          <a:p>
            <a:r>
              <a:rPr lang="ar-SA" sz="1600" b="1" u="sng" dirty="0" smtClean="0"/>
              <a:t>(الشهادة)</a:t>
            </a:r>
            <a:r>
              <a:rPr lang="en-US" sz="1600" dirty="0" smtClean="0"/>
              <a:t/>
            </a:r>
            <a:br>
              <a:rPr lang="en-US" sz="1600" dirty="0" smtClean="0"/>
            </a:br>
            <a:r>
              <a:rPr lang="ar-SA" sz="1600" b="1" dirty="0" smtClean="0"/>
              <a:t>هي من </a:t>
            </a:r>
            <a:r>
              <a:rPr lang="ar-SA" sz="1600" b="1" dirty="0" err="1" smtClean="0"/>
              <a:t>اهم</a:t>
            </a:r>
            <a:r>
              <a:rPr lang="ar-SA" sz="1600" b="1" dirty="0" smtClean="0"/>
              <a:t> </a:t>
            </a:r>
            <a:r>
              <a:rPr lang="ar-SA" sz="1600" b="1" dirty="0" err="1" smtClean="0"/>
              <a:t>الادلة</a:t>
            </a:r>
            <a:r>
              <a:rPr lang="ar-SA" sz="1600" b="1" dirty="0" smtClean="0"/>
              <a:t> الكاشفة عن حقيقة الجريمة فهي في الاصطلاح القانوني وقائع يقررها شخص </a:t>
            </a:r>
            <a:r>
              <a:rPr lang="ar-SA" sz="1600" b="1" dirty="0" err="1" smtClean="0"/>
              <a:t>ادرك</a:t>
            </a:r>
            <a:r>
              <a:rPr lang="ar-SA" sz="1600" b="1" dirty="0" smtClean="0"/>
              <a:t> الواقعة </a:t>
            </a:r>
            <a:r>
              <a:rPr lang="ar-SA" sz="1600" b="1" dirty="0" err="1" smtClean="0"/>
              <a:t>الاجرامية</a:t>
            </a:r>
            <a:r>
              <a:rPr lang="ar-SA" sz="1600" b="1" dirty="0" smtClean="0"/>
              <a:t> </a:t>
            </a:r>
            <a:r>
              <a:rPr lang="ar-SA" sz="1600" b="1" dirty="0" err="1" smtClean="0"/>
              <a:t>باحدى</a:t>
            </a:r>
            <a:r>
              <a:rPr lang="ar-SA" sz="1600" b="1" dirty="0" smtClean="0"/>
              <a:t> حواسه.</a:t>
            </a:r>
            <a:r>
              <a:rPr lang="en-US" sz="1600" dirty="0" smtClean="0"/>
              <a:t/>
            </a:r>
            <a:br>
              <a:rPr lang="en-US" sz="1600" dirty="0" smtClean="0"/>
            </a:br>
            <a:r>
              <a:rPr lang="ar-SA" sz="1600" b="1" u="sng" dirty="0" smtClean="0"/>
              <a:t>وللشهادة </a:t>
            </a:r>
            <a:r>
              <a:rPr lang="ar-SA" sz="1600" b="1" u="sng" dirty="0" err="1" smtClean="0"/>
              <a:t>اسلوبان</a:t>
            </a:r>
            <a:r>
              <a:rPr lang="ar-SA" sz="1600" b="1" u="sng" dirty="0" smtClean="0"/>
              <a:t>/ </a:t>
            </a:r>
            <a:r>
              <a:rPr lang="ar-SA" sz="1600" b="1" u="sng" dirty="0" err="1" smtClean="0"/>
              <a:t>الاسلوب</a:t>
            </a:r>
            <a:r>
              <a:rPr lang="ar-SA" sz="1600" b="1" u="sng" dirty="0" smtClean="0"/>
              <a:t> التلقائي </a:t>
            </a:r>
            <a:r>
              <a:rPr lang="ar-SA" sz="1600" b="1" u="sng" dirty="0" err="1" smtClean="0"/>
              <a:t>والاسلوب</a:t>
            </a:r>
            <a:r>
              <a:rPr lang="ar-SA" sz="1600" b="1" u="sng" dirty="0" smtClean="0"/>
              <a:t> </a:t>
            </a:r>
            <a:r>
              <a:rPr lang="ar-SA" sz="1600" b="1" u="sng" dirty="0" err="1" smtClean="0"/>
              <a:t>الاستجوابي</a:t>
            </a:r>
            <a:r>
              <a:rPr lang="ar-SA" sz="1600" b="1" dirty="0" smtClean="0"/>
              <a:t>.</a:t>
            </a:r>
            <a:r>
              <a:rPr lang="en-US" sz="1600" dirty="0" smtClean="0"/>
              <a:t/>
            </a:r>
            <a:br>
              <a:rPr lang="en-US" sz="1600" dirty="0" smtClean="0"/>
            </a:br>
            <a:r>
              <a:rPr lang="ar-SA" sz="1600" b="1" u="sng" dirty="0" err="1" smtClean="0"/>
              <a:t>الاسلوب</a:t>
            </a:r>
            <a:r>
              <a:rPr lang="ar-SA" sz="1600" b="1" u="sng" dirty="0" smtClean="0"/>
              <a:t> التلقائي</a:t>
            </a:r>
            <a:r>
              <a:rPr lang="ar-SA" sz="1600" b="1" dirty="0" smtClean="0"/>
              <a:t> /حيث يقوم الشاهد بالاسترسال دون تدخل </a:t>
            </a:r>
            <a:r>
              <a:rPr lang="ar-SA" sz="1600" b="1" dirty="0" err="1" smtClean="0"/>
              <a:t>او</a:t>
            </a:r>
            <a:r>
              <a:rPr lang="ar-SA" sz="1600" b="1" dirty="0" smtClean="0"/>
              <a:t> مقاطعة.</a:t>
            </a:r>
            <a:r>
              <a:rPr lang="en-US" sz="1600" dirty="0" smtClean="0"/>
              <a:t/>
            </a:r>
            <a:br>
              <a:rPr lang="en-US" sz="1600" dirty="0" smtClean="0"/>
            </a:br>
            <a:r>
              <a:rPr lang="ar-SA" sz="1600" b="1" u="sng" dirty="0" err="1" smtClean="0"/>
              <a:t>الاسلوب</a:t>
            </a:r>
            <a:r>
              <a:rPr lang="ar-SA" sz="1600" b="1" u="sng" dirty="0" smtClean="0"/>
              <a:t> </a:t>
            </a:r>
            <a:r>
              <a:rPr lang="ar-SA" sz="1600" b="1" u="sng" dirty="0" err="1" smtClean="0"/>
              <a:t>الاستجوابي</a:t>
            </a:r>
            <a:r>
              <a:rPr lang="ar-SA" sz="1600" b="1" dirty="0" smtClean="0"/>
              <a:t>/حيث يقوم المحقق بتوجيه </a:t>
            </a:r>
            <a:r>
              <a:rPr lang="ar-SA" sz="1600" b="1" dirty="0" err="1" smtClean="0"/>
              <a:t>اسئلة</a:t>
            </a:r>
            <a:r>
              <a:rPr lang="ar-SA" sz="1600" b="1" dirty="0" smtClean="0"/>
              <a:t> متعددة ولكن متعلقة بالواقعة </a:t>
            </a:r>
            <a:r>
              <a:rPr lang="ar-SA" sz="1600" b="1" dirty="0" err="1" smtClean="0"/>
              <a:t>الجرمية</a:t>
            </a:r>
            <a:r>
              <a:rPr lang="ar-SA" sz="1600" b="1" dirty="0" smtClean="0"/>
              <a:t>.</a:t>
            </a:r>
            <a:r>
              <a:rPr lang="en-US" sz="1600" dirty="0" smtClean="0"/>
              <a:t/>
            </a:r>
            <a:br>
              <a:rPr lang="en-US" sz="1600" dirty="0" smtClean="0"/>
            </a:br>
            <a:r>
              <a:rPr lang="ar-SA" sz="1600" b="1" u="sng" dirty="0" err="1" smtClean="0"/>
              <a:t>اقسام</a:t>
            </a:r>
            <a:r>
              <a:rPr lang="ar-SA" sz="1600" b="1" u="sng" dirty="0" smtClean="0"/>
              <a:t> الشهود/ </a:t>
            </a:r>
            <a:r>
              <a:rPr lang="ar-SA" sz="1600" b="1" dirty="0" smtClean="0"/>
              <a:t>من حيث </a:t>
            </a:r>
            <a:r>
              <a:rPr lang="ar-SA" sz="1600" b="1" dirty="0" err="1" smtClean="0"/>
              <a:t>اثبات</a:t>
            </a:r>
            <a:r>
              <a:rPr lang="ar-SA" sz="1600" b="1" dirty="0" smtClean="0"/>
              <a:t> الواقعة </a:t>
            </a:r>
            <a:r>
              <a:rPr lang="ar-SA" sz="1600" b="1" dirty="0" err="1" smtClean="0"/>
              <a:t>الجرمية</a:t>
            </a:r>
            <a:r>
              <a:rPr lang="ar-SA" sz="1600" b="1" dirty="0" smtClean="0"/>
              <a:t> </a:t>
            </a:r>
            <a:r>
              <a:rPr lang="ar-SA" sz="1600" b="1" dirty="0" err="1" smtClean="0"/>
              <a:t>او</a:t>
            </a:r>
            <a:r>
              <a:rPr lang="ar-SA" sz="1600" b="1" dirty="0" smtClean="0"/>
              <a:t> نفيها</a:t>
            </a:r>
            <a:r>
              <a:rPr lang="ar-SA" sz="1600" b="1" u="sng" dirty="0" smtClean="0"/>
              <a:t> </a:t>
            </a:r>
            <a:r>
              <a:rPr lang="ar-SA" sz="1600" b="1" dirty="0" err="1" smtClean="0"/>
              <a:t>الى</a:t>
            </a:r>
            <a:r>
              <a:rPr lang="ar-SA" sz="1600" b="1" dirty="0" smtClean="0"/>
              <a:t> شهود نفي وشهود </a:t>
            </a:r>
            <a:r>
              <a:rPr lang="ar-SA" sz="1600" b="1" dirty="0" err="1" smtClean="0"/>
              <a:t>اثبات</a:t>
            </a:r>
            <a:r>
              <a:rPr lang="ar-SA" sz="1600" b="1" dirty="0" smtClean="0"/>
              <a:t> ومن حيث </a:t>
            </a:r>
            <a:r>
              <a:rPr lang="ar-SA" sz="1600" b="1" dirty="0" err="1" smtClean="0"/>
              <a:t>ادراك</a:t>
            </a:r>
            <a:r>
              <a:rPr lang="ar-SA" sz="1600" b="1" dirty="0" smtClean="0"/>
              <a:t> الواقعة </a:t>
            </a:r>
            <a:r>
              <a:rPr lang="ar-SA" sz="1600" b="1" dirty="0" err="1" smtClean="0"/>
              <a:t>الجرمية</a:t>
            </a:r>
            <a:r>
              <a:rPr lang="ar-SA" sz="1600" b="1" dirty="0" smtClean="0"/>
              <a:t> </a:t>
            </a:r>
            <a:r>
              <a:rPr lang="ar-SA" sz="1600" b="1" dirty="0" err="1" smtClean="0"/>
              <a:t>الى</a:t>
            </a:r>
            <a:r>
              <a:rPr lang="ar-SA" sz="1600" b="1" dirty="0" smtClean="0"/>
              <a:t> شهود الرؤية وشهود السمع وشهود النقل وشهود </a:t>
            </a:r>
            <a:r>
              <a:rPr lang="ar-SA" sz="1600" b="1" dirty="0" err="1" smtClean="0"/>
              <a:t>التسامع</a:t>
            </a:r>
            <a:r>
              <a:rPr lang="ar-SA" sz="1600" b="1" dirty="0" smtClean="0"/>
              <a:t>.</a:t>
            </a:r>
            <a:r>
              <a:rPr lang="en-US" sz="1600" dirty="0" smtClean="0"/>
              <a:t/>
            </a:r>
            <a:br>
              <a:rPr lang="en-US" sz="1600" dirty="0" smtClean="0"/>
            </a:br>
            <a:r>
              <a:rPr lang="ar-IQ" sz="1600" dirty="0" smtClean="0"/>
              <a:t>1- </a:t>
            </a:r>
            <a:r>
              <a:rPr lang="ar-SA" sz="1600" b="1" u="sng" dirty="0" smtClean="0"/>
              <a:t>شهود </a:t>
            </a:r>
            <a:r>
              <a:rPr lang="ar-SA" sz="1600" b="1" u="sng" dirty="0" smtClean="0"/>
              <a:t>النفي /</a:t>
            </a:r>
            <a:r>
              <a:rPr lang="ar-SA" sz="1600" b="1" dirty="0" smtClean="0"/>
              <a:t> يدلون بوقائع من شانها نفي وقوع الجريمة .</a:t>
            </a:r>
            <a:r>
              <a:rPr lang="en-US" sz="1600" dirty="0" smtClean="0"/>
              <a:t/>
            </a:r>
            <a:br>
              <a:rPr lang="en-US" sz="1600" dirty="0" smtClean="0"/>
            </a:br>
            <a:r>
              <a:rPr lang="ar-IQ" sz="1600" dirty="0" smtClean="0"/>
              <a:t>2- </a:t>
            </a:r>
            <a:r>
              <a:rPr lang="ar-SA" sz="1600" b="1" u="sng" dirty="0" smtClean="0"/>
              <a:t>شهود </a:t>
            </a:r>
            <a:r>
              <a:rPr lang="ar-SA" sz="1600" b="1" u="sng" dirty="0" err="1" smtClean="0"/>
              <a:t>الاثبات</a:t>
            </a:r>
            <a:r>
              <a:rPr lang="ar-SA" sz="1600" b="1" dirty="0" smtClean="0"/>
              <a:t>/ يدلون بوقائع يستدل منها على ارتكاب الجريمة ونسبتها </a:t>
            </a:r>
            <a:r>
              <a:rPr lang="ar-SA" sz="1600" b="1" dirty="0" err="1" smtClean="0"/>
              <a:t>الى</a:t>
            </a:r>
            <a:r>
              <a:rPr lang="ar-SA" sz="1600" b="1" dirty="0" smtClean="0"/>
              <a:t> المتهم .</a:t>
            </a:r>
            <a:r>
              <a:rPr lang="en-US" sz="1600" dirty="0" smtClean="0"/>
              <a:t/>
            </a:r>
            <a:br>
              <a:rPr lang="en-US" sz="1600" dirty="0" smtClean="0"/>
            </a:br>
            <a:r>
              <a:rPr lang="ar-IQ" sz="1600" dirty="0" smtClean="0"/>
              <a:t>3- </a:t>
            </a:r>
            <a:r>
              <a:rPr lang="ar-SA" sz="1600" b="1" u="sng" dirty="0" smtClean="0"/>
              <a:t>شهود </a:t>
            </a:r>
            <a:r>
              <a:rPr lang="ar-SA" sz="1600" b="1" u="sng" dirty="0" smtClean="0"/>
              <a:t>الرؤية </a:t>
            </a:r>
            <a:r>
              <a:rPr lang="ar-SA" sz="1600" b="1" dirty="0" smtClean="0"/>
              <a:t>/ وهم يدركون الواقعة الجنائية عن طريق بصرهم </a:t>
            </a:r>
            <a:r>
              <a:rPr lang="ar-SA" sz="1600" b="1" dirty="0" err="1" smtClean="0"/>
              <a:t>باعينهم</a:t>
            </a:r>
            <a:r>
              <a:rPr lang="ar-SA" sz="1600" b="1" dirty="0" smtClean="0"/>
              <a:t> </a:t>
            </a:r>
            <a:r>
              <a:rPr lang="ar-SA" sz="1600" b="1" dirty="0" err="1" smtClean="0"/>
              <a:t>المجردةوهي</a:t>
            </a:r>
            <a:r>
              <a:rPr lang="ar-SA" sz="1600" b="1" dirty="0" smtClean="0"/>
              <a:t> من </a:t>
            </a:r>
            <a:r>
              <a:rPr lang="ar-SA" sz="1600" b="1" dirty="0" err="1" smtClean="0"/>
              <a:t>اقوى</a:t>
            </a:r>
            <a:r>
              <a:rPr lang="ar-SA" sz="1600" b="1" dirty="0" smtClean="0"/>
              <a:t> </a:t>
            </a:r>
            <a:r>
              <a:rPr lang="ar-SA" sz="1600" b="1" dirty="0" err="1" smtClean="0"/>
              <a:t>انواع</a:t>
            </a:r>
            <a:r>
              <a:rPr lang="ar-SA" sz="1600" b="1" dirty="0" smtClean="0"/>
              <a:t> الشهادات.</a:t>
            </a:r>
            <a:r>
              <a:rPr lang="en-US" sz="1600" dirty="0" smtClean="0"/>
              <a:t/>
            </a:r>
            <a:br>
              <a:rPr lang="en-US" sz="1600" dirty="0" smtClean="0"/>
            </a:br>
            <a:r>
              <a:rPr lang="ar-IQ" sz="1600" dirty="0" smtClean="0"/>
              <a:t>4- </a:t>
            </a:r>
            <a:r>
              <a:rPr lang="ar-SA" sz="1600" b="1" u="sng" dirty="0" smtClean="0"/>
              <a:t>شهود </a:t>
            </a:r>
            <a:r>
              <a:rPr lang="ar-SA" sz="1600" b="1" u="sng" dirty="0" smtClean="0"/>
              <a:t>السمع</a:t>
            </a:r>
            <a:r>
              <a:rPr lang="ar-SA" sz="1600" b="1" dirty="0" smtClean="0"/>
              <a:t>/هم الشهود الذين يدركون الواقعة </a:t>
            </a:r>
            <a:r>
              <a:rPr lang="ar-SA" sz="1600" b="1" dirty="0" err="1" smtClean="0"/>
              <a:t>الاجرامية</a:t>
            </a:r>
            <a:r>
              <a:rPr lang="ar-SA" sz="1600" b="1" dirty="0" smtClean="0"/>
              <a:t> عن طريق حاسة السمع من مصدرها مباشرة وهي في المرتبة الثانية من ناحية القوة في </a:t>
            </a:r>
            <a:r>
              <a:rPr lang="ar-SA" sz="1600" b="1" dirty="0" err="1" smtClean="0"/>
              <a:t>الاثبات</a:t>
            </a:r>
            <a:r>
              <a:rPr lang="ar-SA" sz="1600" b="1" dirty="0" smtClean="0"/>
              <a:t> بعد الرؤية .</a:t>
            </a:r>
            <a:r>
              <a:rPr lang="en-US" sz="1600" dirty="0" smtClean="0"/>
              <a:t/>
            </a:r>
            <a:br>
              <a:rPr lang="en-US" sz="1600" dirty="0" smtClean="0"/>
            </a:br>
            <a:r>
              <a:rPr lang="ar-IQ" sz="1600" dirty="0" smtClean="0"/>
              <a:t>5- </a:t>
            </a:r>
            <a:r>
              <a:rPr lang="ar-SA" sz="1600" b="1" u="sng" dirty="0" smtClean="0"/>
              <a:t>شهود </a:t>
            </a:r>
            <a:r>
              <a:rPr lang="ar-SA" sz="1600" b="1" u="sng" dirty="0" smtClean="0"/>
              <a:t>النقل</a:t>
            </a:r>
            <a:r>
              <a:rPr lang="ar-SA" sz="1600" b="1" dirty="0" smtClean="0"/>
              <a:t>/أي نقل وقائع لم يراها الشاهد بعينه </a:t>
            </a:r>
            <a:r>
              <a:rPr lang="ar-SA" sz="1600" b="1" dirty="0" err="1" smtClean="0"/>
              <a:t>او</a:t>
            </a:r>
            <a:r>
              <a:rPr lang="ar-SA" sz="1600" b="1" dirty="0" smtClean="0"/>
              <a:t> سمعها </a:t>
            </a:r>
            <a:r>
              <a:rPr lang="ar-SA" sz="1600" b="1" dirty="0" err="1" smtClean="0"/>
              <a:t>باذنه</a:t>
            </a:r>
            <a:r>
              <a:rPr lang="ar-SA" sz="1600" b="1" dirty="0" smtClean="0"/>
              <a:t> لذلك لا يمكن الاطمئنان </a:t>
            </a:r>
            <a:r>
              <a:rPr lang="ar-SA" sz="1600" b="1" dirty="0" err="1" smtClean="0"/>
              <a:t>الى</a:t>
            </a:r>
            <a:r>
              <a:rPr lang="ar-SA" sz="1600" b="1" dirty="0" smtClean="0"/>
              <a:t> صحة هذه الشهادة .</a:t>
            </a:r>
            <a:r>
              <a:rPr lang="en-US" sz="1600" dirty="0" smtClean="0"/>
              <a:t/>
            </a:r>
            <a:br>
              <a:rPr lang="en-US" sz="1600" dirty="0" smtClean="0"/>
            </a:br>
            <a:r>
              <a:rPr lang="ar-IQ" sz="1600" dirty="0" smtClean="0"/>
              <a:t>6- </a:t>
            </a:r>
            <a:r>
              <a:rPr lang="ar-SA" sz="1600" b="1" u="sng" dirty="0" smtClean="0"/>
              <a:t>شهود </a:t>
            </a:r>
            <a:r>
              <a:rPr lang="ar-SA" sz="1600" b="1" u="sng" dirty="0" err="1" smtClean="0"/>
              <a:t>التسامع</a:t>
            </a:r>
            <a:r>
              <a:rPr lang="ar-SA" sz="1600" b="1" u="sng" dirty="0" smtClean="0"/>
              <a:t>/</a:t>
            </a:r>
            <a:r>
              <a:rPr lang="ar-SA" sz="1600" b="1" dirty="0" smtClean="0"/>
              <a:t> </a:t>
            </a:r>
            <a:r>
              <a:rPr lang="ar-SA" sz="1600" b="1" dirty="0" err="1" smtClean="0"/>
              <a:t>الاقوال</a:t>
            </a:r>
            <a:r>
              <a:rPr lang="ar-SA" sz="1600" b="1" dirty="0" smtClean="0"/>
              <a:t> التي </a:t>
            </a:r>
            <a:r>
              <a:rPr lang="ar-SA" sz="1600" b="1" dirty="0" err="1" smtClean="0"/>
              <a:t>تتداولها</a:t>
            </a:r>
            <a:r>
              <a:rPr lang="ar-SA" sz="1600" b="1" dirty="0" smtClean="0"/>
              <a:t> </a:t>
            </a:r>
            <a:r>
              <a:rPr lang="ar-SA" sz="1600" b="1" dirty="0" err="1" smtClean="0"/>
              <a:t>افواه</a:t>
            </a:r>
            <a:r>
              <a:rPr lang="ar-SA" sz="1600" b="1" dirty="0" smtClean="0"/>
              <a:t> الناس </a:t>
            </a:r>
            <a:r>
              <a:rPr lang="ar-SA" sz="1600" b="1" dirty="0" err="1" smtClean="0"/>
              <a:t>وتتناقلها</a:t>
            </a:r>
            <a:r>
              <a:rPr lang="ar-SA" sz="1600" b="1" dirty="0" smtClean="0"/>
              <a:t> </a:t>
            </a:r>
            <a:r>
              <a:rPr lang="ar-SA" sz="1600" b="1" dirty="0" err="1" smtClean="0"/>
              <a:t>السنتهم</a:t>
            </a:r>
            <a:r>
              <a:rPr lang="ar-SA" sz="1600" b="1" dirty="0" smtClean="0"/>
              <a:t> دون </a:t>
            </a:r>
            <a:r>
              <a:rPr lang="ar-SA" sz="1600" b="1" dirty="0" err="1" smtClean="0"/>
              <a:t>ان</a:t>
            </a:r>
            <a:r>
              <a:rPr lang="ar-SA" sz="1600" b="1" dirty="0" smtClean="0"/>
              <a:t> يراها بعينه </a:t>
            </a:r>
            <a:r>
              <a:rPr lang="ar-SA" sz="1600" b="1" dirty="0" err="1" smtClean="0"/>
              <a:t>او</a:t>
            </a:r>
            <a:r>
              <a:rPr lang="ar-SA" sz="1600" b="1" dirty="0" smtClean="0"/>
              <a:t> يسمعها </a:t>
            </a:r>
            <a:r>
              <a:rPr lang="ar-SA" sz="1600" b="1" dirty="0" err="1" smtClean="0"/>
              <a:t>باذنه</a:t>
            </a:r>
            <a:r>
              <a:rPr lang="ar-SA" sz="1600" b="1" dirty="0" smtClean="0"/>
              <a:t>.</a:t>
            </a:r>
            <a:r>
              <a:rPr lang="en-US" sz="1600" dirty="0" smtClean="0"/>
              <a:t/>
            </a:r>
            <a:br>
              <a:rPr lang="en-US" sz="1600" dirty="0" smtClean="0"/>
            </a:br>
            <a:endParaRPr lang="ar-IQ"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692696"/>
            <a:ext cx="8229600" cy="4176464"/>
          </a:xfrm>
        </p:spPr>
        <p:txBody>
          <a:bodyPr>
            <a:noAutofit/>
          </a:bodyPr>
          <a:lstStyle/>
          <a:p>
            <a:r>
              <a:rPr lang="ar-SA" sz="1600" b="1" u="sng" dirty="0" smtClean="0"/>
              <a:t>(المحقق)</a:t>
            </a:r>
            <a:r>
              <a:rPr lang="ar-SA" sz="1600" b="1" dirty="0" smtClean="0"/>
              <a:t> يجب </a:t>
            </a:r>
            <a:r>
              <a:rPr lang="ar-SA" sz="1600" b="1" dirty="0" err="1" smtClean="0"/>
              <a:t>ان</a:t>
            </a:r>
            <a:r>
              <a:rPr lang="ar-SA" sz="1600" b="1" dirty="0" smtClean="0"/>
              <a:t> يكون حاصلا على شهادة القانون بموجب الفقرة (ه) من المادة (51)من قانون </a:t>
            </a:r>
            <a:r>
              <a:rPr lang="ar-SA" sz="1600" b="1" dirty="0" err="1" smtClean="0"/>
              <a:t>اصول</a:t>
            </a:r>
            <a:r>
              <a:rPr lang="ar-SA" sz="1600" b="1" dirty="0" smtClean="0"/>
              <a:t> المحاكمات الجزائية العراقي ويعين من وزير العدل </a:t>
            </a:r>
            <a:r>
              <a:rPr lang="ar-SA" sz="1600" b="1" dirty="0" err="1" smtClean="0"/>
              <a:t>وبامكان</a:t>
            </a:r>
            <a:r>
              <a:rPr lang="ar-SA" sz="1600" b="1" dirty="0" smtClean="0"/>
              <a:t> وزير العدل منح ضباط الشرطة ومفوضيها وموظفي وزارة العدل الحاصلين على شهادة القانون سلطة محقق </a:t>
            </a:r>
            <a:r>
              <a:rPr lang="ar-SA" sz="1600" b="1" dirty="0" err="1" smtClean="0"/>
              <a:t>الا</a:t>
            </a:r>
            <a:r>
              <a:rPr lang="ar-SA" sz="1600" b="1" dirty="0" smtClean="0"/>
              <a:t> </a:t>
            </a:r>
            <a:r>
              <a:rPr lang="ar-SA" sz="1600" b="1" dirty="0" err="1" smtClean="0"/>
              <a:t>ان</a:t>
            </a:r>
            <a:r>
              <a:rPr lang="ar-SA" sz="1600" b="1" dirty="0" smtClean="0"/>
              <a:t> المشرع العراقي ادخل تعديل على هذه المادة وهو </a:t>
            </a:r>
            <a:r>
              <a:rPr lang="ar-SA" sz="1600" b="1" dirty="0" err="1" smtClean="0"/>
              <a:t>ان</a:t>
            </a:r>
            <a:r>
              <a:rPr lang="ar-SA" sz="1600" b="1" dirty="0" smtClean="0"/>
              <a:t> ضباط الشرطة الحاصلين على شهادة القانون يجب عليهم اجتياز دورة خاصة من المعهد القضائي لا تقل عن ثلاثة </a:t>
            </a:r>
            <a:r>
              <a:rPr lang="ar-SA" sz="1600" b="1" dirty="0" err="1" smtClean="0"/>
              <a:t>اشهر</a:t>
            </a:r>
            <a:r>
              <a:rPr lang="ar-SA" sz="1600" b="1" dirty="0" smtClean="0"/>
              <a:t> كما </a:t>
            </a:r>
            <a:r>
              <a:rPr lang="ar-SA" sz="1600" b="1" dirty="0" err="1" smtClean="0"/>
              <a:t>ان</a:t>
            </a:r>
            <a:r>
              <a:rPr lang="ar-SA" sz="1600" b="1" dirty="0" smtClean="0"/>
              <a:t> المشرع </a:t>
            </a:r>
            <a:r>
              <a:rPr lang="ar-SA" sz="1600" b="1" dirty="0" err="1" smtClean="0"/>
              <a:t>اجاز</a:t>
            </a:r>
            <a:r>
              <a:rPr lang="ar-SA" sz="1600" b="1" dirty="0" smtClean="0"/>
              <a:t> للحاصلين على شهادة الدبلوم العالي في </a:t>
            </a:r>
            <a:r>
              <a:rPr lang="ar-SA" sz="1600" b="1" dirty="0" err="1" smtClean="0"/>
              <a:t>الادارة</a:t>
            </a:r>
            <a:r>
              <a:rPr lang="ar-SA" sz="1600" b="1" dirty="0" smtClean="0"/>
              <a:t> القانونية من هيئة المعاهد الفنية بعد اجتيازهم لدورة في المعهد القضائي لا تقل عن سنة تقويمية للتعيين بصفة محقق.</a:t>
            </a:r>
            <a:r>
              <a:rPr lang="en-US" sz="1600" dirty="0" smtClean="0"/>
              <a:t/>
            </a:r>
            <a:br>
              <a:rPr lang="en-US" sz="1600" dirty="0" smtClean="0"/>
            </a:br>
            <a:r>
              <a:rPr lang="ar-SA" sz="1600" b="1" dirty="0" smtClean="0"/>
              <a:t>يمارس المحقق عمله تحت </a:t>
            </a:r>
            <a:r>
              <a:rPr lang="ar-SA" sz="1600" b="1" dirty="0" err="1" smtClean="0"/>
              <a:t>اشراف</a:t>
            </a:r>
            <a:r>
              <a:rPr lang="ar-SA" sz="1600" b="1" dirty="0" smtClean="0"/>
              <a:t> قاضي التحقيق .</a:t>
            </a:r>
            <a:r>
              <a:rPr lang="en-US" sz="1600" dirty="0" smtClean="0"/>
              <a:t/>
            </a:r>
            <a:br>
              <a:rPr lang="en-US" sz="1600" dirty="0" smtClean="0"/>
            </a:br>
            <a:r>
              <a:rPr lang="ar-SA" sz="1600" b="1" u="sng" dirty="0" smtClean="0"/>
              <a:t>عضو الادعاء العام/</a:t>
            </a:r>
            <a:r>
              <a:rPr lang="ar-SA" sz="1600" b="1" dirty="0" smtClean="0"/>
              <a:t> بموجب المادة الثالثة من قانون الادعاء العام في العراق رقم (159) لسنة (1979) يجوز لرئيس الادعاء العام والمدعين العامين في العراق ممارسة التحقيق عند وقوع الجرائم عندما يكون قاضي التحقيق المختص غائبا .</a:t>
            </a:r>
            <a:r>
              <a:rPr lang="en-US" sz="1600" dirty="0" smtClean="0"/>
              <a:t/>
            </a:r>
            <a:br>
              <a:rPr lang="en-US" sz="1600" dirty="0" smtClean="0"/>
            </a:br>
            <a:r>
              <a:rPr lang="ar-SA" sz="1600" b="1" u="sng" dirty="0" smtClean="0"/>
              <a:t> (عضو الضبط القضائي)/</a:t>
            </a:r>
            <a:r>
              <a:rPr lang="ar-SA" sz="1600" b="1" dirty="0" smtClean="0"/>
              <a:t> وهم </a:t>
            </a:r>
            <a:r>
              <a:rPr lang="ar-SA" sz="1600" b="1" dirty="0" err="1" smtClean="0"/>
              <a:t>الاشخاص</a:t>
            </a:r>
            <a:r>
              <a:rPr lang="ar-SA" sz="1600" b="1" dirty="0" smtClean="0"/>
              <a:t> المكلفين في اختصاصهم بالتحري عن الجرائم وقبول </a:t>
            </a:r>
            <a:r>
              <a:rPr lang="ar-SA" sz="1600" b="1" dirty="0" err="1" smtClean="0"/>
              <a:t>الاخبارات</a:t>
            </a:r>
            <a:r>
              <a:rPr lang="ar-SA" sz="1600" b="1" dirty="0" smtClean="0"/>
              <a:t> والشكاوى وعليهم تقديم المساعدة </a:t>
            </a:r>
            <a:r>
              <a:rPr lang="ar-SA" sz="1600" b="1" dirty="0" err="1" smtClean="0"/>
              <a:t>الى</a:t>
            </a:r>
            <a:r>
              <a:rPr lang="ar-SA" sz="1600" b="1" dirty="0" smtClean="0"/>
              <a:t> قضاة التحقيق والمحققين وضباط الشرطة ومفوضيها وضبط مرتكبي الجرائم وتسليمهم </a:t>
            </a:r>
            <a:r>
              <a:rPr lang="ar-SA" sz="1600" b="1" dirty="0" err="1" smtClean="0"/>
              <a:t>الى</a:t>
            </a:r>
            <a:r>
              <a:rPr lang="ar-SA" sz="1600" b="1" dirty="0" smtClean="0"/>
              <a:t> السلطات وتثبيت جميع </a:t>
            </a:r>
            <a:r>
              <a:rPr lang="ar-SA" sz="1600" b="1" dirty="0" err="1" smtClean="0"/>
              <a:t>الاجراءات</a:t>
            </a:r>
            <a:r>
              <a:rPr lang="ar-SA" sz="1600" b="1" dirty="0" smtClean="0"/>
              <a:t> التي يقومون فيها بمحاضر موقعة يبينون فيها </a:t>
            </a:r>
            <a:r>
              <a:rPr lang="ar-SA" sz="1600" b="1" dirty="0" err="1" smtClean="0"/>
              <a:t>الاجراءات</a:t>
            </a:r>
            <a:r>
              <a:rPr lang="ar-SA" sz="1600" b="1" dirty="0" smtClean="0"/>
              <a:t> ويرسلوا </a:t>
            </a:r>
            <a:r>
              <a:rPr lang="ar-SA" sz="1600" b="1" dirty="0" err="1" smtClean="0"/>
              <a:t>الاخبارات</a:t>
            </a:r>
            <a:r>
              <a:rPr lang="ar-SA" sz="1600" b="1" dirty="0" smtClean="0"/>
              <a:t> والشكاوى </a:t>
            </a:r>
            <a:r>
              <a:rPr lang="ar-SA" sz="1600" b="1" dirty="0" err="1" smtClean="0"/>
              <a:t>الى</a:t>
            </a:r>
            <a:r>
              <a:rPr lang="ar-SA" sz="1600" b="1" dirty="0" smtClean="0"/>
              <a:t> قاضي التحقيق فورا ويقومون </a:t>
            </a:r>
            <a:r>
              <a:rPr lang="ar-SA" sz="1600" b="1" dirty="0" err="1" smtClean="0"/>
              <a:t>باعمالهم</a:t>
            </a:r>
            <a:r>
              <a:rPr lang="ar-SA" sz="1600" b="1" dirty="0" smtClean="0"/>
              <a:t> تحت </a:t>
            </a:r>
            <a:r>
              <a:rPr lang="ar-SA" sz="1600" b="1" dirty="0" err="1" smtClean="0"/>
              <a:t>اشراف</a:t>
            </a:r>
            <a:r>
              <a:rPr lang="ar-SA" sz="1600" b="1" dirty="0" smtClean="0"/>
              <a:t> الادعاء العام ويخضعون تحت رقابة قاضي التحقيق .</a:t>
            </a:r>
            <a:r>
              <a:rPr lang="en-US" sz="1600" dirty="0" smtClean="0"/>
              <a:t/>
            </a:r>
            <a:br>
              <a:rPr lang="en-US" sz="1600" dirty="0" smtClean="0"/>
            </a:br>
            <a:endParaRPr lang="ar-IQ" sz="16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666530"/>
          </a:xfrm>
        </p:spPr>
        <p:txBody>
          <a:bodyPr>
            <a:noAutofit/>
          </a:bodyPr>
          <a:lstStyle/>
          <a:p>
            <a:r>
              <a:rPr lang="ar-SA" sz="1600" b="1" dirty="0" smtClean="0"/>
              <a:t>(التعرف على الشهود)/ </a:t>
            </a:r>
            <a:r>
              <a:rPr lang="en-US" sz="1600" dirty="0" smtClean="0"/>
              <a:t/>
            </a:r>
            <a:br>
              <a:rPr lang="en-US" sz="1600" dirty="0" smtClean="0"/>
            </a:br>
            <a:r>
              <a:rPr lang="ar-IQ" sz="1600" dirty="0" smtClean="0"/>
              <a:t>1- </a:t>
            </a:r>
            <a:r>
              <a:rPr lang="ar-SA" sz="1600" b="1" dirty="0" smtClean="0"/>
              <a:t>من </a:t>
            </a:r>
            <a:r>
              <a:rPr lang="ar-SA" sz="1600" b="1" dirty="0" smtClean="0"/>
              <a:t>خلال الخصوم ذاتهم </a:t>
            </a:r>
            <a:r>
              <a:rPr lang="ar-SA" sz="1600" b="1" dirty="0" err="1" smtClean="0"/>
              <a:t>او</a:t>
            </a:r>
            <a:r>
              <a:rPr lang="ar-SA" sz="1600" b="1" dirty="0" smtClean="0"/>
              <a:t> محاميهم.</a:t>
            </a:r>
            <a:r>
              <a:rPr lang="en-US" sz="1600" dirty="0" smtClean="0"/>
              <a:t/>
            </a:r>
            <a:br>
              <a:rPr lang="en-US" sz="1600" dirty="0" smtClean="0"/>
            </a:br>
            <a:r>
              <a:rPr lang="ar-IQ" sz="1600" dirty="0" smtClean="0"/>
              <a:t>2- </a:t>
            </a:r>
            <a:r>
              <a:rPr lang="ar-SA" sz="1600" b="1" dirty="0" smtClean="0"/>
              <a:t>من </a:t>
            </a:r>
            <a:r>
              <a:rPr lang="ar-SA" sz="1600" b="1" dirty="0" smtClean="0"/>
              <a:t>خلال الكشف </a:t>
            </a:r>
            <a:r>
              <a:rPr lang="ar-SA" sz="1600" b="1" dirty="0" err="1" smtClean="0"/>
              <a:t>او</a:t>
            </a:r>
            <a:r>
              <a:rPr lang="ar-SA" sz="1600" b="1" dirty="0" smtClean="0"/>
              <a:t> المعاينة.</a:t>
            </a:r>
            <a:r>
              <a:rPr lang="en-US" sz="1600" dirty="0" smtClean="0"/>
              <a:t/>
            </a:r>
            <a:br>
              <a:rPr lang="en-US" sz="1600" dirty="0" smtClean="0"/>
            </a:br>
            <a:r>
              <a:rPr lang="ar-IQ" sz="1600" dirty="0" smtClean="0"/>
              <a:t>3- </a:t>
            </a:r>
            <a:r>
              <a:rPr lang="ar-SA" sz="1600" b="1" dirty="0" smtClean="0"/>
              <a:t>من </a:t>
            </a:r>
            <a:r>
              <a:rPr lang="ar-SA" sz="1600" b="1" dirty="0" smtClean="0"/>
              <a:t>خلال تفتيش المتهم </a:t>
            </a:r>
            <a:r>
              <a:rPr lang="ar-SA" sz="1600" b="1" dirty="0" err="1" smtClean="0"/>
              <a:t>او</a:t>
            </a:r>
            <a:r>
              <a:rPr lang="ar-SA" sz="1600" b="1" dirty="0" smtClean="0"/>
              <a:t> منزله.</a:t>
            </a:r>
            <a:r>
              <a:rPr lang="en-US" sz="1600" dirty="0" smtClean="0"/>
              <a:t/>
            </a:r>
            <a:br>
              <a:rPr lang="en-US" sz="1600" dirty="0" smtClean="0"/>
            </a:br>
            <a:r>
              <a:rPr lang="ar-IQ" sz="1600" dirty="0" smtClean="0"/>
              <a:t>4- </a:t>
            </a:r>
            <a:r>
              <a:rPr lang="ar-SA" sz="1600" b="1" dirty="0" smtClean="0"/>
              <a:t>من </a:t>
            </a:r>
            <a:r>
              <a:rPr lang="ar-SA" sz="1600" b="1" dirty="0" smtClean="0"/>
              <a:t>خلال الجرم المشهود.</a:t>
            </a:r>
            <a:r>
              <a:rPr lang="en-US" sz="1600" dirty="0" smtClean="0"/>
              <a:t/>
            </a:r>
            <a:br>
              <a:rPr lang="en-US" sz="1600" dirty="0" smtClean="0"/>
            </a:br>
            <a:r>
              <a:rPr lang="ar-IQ" sz="1600" dirty="0" smtClean="0"/>
              <a:t>5- </a:t>
            </a:r>
            <a:r>
              <a:rPr lang="ar-SA" sz="1600" b="1" dirty="0" smtClean="0"/>
              <a:t>من </a:t>
            </a:r>
            <a:r>
              <a:rPr lang="ar-SA" sz="1600" b="1" dirty="0" smtClean="0"/>
              <a:t>خلال البحث في ظروف الجريمة.</a:t>
            </a:r>
            <a:r>
              <a:rPr lang="en-US" sz="1600" dirty="0" smtClean="0"/>
              <a:t/>
            </a:r>
            <a:br>
              <a:rPr lang="en-US" sz="1600" dirty="0" smtClean="0"/>
            </a:br>
            <a:r>
              <a:rPr lang="ar-IQ" sz="1600" dirty="0" smtClean="0"/>
              <a:t>6- </a:t>
            </a:r>
            <a:r>
              <a:rPr lang="ar-SA" sz="1600" b="1" dirty="0" smtClean="0"/>
              <a:t>الحضور </a:t>
            </a:r>
            <a:r>
              <a:rPr lang="ar-SA" sz="1600" b="1" dirty="0" smtClean="0"/>
              <a:t>التلقائي للشهود.</a:t>
            </a:r>
            <a:r>
              <a:rPr lang="en-US" sz="1600" dirty="0" smtClean="0"/>
              <a:t/>
            </a:r>
            <a:br>
              <a:rPr lang="en-US" sz="1600" dirty="0" smtClean="0"/>
            </a:br>
            <a:r>
              <a:rPr lang="ar-IQ" sz="1600" dirty="0" smtClean="0"/>
              <a:t>7- </a:t>
            </a:r>
            <a:r>
              <a:rPr lang="ar-SA" sz="1600" b="1" dirty="0" smtClean="0"/>
              <a:t>من </a:t>
            </a:r>
            <a:r>
              <a:rPr lang="ar-SA" sz="1600" b="1" dirty="0" smtClean="0"/>
              <a:t>خلال الشهود ذاتهم.</a:t>
            </a:r>
            <a:r>
              <a:rPr lang="en-US" sz="1600" dirty="0" smtClean="0"/>
              <a:t/>
            </a:r>
            <a:br>
              <a:rPr lang="en-US" sz="1600" dirty="0" smtClean="0"/>
            </a:br>
            <a:r>
              <a:rPr lang="ar-IQ" sz="1600" dirty="0" smtClean="0"/>
              <a:t>8- </a:t>
            </a:r>
            <a:r>
              <a:rPr lang="ar-SA" sz="1600" b="1" dirty="0" smtClean="0"/>
              <a:t>ما </a:t>
            </a:r>
            <a:r>
              <a:rPr lang="ar-SA" sz="1600" b="1" dirty="0" smtClean="0"/>
              <a:t>يصل </a:t>
            </a:r>
            <a:r>
              <a:rPr lang="ar-SA" sz="1600" b="1" dirty="0" err="1" smtClean="0"/>
              <a:t>الى</a:t>
            </a:r>
            <a:r>
              <a:rPr lang="ar-SA" sz="1600" b="1" dirty="0" smtClean="0"/>
              <a:t> علم المحقق.</a:t>
            </a:r>
            <a:r>
              <a:rPr lang="en-US" sz="1600" dirty="0" smtClean="0"/>
              <a:t/>
            </a:r>
            <a:br>
              <a:rPr lang="en-US" sz="1600" dirty="0" smtClean="0"/>
            </a:br>
            <a:endParaRPr lang="ar-IQ" sz="16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Autofit/>
          </a:bodyPr>
          <a:lstStyle/>
          <a:p>
            <a:r>
              <a:rPr lang="ar-SA" sz="1600" b="1" dirty="0" smtClean="0"/>
              <a:t>(تكليف الشهود بالحضور) / يدعى الشهود من قبل قاضي التحقيق </a:t>
            </a:r>
            <a:r>
              <a:rPr lang="ar-SA" sz="1600" b="1" dirty="0" err="1" smtClean="0"/>
              <a:t>او</a:t>
            </a:r>
            <a:r>
              <a:rPr lang="ar-SA" sz="1600" b="1" dirty="0" smtClean="0"/>
              <a:t> المحقق للحضور </a:t>
            </a:r>
            <a:r>
              <a:rPr lang="ar-SA" sz="1600" b="1" dirty="0" err="1" smtClean="0"/>
              <a:t>اثناء</a:t>
            </a:r>
            <a:r>
              <a:rPr lang="ar-SA" sz="1600" b="1" dirty="0" smtClean="0"/>
              <a:t> التحقيق بورقة تكليف </a:t>
            </a:r>
            <a:r>
              <a:rPr lang="ar-SA" sz="1600" b="1" dirty="0" err="1" smtClean="0"/>
              <a:t>بالحضوروتحرر</a:t>
            </a:r>
            <a:r>
              <a:rPr lang="ar-SA" sz="1600" b="1" dirty="0" smtClean="0"/>
              <a:t> الورقة بنسختين ويتم </a:t>
            </a:r>
            <a:r>
              <a:rPr lang="ar-SA" sz="1600" b="1" dirty="0" err="1" smtClean="0"/>
              <a:t>افهام</a:t>
            </a:r>
            <a:r>
              <a:rPr lang="ar-SA" sz="1600" b="1" dirty="0" smtClean="0"/>
              <a:t> الشاهد بمضمون ورقة التكليف </a:t>
            </a:r>
            <a:r>
              <a:rPr lang="ar-SA" sz="1600" b="1" dirty="0" err="1" smtClean="0"/>
              <a:t>واذا</a:t>
            </a:r>
            <a:r>
              <a:rPr lang="ar-SA" sz="1600" b="1" dirty="0" smtClean="0"/>
              <a:t> تعذر تبليغ المكلف بالحضور تسلم الورقة </a:t>
            </a:r>
            <a:r>
              <a:rPr lang="ar-SA" sz="1600" b="1" dirty="0" err="1" smtClean="0"/>
              <a:t>الى</a:t>
            </a:r>
            <a:r>
              <a:rPr lang="ar-SA" sz="1600" b="1" dirty="0" smtClean="0"/>
              <a:t> أي شخص ساكن معه </a:t>
            </a:r>
            <a:r>
              <a:rPr lang="ar-SA" sz="1600" b="1" dirty="0" err="1" smtClean="0"/>
              <a:t>واذا</a:t>
            </a:r>
            <a:r>
              <a:rPr lang="ar-SA" sz="1600" b="1" dirty="0" smtClean="0"/>
              <a:t> لم يوجد احد فتعلق على محل ظاهر </a:t>
            </a:r>
            <a:r>
              <a:rPr lang="ar-SA" sz="1600" b="1" dirty="0" err="1" smtClean="0"/>
              <a:t>واذا</a:t>
            </a:r>
            <a:r>
              <a:rPr lang="ar-SA" sz="1600" b="1" dirty="0" smtClean="0"/>
              <a:t> كان خارج العراق فيتم التبليغ وفق قانون المرافعات </a:t>
            </a:r>
            <a:r>
              <a:rPr lang="ar-SA" sz="1600" b="1" dirty="0" err="1" smtClean="0"/>
              <a:t>واذا</a:t>
            </a:r>
            <a:r>
              <a:rPr lang="ar-SA" sz="1600" b="1" dirty="0" smtClean="0"/>
              <a:t> تخلف الشاهد عن الحضور فالعقوبة الحبس بما لا يزيد عن ستة </a:t>
            </a:r>
            <a:r>
              <a:rPr lang="ar-SA" sz="1600" b="1" dirty="0" err="1" smtClean="0"/>
              <a:t>اشهرواذا</a:t>
            </a:r>
            <a:r>
              <a:rPr lang="ar-SA" sz="1600" b="1" dirty="0" smtClean="0"/>
              <a:t> كان الشاهد مريضا فالانتقال </a:t>
            </a:r>
            <a:r>
              <a:rPr lang="ar-SA" sz="1600" b="1" dirty="0" err="1" smtClean="0"/>
              <a:t>الى</a:t>
            </a:r>
            <a:r>
              <a:rPr lang="ar-SA" sz="1600" b="1" dirty="0" smtClean="0"/>
              <a:t> محل سكنه </a:t>
            </a:r>
            <a:r>
              <a:rPr lang="ar-SA" sz="1600" b="1" dirty="0" err="1" smtClean="0"/>
              <a:t>واذا</a:t>
            </a:r>
            <a:r>
              <a:rPr lang="ar-SA" sz="1600" b="1" dirty="0" smtClean="0"/>
              <a:t> تطلب حضور الشاهد </a:t>
            </a:r>
            <a:r>
              <a:rPr lang="ar-SA" sz="1600" b="1" dirty="0" err="1" smtClean="0"/>
              <a:t>ان</a:t>
            </a:r>
            <a:r>
              <a:rPr lang="ar-SA" sz="1600" b="1" dirty="0" smtClean="0"/>
              <a:t> ينتقل من مكان </a:t>
            </a:r>
            <a:r>
              <a:rPr lang="ar-SA" sz="1600" b="1" dirty="0" err="1" smtClean="0"/>
              <a:t>الى</a:t>
            </a:r>
            <a:r>
              <a:rPr lang="ar-SA" sz="1600" b="1" dirty="0" smtClean="0"/>
              <a:t> </a:t>
            </a:r>
            <a:r>
              <a:rPr lang="ar-SA" sz="1600" b="1" dirty="0" err="1" smtClean="0"/>
              <a:t>اخر</a:t>
            </a:r>
            <a:r>
              <a:rPr lang="ar-SA" sz="1600" b="1" dirty="0" smtClean="0"/>
              <a:t> فالقاضي </a:t>
            </a:r>
            <a:r>
              <a:rPr lang="ar-SA" sz="1600" b="1" dirty="0" err="1" smtClean="0"/>
              <a:t>يححد</a:t>
            </a:r>
            <a:r>
              <a:rPr lang="ar-SA" sz="1600" b="1" dirty="0" smtClean="0"/>
              <a:t> مصاريف تعويضه وتصرف على حساب الخزينة.</a:t>
            </a:r>
            <a:r>
              <a:rPr lang="en-US" sz="1600" dirty="0" smtClean="0"/>
              <a:t/>
            </a:r>
            <a:br>
              <a:rPr lang="en-US" sz="1600" dirty="0" smtClean="0"/>
            </a:br>
            <a:r>
              <a:rPr lang="ar-SA" sz="1600" b="1" dirty="0" err="1" smtClean="0"/>
              <a:t>اهلية</a:t>
            </a:r>
            <a:r>
              <a:rPr lang="ar-SA" sz="1600" b="1" dirty="0" smtClean="0"/>
              <a:t> الشاهد/ نصت المادة (65) من قانون </a:t>
            </a:r>
            <a:r>
              <a:rPr lang="ar-SA" sz="1600" b="1" dirty="0" err="1" smtClean="0"/>
              <a:t>اصول</a:t>
            </a:r>
            <a:r>
              <a:rPr lang="ar-SA" sz="1600" b="1" dirty="0" smtClean="0"/>
              <a:t> المحاكمات الجزائية العراقي على (على القاضي </a:t>
            </a:r>
            <a:r>
              <a:rPr lang="ar-SA" sz="1600" b="1" dirty="0" err="1" smtClean="0"/>
              <a:t>او</a:t>
            </a:r>
            <a:r>
              <a:rPr lang="ar-SA" sz="1600" b="1" dirty="0" smtClean="0"/>
              <a:t> المحقق </a:t>
            </a:r>
            <a:r>
              <a:rPr lang="ar-SA" sz="1600" b="1" dirty="0" err="1" smtClean="0"/>
              <a:t>ان</a:t>
            </a:r>
            <a:r>
              <a:rPr lang="ar-SA" sz="1600" b="1" dirty="0" smtClean="0"/>
              <a:t> يثبت في محضر التحقيق ما يلاحظه على الشاهد مما يوثر في </a:t>
            </a:r>
            <a:r>
              <a:rPr lang="ar-SA" sz="1600" b="1" dirty="0" err="1" smtClean="0"/>
              <a:t>اهليته</a:t>
            </a:r>
            <a:r>
              <a:rPr lang="ar-SA" sz="1600" b="1" dirty="0" smtClean="0"/>
              <a:t> </a:t>
            </a:r>
            <a:r>
              <a:rPr lang="ar-SA" sz="1600" b="1" dirty="0" err="1" smtClean="0"/>
              <a:t>لاداء</a:t>
            </a:r>
            <a:r>
              <a:rPr lang="ar-SA" sz="1600" b="1" dirty="0" smtClean="0"/>
              <a:t> الشهادة </a:t>
            </a:r>
            <a:r>
              <a:rPr lang="ar-SA" sz="1600" b="1" dirty="0" err="1" smtClean="0"/>
              <a:t>او</a:t>
            </a:r>
            <a:r>
              <a:rPr lang="ar-SA" sz="1600" b="1" dirty="0" smtClean="0"/>
              <a:t> تحملها بسبب سنة </a:t>
            </a:r>
            <a:r>
              <a:rPr lang="ar-SA" sz="1600" b="1" dirty="0" err="1" smtClean="0"/>
              <a:t>او</a:t>
            </a:r>
            <a:r>
              <a:rPr lang="ar-SA" sz="1600" b="1" dirty="0" smtClean="0"/>
              <a:t> حالته العقلية </a:t>
            </a:r>
            <a:r>
              <a:rPr lang="ar-SA" sz="1600" b="1" dirty="0" err="1" smtClean="0"/>
              <a:t>او</a:t>
            </a:r>
            <a:r>
              <a:rPr lang="ar-SA" sz="1600" b="1" dirty="0" smtClean="0"/>
              <a:t> الجسمية </a:t>
            </a:r>
            <a:r>
              <a:rPr lang="ar-SA" sz="1600" b="1" dirty="0" err="1" smtClean="0"/>
              <a:t>او</a:t>
            </a:r>
            <a:r>
              <a:rPr lang="ar-SA" sz="1600" b="1" dirty="0" smtClean="0"/>
              <a:t> النفسية) كما نصت المادة (214) </a:t>
            </a:r>
            <a:r>
              <a:rPr lang="ar-SA" sz="1600" b="1" dirty="0" err="1" smtClean="0"/>
              <a:t>الاصولية</a:t>
            </a:r>
            <a:r>
              <a:rPr lang="ar-SA" sz="1600" b="1" dirty="0" smtClean="0"/>
              <a:t> على (للمحكمة </a:t>
            </a:r>
            <a:r>
              <a:rPr lang="ar-SA" sz="1600" b="1" dirty="0" err="1" smtClean="0"/>
              <a:t>ان</a:t>
            </a:r>
            <a:r>
              <a:rPr lang="ar-SA" sz="1600" b="1" dirty="0" smtClean="0"/>
              <a:t> تقرر عدم </a:t>
            </a:r>
            <a:r>
              <a:rPr lang="ar-SA" sz="1600" b="1" dirty="0" err="1" smtClean="0"/>
              <a:t>اهلية</a:t>
            </a:r>
            <a:r>
              <a:rPr lang="ar-SA" sz="1600" b="1" dirty="0" smtClean="0"/>
              <a:t> الشاهد للشهادة </a:t>
            </a:r>
            <a:r>
              <a:rPr lang="ar-SA" sz="1600" b="1" dirty="0" err="1" smtClean="0"/>
              <a:t>اذا</a:t>
            </a:r>
            <a:r>
              <a:rPr lang="ar-SA" sz="1600" b="1" dirty="0" smtClean="0"/>
              <a:t> تبين لها انه غير قادر على تذكر تفاصيل الواقعة </a:t>
            </a:r>
            <a:r>
              <a:rPr lang="ar-SA" sz="1600" b="1" dirty="0" err="1" smtClean="0"/>
              <a:t>او</a:t>
            </a:r>
            <a:r>
              <a:rPr lang="ar-SA" sz="1600" b="1" dirty="0" smtClean="0"/>
              <a:t> </a:t>
            </a:r>
            <a:r>
              <a:rPr lang="ar-SA" sz="1600" b="1" dirty="0" err="1" smtClean="0"/>
              <a:t>ادراكه</a:t>
            </a:r>
            <a:r>
              <a:rPr lang="ar-SA" sz="1600" b="1" dirty="0" smtClean="0"/>
              <a:t> قيمة الشهادة التي يؤديها سبسب سنه </a:t>
            </a:r>
            <a:r>
              <a:rPr lang="ar-SA" sz="1600" b="1" dirty="0" err="1" smtClean="0"/>
              <a:t>او</a:t>
            </a:r>
            <a:r>
              <a:rPr lang="ar-SA" sz="1600" b="1" dirty="0" smtClean="0"/>
              <a:t> حالته العقلية </a:t>
            </a:r>
            <a:r>
              <a:rPr lang="ar-SA" sz="1600" b="1" dirty="0" err="1" smtClean="0"/>
              <a:t>او</a:t>
            </a:r>
            <a:r>
              <a:rPr lang="ar-SA" sz="1600" b="1" dirty="0" smtClean="0"/>
              <a:t> الجسمية).</a:t>
            </a:r>
            <a:r>
              <a:rPr lang="en-US" sz="1600" dirty="0" smtClean="0"/>
              <a:t/>
            </a:r>
            <a:br>
              <a:rPr lang="en-US" sz="1600" dirty="0" smtClean="0"/>
            </a:br>
            <a:r>
              <a:rPr lang="ar-SA" sz="1600" b="1" dirty="0" smtClean="0"/>
              <a:t>(قواعد سماع الشهود) تدوين </a:t>
            </a:r>
            <a:r>
              <a:rPr lang="ar-SA" sz="1600" b="1" dirty="0" err="1" smtClean="0"/>
              <a:t>افادة</a:t>
            </a:r>
            <a:r>
              <a:rPr lang="ar-SA" sz="1600" b="1" dirty="0" smtClean="0"/>
              <a:t> المشتكي ثم شهادة </a:t>
            </a:r>
            <a:r>
              <a:rPr lang="ar-SA" sz="1600" b="1" dirty="0" err="1" smtClean="0"/>
              <a:t>المجنى</a:t>
            </a:r>
            <a:r>
              <a:rPr lang="ar-SA" sz="1600" b="1" dirty="0" smtClean="0"/>
              <a:t> عليه </a:t>
            </a:r>
            <a:r>
              <a:rPr lang="ar-SA" sz="1600" b="1" dirty="0" err="1" smtClean="0"/>
              <a:t>او</a:t>
            </a:r>
            <a:r>
              <a:rPr lang="ar-SA" sz="1600" b="1" dirty="0" smtClean="0"/>
              <a:t> شهود </a:t>
            </a:r>
            <a:r>
              <a:rPr lang="ar-SA" sz="1600" b="1" dirty="0" err="1" smtClean="0"/>
              <a:t>الاثبات</a:t>
            </a:r>
            <a:r>
              <a:rPr lang="ar-SA" sz="1600" b="1" dirty="0" smtClean="0"/>
              <a:t> ويسال الشاهد عن اسمه ولقبه وصناعته ويؤدي اليمين </a:t>
            </a:r>
            <a:r>
              <a:rPr lang="ar-SA" sz="1600" b="1" dirty="0" err="1" smtClean="0"/>
              <a:t>اذا</a:t>
            </a:r>
            <a:r>
              <a:rPr lang="ar-SA" sz="1600" b="1" dirty="0" smtClean="0"/>
              <a:t> </a:t>
            </a:r>
            <a:r>
              <a:rPr lang="ar-SA" sz="1600" b="1" dirty="0" err="1" smtClean="0"/>
              <a:t>اتم</a:t>
            </a:r>
            <a:r>
              <a:rPr lang="ar-SA" sz="1600" b="1" dirty="0" smtClean="0"/>
              <a:t> الخامسة عشر </a:t>
            </a:r>
            <a:r>
              <a:rPr lang="ar-SA" sz="1600" b="1" dirty="0" err="1" smtClean="0"/>
              <a:t>واذا</a:t>
            </a:r>
            <a:r>
              <a:rPr lang="ar-SA" sz="1600" b="1" dirty="0" smtClean="0"/>
              <a:t> دونها فتكون الشهادة للاستدلال </a:t>
            </a:r>
            <a:r>
              <a:rPr lang="ar-SA" sz="1600" b="1" dirty="0" err="1" smtClean="0"/>
              <a:t>واذا</a:t>
            </a:r>
            <a:r>
              <a:rPr lang="ar-SA" sz="1600" b="1" dirty="0" smtClean="0"/>
              <a:t> كان الشاهد مريضا فيجب الذهاب </a:t>
            </a:r>
            <a:r>
              <a:rPr lang="ar-SA" sz="1600" b="1" dirty="0" err="1" smtClean="0"/>
              <a:t>الى</a:t>
            </a:r>
            <a:r>
              <a:rPr lang="ar-SA" sz="1600" b="1" dirty="0" smtClean="0"/>
              <a:t> منزله والشهادة تكون في </a:t>
            </a:r>
            <a:r>
              <a:rPr lang="ar-SA" sz="1600" b="1" dirty="0" err="1" smtClean="0"/>
              <a:t>الاصل</a:t>
            </a:r>
            <a:r>
              <a:rPr lang="ar-SA" sz="1600" b="1" dirty="0" smtClean="0"/>
              <a:t> شفاها ويجوز الاستعانة بمذكرات ومن كان لا يتكلم ولا يعرف الكتابة </a:t>
            </a:r>
            <a:r>
              <a:rPr lang="ar-SA" sz="1600" b="1" dirty="0" err="1" smtClean="0"/>
              <a:t>فلاشارة</a:t>
            </a:r>
            <a:r>
              <a:rPr lang="ar-SA" sz="1600" b="1" dirty="0" smtClean="0"/>
              <a:t> المعهودة له هي المعتمدة وتعيين مترجم </a:t>
            </a:r>
            <a:r>
              <a:rPr lang="ar-SA" sz="1600" b="1" dirty="0" err="1" smtClean="0"/>
              <a:t>اذا</a:t>
            </a:r>
            <a:r>
              <a:rPr lang="ar-SA" sz="1600" b="1" dirty="0" smtClean="0"/>
              <a:t> كان الشاهد لا يفهم اللغة والشهادة تؤدى على انفراد بدون سماع الشاهد </a:t>
            </a:r>
            <a:r>
              <a:rPr lang="ar-SA" sz="1600" b="1" dirty="0" err="1" smtClean="0"/>
              <a:t>الاخرلا</a:t>
            </a:r>
            <a:r>
              <a:rPr lang="ar-SA" sz="1600" b="1" dirty="0" smtClean="0"/>
              <a:t> تكفي الشهادة </a:t>
            </a:r>
            <a:r>
              <a:rPr lang="ar-SA" sz="1600" b="1" dirty="0" err="1" smtClean="0"/>
              <a:t>الواحدةلتكون</a:t>
            </a:r>
            <a:r>
              <a:rPr lang="ar-SA" sz="1600" b="1" dirty="0" smtClean="0"/>
              <a:t> سببا للحكم ما لم تؤيد بقرينة عدم تعريض الشاهد </a:t>
            </a:r>
            <a:r>
              <a:rPr lang="ar-SA" sz="1600" b="1" dirty="0" err="1" smtClean="0"/>
              <a:t>الى</a:t>
            </a:r>
            <a:r>
              <a:rPr lang="ar-SA" sz="1600" b="1" dirty="0" smtClean="0"/>
              <a:t> أي نوع من </a:t>
            </a:r>
            <a:r>
              <a:rPr lang="ar-SA" sz="1600" b="1" dirty="0" err="1" smtClean="0"/>
              <a:t>انواع</a:t>
            </a:r>
            <a:r>
              <a:rPr lang="ar-SA" sz="1600" b="1" dirty="0" smtClean="0"/>
              <a:t> </a:t>
            </a:r>
            <a:r>
              <a:rPr lang="ar-SA" sz="1600" b="1" dirty="0" err="1" smtClean="0"/>
              <a:t>الاكراه</a:t>
            </a:r>
            <a:r>
              <a:rPr lang="ar-SA" sz="1600" b="1" dirty="0" smtClean="0"/>
              <a:t> ووضوح </a:t>
            </a:r>
            <a:r>
              <a:rPr lang="ar-SA" sz="1600" b="1" dirty="0" err="1" smtClean="0"/>
              <a:t>الاسئلة</a:t>
            </a:r>
            <a:r>
              <a:rPr lang="ar-SA" sz="1600" b="1" dirty="0" smtClean="0"/>
              <a:t> التي توجه </a:t>
            </a:r>
            <a:r>
              <a:rPr lang="ar-SA" sz="1600" b="1" dirty="0" err="1" smtClean="0"/>
              <a:t>اليهم</a:t>
            </a:r>
            <a:r>
              <a:rPr lang="ar-SA" sz="1600" b="1" dirty="0" smtClean="0"/>
              <a:t> وتوفير الحماية اللازمة لهم وعدم </a:t>
            </a:r>
            <a:r>
              <a:rPr lang="ar-SA" sz="1600" b="1" dirty="0" err="1" smtClean="0"/>
              <a:t>ارهاقهم</a:t>
            </a:r>
            <a:r>
              <a:rPr lang="ar-SA" sz="1600" b="1" dirty="0" smtClean="0"/>
              <a:t> وتوفير الراحة لهم والمقارنة بين </a:t>
            </a:r>
            <a:r>
              <a:rPr lang="ar-SA" sz="1600" b="1" dirty="0" err="1" smtClean="0"/>
              <a:t>اقوال</a:t>
            </a:r>
            <a:r>
              <a:rPr lang="ar-SA" sz="1600" b="1" dirty="0" smtClean="0"/>
              <a:t> الشهود وملاحظة </a:t>
            </a:r>
            <a:r>
              <a:rPr lang="ar-SA" sz="1600" b="1" dirty="0" err="1" smtClean="0"/>
              <a:t>اذا</a:t>
            </a:r>
            <a:r>
              <a:rPr lang="ar-SA" sz="1600" b="1" dirty="0" smtClean="0"/>
              <a:t> كان هناك تناقض .</a:t>
            </a:r>
            <a:r>
              <a:rPr lang="en-US" sz="1600" dirty="0" smtClean="0"/>
              <a:t/>
            </a:r>
            <a:br>
              <a:rPr lang="en-US" sz="1600" dirty="0" smtClean="0"/>
            </a:br>
            <a:endParaRPr lang="ar-IQ" sz="16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Autofit/>
          </a:bodyPr>
          <a:lstStyle/>
          <a:p>
            <a:r>
              <a:rPr lang="ar-SA" sz="1600" b="1" dirty="0" smtClean="0"/>
              <a:t>(</a:t>
            </a:r>
            <a:r>
              <a:rPr lang="ar-SA" sz="1600" b="1" u="sng" dirty="0" smtClean="0"/>
              <a:t>الكذب في الشهادة</a:t>
            </a:r>
            <a:r>
              <a:rPr lang="ar-SA" sz="1600" b="1" dirty="0" smtClean="0"/>
              <a:t>)/الشاهد مثلما يصدق قد يكذب لدوافع متعددة فالشاهد الكاذب هو </a:t>
            </a:r>
            <a:r>
              <a:rPr lang="ar-SA" sz="1600" b="1" dirty="0" err="1" smtClean="0"/>
              <a:t>اما</a:t>
            </a:r>
            <a:r>
              <a:rPr lang="ar-SA" sz="1600" b="1" dirty="0" smtClean="0"/>
              <a:t> قد </a:t>
            </a:r>
            <a:r>
              <a:rPr lang="ar-SA" sz="1600" b="1" dirty="0" err="1" smtClean="0"/>
              <a:t>رائ</a:t>
            </a:r>
            <a:r>
              <a:rPr lang="ar-SA" sz="1600" b="1" dirty="0" smtClean="0"/>
              <a:t> الواقعة لكن </a:t>
            </a:r>
            <a:r>
              <a:rPr lang="ar-SA" sz="1600" b="1" dirty="0" err="1" smtClean="0"/>
              <a:t>انكرها</a:t>
            </a:r>
            <a:r>
              <a:rPr lang="ar-SA" sz="1600" b="1" dirty="0" smtClean="0"/>
              <a:t> </a:t>
            </a:r>
            <a:r>
              <a:rPr lang="ar-SA" sz="1600" b="1" dirty="0" err="1" smtClean="0"/>
              <a:t>او</a:t>
            </a:r>
            <a:r>
              <a:rPr lang="ar-SA" sz="1600" b="1" dirty="0" smtClean="0"/>
              <a:t> قد يكون لم </a:t>
            </a:r>
            <a:r>
              <a:rPr lang="ar-SA" sz="1600" b="1" dirty="0" err="1" smtClean="0"/>
              <a:t>يرئ</a:t>
            </a:r>
            <a:r>
              <a:rPr lang="ar-SA" sz="1600" b="1" dirty="0" smtClean="0"/>
              <a:t> شيئا .</a:t>
            </a:r>
            <a:r>
              <a:rPr lang="en-US" sz="1600" dirty="0" smtClean="0"/>
              <a:t/>
            </a:r>
            <a:br>
              <a:rPr lang="en-US" sz="1600" dirty="0" smtClean="0"/>
            </a:br>
            <a:r>
              <a:rPr lang="ar-SA" sz="1600" b="1" u="sng" dirty="0" smtClean="0"/>
              <a:t>دوافع الكذب في الشهادة/ </a:t>
            </a:r>
            <a:r>
              <a:rPr lang="ar-SA" sz="1600" b="1" dirty="0" smtClean="0"/>
              <a:t>الدوافع الشخصية وتشمل القرابة والصحبة والخوف والحقد والضغينة </a:t>
            </a:r>
            <a:r>
              <a:rPr lang="ar-SA" sz="1600" b="1" dirty="0" err="1" smtClean="0"/>
              <a:t>واخلاق</a:t>
            </a:r>
            <a:r>
              <a:rPr lang="ar-SA" sz="1600" b="1" dirty="0" smtClean="0"/>
              <a:t> الشاهد وتربيته وسلوكه والمغالاة والمبالغة والتهديد </a:t>
            </a:r>
            <a:r>
              <a:rPr lang="ar-SA" sz="1600" b="1" dirty="0" err="1" smtClean="0"/>
              <a:t>زسيطرة</a:t>
            </a:r>
            <a:r>
              <a:rPr lang="ar-SA" sz="1600" b="1" dirty="0" smtClean="0"/>
              <a:t> </a:t>
            </a:r>
            <a:r>
              <a:rPr lang="ar-SA" sz="1600" b="1" dirty="0" err="1" smtClean="0"/>
              <a:t>افكار</a:t>
            </a:r>
            <a:r>
              <a:rPr lang="ar-SA" sz="1600" b="1" dirty="0" smtClean="0"/>
              <a:t> معينة على الشاهد </a:t>
            </a:r>
            <a:r>
              <a:rPr lang="ar-SA" sz="1600" b="1" dirty="0" err="1" smtClean="0"/>
              <a:t>والاعجاب</a:t>
            </a:r>
            <a:r>
              <a:rPr lang="ar-SA" sz="1600" b="1" dirty="0" smtClean="0"/>
              <a:t> بالنفس وادعاء المعرفة وسن الشاهد وجنس الشاهد.</a:t>
            </a:r>
            <a:r>
              <a:rPr lang="en-US" sz="1600" dirty="0" smtClean="0"/>
              <a:t/>
            </a:r>
            <a:br>
              <a:rPr lang="en-US" sz="1600" dirty="0" smtClean="0"/>
            </a:br>
            <a:r>
              <a:rPr lang="ar-SA" sz="1600" b="1" dirty="0" smtClean="0"/>
              <a:t>الدوافع العينية/الخوف على السمعة ودفع المسؤولية </a:t>
            </a:r>
            <a:r>
              <a:rPr lang="ar-SA" sz="1600" b="1" dirty="0" err="1" smtClean="0"/>
              <a:t>الادبية</a:t>
            </a:r>
            <a:r>
              <a:rPr lang="ar-SA" sz="1600" b="1" dirty="0" smtClean="0"/>
              <a:t> والجنائية والمدنية وخشية الاتهام .</a:t>
            </a:r>
            <a:r>
              <a:rPr lang="en-US" sz="1600" dirty="0" smtClean="0"/>
              <a:t/>
            </a:r>
            <a:br>
              <a:rPr lang="en-US" sz="1600" dirty="0" smtClean="0"/>
            </a:br>
            <a:r>
              <a:rPr lang="ar-SA" sz="1600" b="1" u="sng" dirty="0" smtClean="0"/>
              <a:t>منع تلقين الشهود/ </a:t>
            </a:r>
            <a:r>
              <a:rPr lang="ar-SA" sz="1600" b="1" dirty="0" smtClean="0"/>
              <a:t>أي سؤال الشاهد بطريقة توحي له </a:t>
            </a:r>
            <a:r>
              <a:rPr lang="ar-SA" sz="1600" b="1" dirty="0" err="1" smtClean="0"/>
              <a:t>بلاجابة</a:t>
            </a:r>
            <a:r>
              <a:rPr lang="ar-SA" sz="1600" b="1" dirty="0" smtClean="0"/>
              <a:t> أي كان يسال المحقق الشاهد هل </a:t>
            </a:r>
            <a:r>
              <a:rPr lang="ar-SA" sz="1600" b="1" dirty="0" err="1" smtClean="0"/>
              <a:t>ان</a:t>
            </a:r>
            <a:r>
              <a:rPr lang="ar-SA" sz="1600" b="1" dirty="0" smtClean="0"/>
              <a:t> المتهم كان يرتدي قميصا اسود </a:t>
            </a:r>
            <a:r>
              <a:rPr lang="ar-SA" sz="1600" b="1" dirty="0" err="1" smtClean="0"/>
              <a:t>ام</a:t>
            </a:r>
            <a:r>
              <a:rPr lang="ar-SA" sz="1600" b="1" dirty="0" smtClean="0"/>
              <a:t> ابيض فهنا بين المحقق </a:t>
            </a:r>
            <a:r>
              <a:rPr lang="ar-SA" sz="1600" b="1" dirty="0" err="1" smtClean="0"/>
              <a:t>ان</a:t>
            </a:r>
            <a:r>
              <a:rPr lang="ar-SA" sz="1600" b="1" dirty="0" smtClean="0"/>
              <a:t> المتهم كان يرتدي قميص وليس شيئا </a:t>
            </a:r>
            <a:r>
              <a:rPr lang="ar-SA" sz="1600" b="1" dirty="0" err="1" smtClean="0"/>
              <a:t>اخرومن</a:t>
            </a:r>
            <a:r>
              <a:rPr lang="ar-SA" sz="1600" b="1" dirty="0" smtClean="0"/>
              <a:t> صور التلقينية </a:t>
            </a:r>
            <a:r>
              <a:rPr lang="ar-SA" sz="1600" b="1" dirty="0" err="1" smtClean="0"/>
              <a:t>الاخرى</a:t>
            </a:r>
            <a:r>
              <a:rPr lang="ar-SA" sz="1600" b="1" dirty="0" smtClean="0"/>
              <a:t> هل </a:t>
            </a:r>
            <a:r>
              <a:rPr lang="ar-SA" sz="1600" b="1" dirty="0" err="1" smtClean="0"/>
              <a:t>ان</a:t>
            </a:r>
            <a:r>
              <a:rPr lang="ar-SA" sz="1600" b="1" dirty="0" smtClean="0"/>
              <a:t> المتهم كان نحيفا </a:t>
            </a:r>
            <a:r>
              <a:rPr lang="ar-SA" sz="1600" b="1" dirty="0" err="1" smtClean="0"/>
              <a:t>ام</a:t>
            </a:r>
            <a:r>
              <a:rPr lang="ar-SA" sz="1600" b="1" dirty="0" smtClean="0"/>
              <a:t> سمينا فمثل هذه </a:t>
            </a:r>
            <a:r>
              <a:rPr lang="ar-SA" sz="1600" b="1" dirty="0" err="1" smtClean="0"/>
              <a:t>الاسئلة</a:t>
            </a:r>
            <a:r>
              <a:rPr lang="ar-SA" sz="1600" b="1" dirty="0" smtClean="0"/>
              <a:t> غير جائزة قانونا </a:t>
            </a:r>
            <a:r>
              <a:rPr lang="ar-SA" sz="1600" b="1" dirty="0" err="1" smtClean="0"/>
              <a:t>لانها</a:t>
            </a:r>
            <a:r>
              <a:rPr lang="ar-SA" sz="1600" b="1" dirty="0" smtClean="0"/>
              <a:t> تحصر خيارات </a:t>
            </a:r>
            <a:r>
              <a:rPr lang="ar-SA" sz="1600" b="1" dirty="0" err="1" smtClean="0"/>
              <a:t>الاجابة</a:t>
            </a:r>
            <a:r>
              <a:rPr lang="ar-SA" sz="1600" b="1" dirty="0" smtClean="0"/>
              <a:t> عند الشاهد وتكاد تكون </a:t>
            </a:r>
            <a:r>
              <a:rPr lang="ar-SA" sz="1600" b="1" dirty="0" err="1" smtClean="0"/>
              <a:t>الاجابة</a:t>
            </a:r>
            <a:r>
              <a:rPr lang="ar-SA" sz="1600" b="1" dirty="0" smtClean="0"/>
              <a:t> شبه جائزة تلقى على الشاهد وما دوره في الشهادة </a:t>
            </a:r>
            <a:r>
              <a:rPr lang="ar-SA" sz="1600" b="1" dirty="0" err="1" smtClean="0"/>
              <a:t>الا</a:t>
            </a:r>
            <a:r>
              <a:rPr lang="ar-SA" sz="1600" b="1" dirty="0" smtClean="0"/>
              <a:t> ترديدها كلا </a:t>
            </a:r>
            <a:r>
              <a:rPr lang="ar-SA" sz="1600" b="1" dirty="0" err="1" smtClean="0"/>
              <a:t>او</a:t>
            </a:r>
            <a:r>
              <a:rPr lang="ar-SA" sz="1600" b="1" dirty="0" smtClean="0"/>
              <a:t> جزءا وهي من </a:t>
            </a:r>
            <a:r>
              <a:rPr lang="ar-SA" sz="1600" b="1" dirty="0" err="1" smtClean="0"/>
              <a:t>اهم</a:t>
            </a:r>
            <a:r>
              <a:rPr lang="ar-SA" sz="1600" b="1" dirty="0" smtClean="0"/>
              <a:t> عوامل مساعدة الشاهد على الكذب لاسيما وان الشاهد يعتقد الصدق في المحقق وهنا الشاهد سيجيب بشكل تلقائي وربما تكون </a:t>
            </a:r>
            <a:r>
              <a:rPr lang="ar-SA" sz="1600" b="1" dirty="0" err="1" smtClean="0"/>
              <a:t>اجابته</a:t>
            </a:r>
            <a:r>
              <a:rPr lang="ar-SA" sz="1600" b="1" dirty="0" smtClean="0"/>
              <a:t> موافقة للحقيقة فتكون شهادته صحيحة من قبيل الصدفة مع ملاحظة </a:t>
            </a:r>
            <a:r>
              <a:rPr lang="ar-SA" sz="1600" b="1" dirty="0" err="1" smtClean="0"/>
              <a:t>ان</a:t>
            </a:r>
            <a:r>
              <a:rPr lang="ar-SA" sz="1600" b="1" dirty="0" smtClean="0"/>
              <a:t> </a:t>
            </a:r>
            <a:r>
              <a:rPr lang="ar-SA" sz="1600" b="1" dirty="0" err="1" smtClean="0"/>
              <a:t>الاطفال</a:t>
            </a:r>
            <a:r>
              <a:rPr lang="ar-SA" sz="1600" b="1" dirty="0" smtClean="0"/>
              <a:t> </a:t>
            </a:r>
            <a:r>
              <a:rPr lang="ar-SA" sz="1600" b="1" dirty="0" err="1" smtClean="0"/>
              <a:t>والاشخاص</a:t>
            </a:r>
            <a:r>
              <a:rPr lang="ar-SA" sz="1600" b="1" dirty="0" smtClean="0"/>
              <a:t> البلهاء هم </a:t>
            </a:r>
            <a:r>
              <a:rPr lang="ar-SA" sz="1600" b="1" dirty="0" err="1" smtClean="0"/>
              <a:t>الاكثر</a:t>
            </a:r>
            <a:r>
              <a:rPr lang="ar-SA" sz="1600" b="1" dirty="0" smtClean="0"/>
              <a:t> </a:t>
            </a:r>
            <a:r>
              <a:rPr lang="ar-SA" sz="1600" b="1" dirty="0" err="1" smtClean="0"/>
              <a:t>تاثرا</a:t>
            </a:r>
            <a:r>
              <a:rPr lang="ar-SA" sz="1600" b="1" dirty="0" smtClean="0"/>
              <a:t> بالتلقين لان </a:t>
            </a:r>
            <a:r>
              <a:rPr lang="ar-SA" sz="1600" b="1" dirty="0" err="1" smtClean="0"/>
              <a:t>هولاء</a:t>
            </a:r>
            <a:r>
              <a:rPr lang="ar-SA" sz="1600" b="1" dirty="0" smtClean="0"/>
              <a:t> لا يستطيعون التمييز بين ما شاهدوه </a:t>
            </a:r>
            <a:r>
              <a:rPr lang="ar-SA" sz="1600" b="1" dirty="0" err="1" smtClean="0"/>
              <a:t>او</a:t>
            </a:r>
            <a:r>
              <a:rPr lang="ar-SA" sz="1600" b="1" dirty="0" smtClean="0"/>
              <a:t> ما سمعوه فعلا وبين ما ادخل على </a:t>
            </a:r>
            <a:r>
              <a:rPr lang="ar-SA" sz="1600" b="1" dirty="0" err="1" smtClean="0"/>
              <a:t>اذهانهم</a:t>
            </a:r>
            <a:r>
              <a:rPr lang="ar-SA" sz="1600" b="1" dirty="0" smtClean="0"/>
              <a:t> من </a:t>
            </a:r>
            <a:r>
              <a:rPr lang="ar-SA" sz="1600" b="1" dirty="0" err="1" smtClean="0"/>
              <a:t>ايحاءات</a:t>
            </a:r>
            <a:r>
              <a:rPr lang="ar-SA" sz="1600" b="1" dirty="0" smtClean="0"/>
              <a:t> تلقينية.</a:t>
            </a:r>
            <a:r>
              <a:rPr lang="ar-SA" sz="1600" b="1" u="sng" dirty="0" smtClean="0"/>
              <a:t>  </a:t>
            </a:r>
            <a:r>
              <a:rPr lang="en-US" sz="1600" dirty="0" smtClean="0"/>
              <a:t/>
            </a:r>
            <a:br>
              <a:rPr lang="en-US" sz="1600" dirty="0" smtClean="0"/>
            </a:br>
            <a:r>
              <a:rPr lang="ar-SA" sz="1600" b="1" u="sng" dirty="0" smtClean="0"/>
              <a:t>دور المحقق في كشف الشهادة الكاذبة</a:t>
            </a:r>
            <a:r>
              <a:rPr lang="ar-SA" sz="1600" b="1" dirty="0" smtClean="0"/>
              <a:t>/ من خلال تحكيم العقل ومدى صحة الشهادة وهل هي محتملة </a:t>
            </a:r>
            <a:r>
              <a:rPr lang="ar-SA" sz="1600" b="1" dirty="0" err="1" smtClean="0"/>
              <a:t>او</a:t>
            </a:r>
            <a:r>
              <a:rPr lang="ar-SA" sz="1600" b="1" dirty="0" smtClean="0"/>
              <a:t> مستحيلة والبحث في </a:t>
            </a:r>
            <a:r>
              <a:rPr lang="ar-SA" sz="1600" b="1" dirty="0" err="1" smtClean="0"/>
              <a:t>اخلاق</a:t>
            </a:r>
            <a:r>
              <a:rPr lang="ar-SA" sz="1600" b="1" dirty="0" smtClean="0"/>
              <a:t> الشاهد لان ذلك يوثر على صحة الشهادة ومدى قوى الشاهد العقلية </a:t>
            </a:r>
            <a:r>
              <a:rPr lang="ar-SA" sz="1600" b="1" dirty="0" err="1" smtClean="0"/>
              <a:t>او</a:t>
            </a:r>
            <a:r>
              <a:rPr lang="ar-SA" sz="1600" b="1" dirty="0" smtClean="0"/>
              <a:t> النفسية وملاحظة التناقض في الشهادات واستعمال الحيل المشروعة وقد يكون هناك تطابق في الشهادات لكنه غير مقبول للمحقق وان يقوم بحث الشاهد على الصدق والاستفسار منه عن جميع التفاصيل والجزئيات ومقارنة الشهادة بالدليل المادي الملموس وحتى تحكيم العرف والعادة من اجل الوصول </a:t>
            </a:r>
            <a:r>
              <a:rPr lang="ar-SA" sz="1600" b="1" dirty="0" err="1" smtClean="0"/>
              <a:t>الى</a:t>
            </a:r>
            <a:r>
              <a:rPr lang="ar-SA" sz="1600" b="1" dirty="0" smtClean="0"/>
              <a:t> الحقيقة الكاملة ويجوز للمحقق طلب تكرار الشهادة </a:t>
            </a:r>
            <a:r>
              <a:rPr lang="ar-SA" sz="1600" b="1" dirty="0" err="1" smtClean="0"/>
              <a:t>اذا</a:t>
            </a:r>
            <a:r>
              <a:rPr lang="ar-SA" sz="1600" b="1" dirty="0" smtClean="0"/>
              <a:t> تطلب </a:t>
            </a:r>
            <a:r>
              <a:rPr lang="ar-SA" sz="1600" b="1" dirty="0" err="1" smtClean="0"/>
              <a:t>الامر</a:t>
            </a:r>
            <a:r>
              <a:rPr lang="ar-SA" sz="1600" b="1" dirty="0" smtClean="0"/>
              <a:t> ذلك.</a:t>
            </a:r>
            <a:r>
              <a:rPr lang="en-US" sz="1600" dirty="0" smtClean="0"/>
              <a:t/>
            </a:r>
            <a:br>
              <a:rPr lang="en-US" sz="1600" dirty="0" smtClean="0"/>
            </a:br>
            <a:r>
              <a:rPr lang="ar-SA" sz="1600" b="1" u="sng" dirty="0" smtClean="0"/>
              <a:t>(الخطأ في الشهادة)/</a:t>
            </a:r>
            <a:r>
              <a:rPr lang="ar-SA" sz="1600" b="1" dirty="0" smtClean="0"/>
              <a:t>الشاهد قد يخطى بالشهادة في حسن نية فهو ليس بكاذب </a:t>
            </a:r>
            <a:r>
              <a:rPr lang="ar-SA" sz="1600" b="1" dirty="0" err="1" smtClean="0"/>
              <a:t>انما</a:t>
            </a:r>
            <a:r>
              <a:rPr lang="ar-SA" sz="1600" b="1" dirty="0" smtClean="0"/>
              <a:t> </a:t>
            </a:r>
            <a:r>
              <a:rPr lang="ar-SA" sz="1600" b="1" dirty="0" err="1" smtClean="0"/>
              <a:t>مخطى</a:t>
            </a:r>
            <a:r>
              <a:rPr lang="ar-SA" sz="1600" b="1" dirty="0" smtClean="0"/>
              <a:t> فالفرق بين الكذب </a:t>
            </a:r>
            <a:r>
              <a:rPr lang="ar-SA" sz="1600" b="1" dirty="0" err="1" smtClean="0"/>
              <a:t>والخطا</a:t>
            </a:r>
            <a:r>
              <a:rPr lang="ar-SA" sz="1600" b="1" dirty="0" smtClean="0"/>
              <a:t> هو حسن النية فعلى المحقق </a:t>
            </a:r>
            <a:r>
              <a:rPr lang="ar-SA" sz="1600" b="1" dirty="0" err="1" smtClean="0"/>
              <a:t>ان</a:t>
            </a:r>
            <a:r>
              <a:rPr lang="ar-SA" sz="1600" b="1" dirty="0" smtClean="0"/>
              <a:t> يكون حذرا جدا عند سماع </a:t>
            </a:r>
            <a:r>
              <a:rPr lang="ar-SA" sz="1600" b="1" dirty="0" err="1" smtClean="0"/>
              <a:t>اقوال</a:t>
            </a:r>
            <a:r>
              <a:rPr lang="ar-SA" sz="1600" b="1" dirty="0" smtClean="0"/>
              <a:t> الشاهد  .</a:t>
            </a:r>
            <a:r>
              <a:rPr lang="en-US" sz="1600" dirty="0" smtClean="0"/>
              <a:t/>
            </a:r>
            <a:br>
              <a:rPr lang="en-US" sz="1600" dirty="0" smtClean="0"/>
            </a:br>
            <a:endParaRPr lang="ar-IQ"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74642"/>
          </a:xfrm>
        </p:spPr>
        <p:txBody>
          <a:bodyPr>
            <a:noAutofit/>
          </a:bodyPr>
          <a:lstStyle/>
          <a:p>
            <a:r>
              <a:rPr lang="ar-SA" sz="1600" b="1" u="sng" dirty="0" err="1" smtClean="0"/>
              <a:t>اعضاء</a:t>
            </a:r>
            <a:r>
              <a:rPr lang="ar-SA" sz="1600" b="1" u="sng" dirty="0" smtClean="0"/>
              <a:t> الضبط القضائي/</a:t>
            </a:r>
            <a:r>
              <a:rPr lang="en-US" sz="1600" b="1" dirty="0" smtClean="0"/>
              <a:t/>
            </a:r>
            <a:br>
              <a:rPr lang="en-US" sz="1600" b="1" dirty="0" smtClean="0"/>
            </a:br>
            <a:r>
              <a:rPr lang="ar-IQ" sz="1600" b="1" dirty="0" smtClean="0"/>
              <a:t>1- </a:t>
            </a:r>
            <a:r>
              <a:rPr lang="ar-SA" sz="1600" b="1" dirty="0" smtClean="0"/>
              <a:t>ضباط </a:t>
            </a:r>
            <a:r>
              <a:rPr lang="ar-SA" sz="1600" b="1" dirty="0" smtClean="0"/>
              <a:t>الشرطة </a:t>
            </a:r>
            <a:r>
              <a:rPr lang="ar-SA" sz="1600" b="1" dirty="0" err="1" smtClean="0"/>
              <a:t>ومامور</a:t>
            </a:r>
            <a:r>
              <a:rPr lang="ar-SA" sz="1600" b="1" dirty="0" smtClean="0"/>
              <a:t> المراكز والمفوضون.</a:t>
            </a:r>
            <a:r>
              <a:rPr lang="en-US" sz="1600" b="1" dirty="0" smtClean="0"/>
              <a:t/>
            </a:r>
            <a:br>
              <a:rPr lang="en-US" sz="1600" b="1" dirty="0" smtClean="0"/>
            </a:br>
            <a:r>
              <a:rPr lang="ar-IQ" sz="1600" b="1" dirty="0" smtClean="0"/>
              <a:t>2- </a:t>
            </a:r>
            <a:r>
              <a:rPr lang="ar-SA" sz="1600" b="1" dirty="0" smtClean="0"/>
              <a:t>مختار </a:t>
            </a:r>
            <a:r>
              <a:rPr lang="ar-SA" sz="1600" b="1" dirty="0" smtClean="0"/>
              <a:t>القرية والمحلة. </a:t>
            </a:r>
            <a:r>
              <a:rPr lang="en-US" sz="1600" b="1" dirty="0" smtClean="0"/>
              <a:t/>
            </a:r>
            <a:br>
              <a:rPr lang="en-US" sz="1600" b="1" dirty="0" smtClean="0"/>
            </a:br>
            <a:r>
              <a:rPr lang="ar-IQ" sz="1600" b="1" dirty="0" smtClean="0"/>
              <a:t>3-</a:t>
            </a:r>
            <a:r>
              <a:rPr lang="ar-SA" sz="1600" b="1" dirty="0" smtClean="0"/>
              <a:t>مدير </a:t>
            </a:r>
            <a:r>
              <a:rPr lang="ar-SA" sz="1600" b="1" dirty="0" smtClean="0"/>
              <a:t>محطة السكك الحديد </a:t>
            </a:r>
            <a:r>
              <a:rPr lang="ar-SA" sz="1600" b="1" dirty="0" err="1" smtClean="0"/>
              <a:t>ةمعاونه</a:t>
            </a:r>
            <a:r>
              <a:rPr lang="ar-SA" sz="1600" b="1" dirty="0" smtClean="0"/>
              <a:t> </a:t>
            </a:r>
            <a:r>
              <a:rPr lang="ar-SA" sz="1600" b="1" dirty="0" err="1" smtClean="0"/>
              <a:t>ومامور</a:t>
            </a:r>
            <a:r>
              <a:rPr lang="ar-SA" sz="1600" b="1" dirty="0" smtClean="0"/>
              <a:t> سير القطار </a:t>
            </a:r>
            <a:r>
              <a:rPr lang="ar-SA" sz="1600" b="1" dirty="0" err="1" smtClean="0"/>
              <a:t>والمسؤول</a:t>
            </a:r>
            <a:r>
              <a:rPr lang="ar-SA" sz="1600" b="1" dirty="0" smtClean="0"/>
              <a:t> عن </a:t>
            </a:r>
            <a:r>
              <a:rPr lang="ar-SA" sz="1600" b="1" dirty="0" err="1" smtClean="0"/>
              <a:t>ادارة</a:t>
            </a:r>
            <a:r>
              <a:rPr lang="ar-SA" sz="1600" b="1" dirty="0" smtClean="0"/>
              <a:t> الميناء البحري </a:t>
            </a:r>
            <a:r>
              <a:rPr lang="ar-SA" sz="1600" b="1" dirty="0" err="1" smtClean="0"/>
              <a:t>او</a:t>
            </a:r>
            <a:r>
              <a:rPr lang="ar-SA" sz="1600" b="1" dirty="0" smtClean="0"/>
              <a:t> الجوي وربان السفينة </a:t>
            </a:r>
            <a:r>
              <a:rPr lang="ar-SA" sz="1600" b="1" dirty="0" err="1" smtClean="0"/>
              <a:t>او</a:t>
            </a:r>
            <a:r>
              <a:rPr lang="ar-SA" sz="1600" b="1" dirty="0" smtClean="0"/>
              <a:t> الطائرة .</a:t>
            </a:r>
            <a:r>
              <a:rPr lang="en-US" sz="1600" b="1" dirty="0" smtClean="0"/>
              <a:t/>
            </a:r>
            <a:br>
              <a:rPr lang="en-US" sz="1600" b="1" dirty="0" smtClean="0"/>
            </a:br>
            <a:r>
              <a:rPr lang="ar-IQ" sz="1600" b="1" dirty="0" smtClean="0"/>
              <a:t>4- </a:t>
            </a:r>
            <a:r>
              <a:rPr lang="ar-SA" sz="1600" b="1" dirty="0" smtClean="0"/>
              <a:t>رئيس </a:t>
            </a:r>
            <a:r>
              <a:rPr lang="ar-SA" sz="1600" b="1" dirty="0" smtClean="0"/>
              <a:t>الدائرة </a:t>
            </a:r>
            <a:r>
              <a:rPr lang="ar-SA" sz="1600" b="1" dirty="0" err="1" smtClean="0"/>
              <a:t>او</a:t>
            </a:r>
            <a:r>
              <a:rPr lang="ar-SA" sz="1600" b="1" dirty="0" smtClean="0"/>
              <a:t> المصلحة الحكومية </a:t>
            </a:r>
            <a:r>
              <a:rPr lang="ar-SA" sz="1600" b="1" dirty="0" err="1" smtClean="0"/>
              <a:t>او</a:t>
            </a:r>
            <a:r>
              <a:rPr lang="ar-SA" sz="1600" b="1" dirty="0" smtClean="0"/>
              <a:t> المؤسسة الرسمية وشبه الرسمية.</a:t>
            </a:r>
            <a:r>
              <a:rPr lang="en-US" sz="1600" b="1" dirty="0" smtClean="0"/>
              <a:t/>
            </a:r>
            <a:br>
              <a:rPr lang="en-US" sz="1600" b="1" dirty="0" smtClean="0"/>
            </a:br>
            <a:r>
              <a:rPr lang="ar-IQ" sz="1600" b="1" dirty="0" smtClean="0"/>
              <a:t>5- </a:t>
            </a:r>
            <a:r>
              <a:rPr lang="ar-SA" sz="1600" b="1" dirty="0" err="1" smtClean="0"/>
              <a:t>الاشخاص</a:t>
            </a:r>
            <a:r>
              <a:rPr lang="ar-SA" sz="1600" b="1" dirty="0" smtClean="0"/>
              <a:t> </a:t>
            </a:r>
            <a:r>
              <a:rPr lang="ar-SA" sz="1600" b="1" dirty="0" smtClean="0"/>
              <a:t>المكلفون بخدمة عامة</a:t>
            </a:r>
            <a:r>
              <a:rPr lang="ar-SA" sz="1600" b="1" u="sng" dirty="0" smtClean="0"/>
              <a:t> .</a:t>
            </a:r>
            <a:r>
              <a:rPr lang="en-US" sz="1600" b="1" dirty="0" smtClean="0"/>
              <a:t/>
            </a:r>
            <a:br>
              <a:rPr lang="en-US" sz="1600" b="1" dirty="0" smtClean="0"/>
            </a:br>
            <a:r>
              <a:rPr lang="ar-IQ" sz="1600" b="1" u="sng" dirty="0" smtClean="0"/>
              <a:t>/الصفات الواجب توفرها في المحقق/</a:t>
            </a:r>
            <a:r>
              <a:rPr lang="en-US" sz="1600" b="1" dirty="0" smtClean="0"/>
              <a:t/>
            </a:r>
            <a:br>
              <a:rPr lang="en-US" sz="1600" b="1" dirty="0" smtClean="0"/>
            </a:br>
            <a:r>
              <a:rPr lang="ar-IQ" sz="1600" b="1" dirty="0" smtClean="0"/>
              <a:t>1- </a:t>
            </a:r>
            <a:r>
              <a:rPr lang="ar-IQ" sz="1600" b="1" dirty="0" err="1" smtClean="0"/>
              <a:t>ايمان</a:t>
            </a:r>
            <a:r>
              <a:rPr lang="ar-IQ" sz="1600" b="1" dirty="0" smtClean="0"/>
              <a:t> </a:t>
            </a:r>
            <a:r>
              <a:rPr lang="ar-IQ" sz="1600" b="1" dirty="0" smtClean="0"/>
              <a:t>المحقق برسالته.</a:t>
            </a:r>
            <a:r>
              <a:rPr lang="en-US" sz="1600" b="1" dirty="0" smtClean="0"/>
              <a:t/>
            </a:r>
            <a:br>
              <a:rPr lang="en-US" sz="1600" b="1" dirty="0" smtClean="0"/>
            </a:br>
            <a:r>
              <a:rPr lang="ar-IQ" sz="1600" b="1" dirty="0" smtClean="0"/>
              <a:t>2- قوة </a:t>
            </a:r>
            <a:r>
              <a:rPr lang="ar-IQ" sz="1600" b="1" dirty="0" smtClean="0"/>
              <a:t>الملاحظة ودقتها.</a:t>
            </a:r>
            <a:r>
              <a:rPr lang="en-US" sz="1600" b="1" dirty="0" smtClean="0"/>
              <a:t/>
            </a:r>
            <a:br>
              <a:rPr lang="en-US" sz="1600" b="1" dirty="0" smtClean="0"/>
            </a:br>
            <a:r>
              <a:rPr lang="ar-IQ" sz="1600" b="1" dirty="0" smtClean="0"/>
              <a:t>3-  </a:t>
            </a:r>
            <a:r>
              <a:rPr lang="ar-IQ" sz="1600" b="1" dirty="0" smtClean="0"/>
              <a:t>الجدية والنشاط في العمل.</a:t>
            </a:r>
            <a:r>
              <a:rPr lang="en-US" sz="1600" b="1" dirty="0" smtClean="0"/>
              <a:t/>
            </a:r>
            <a:br>
              <a:rPr lang="en-US" sz="1600" b="1" dirty="0" smtClean="0"/>
            </a:br>
            <a:r>
              <a:rPr lang="ar-IQ" sz="1600" b="1" dirty="0" smtClean="0"/>
              <a:t>4- العدالة </a:t>
            </a:r>
            <a:r>
              <a:rPr lang="ar-IQ" sz="1600" b="1" dirty="0" smtClean="0"/>
              <a:t>والحياد في العمل .</a:t>
            </a:r>
            <a:r>
              <a:rPr lang="en-US" sz="1600" b="1" dirty="0" smtClean="0"/>
              <a:t/>
            </a:r>
            <a:br>
              <a:rPr lang="en-US" sz="1600" b="1" dirty="0" smtClean="0"/>
            </a:br>
            <a:r>
              <a:rPr lang="ar-IQ" sz="1600" b="1" dirty="0" smtClean="0"/>
              <a:t>5- قوة </a:t>
            </a:r>
            <a:r>
              <a:rPr lang="ar-IQ" sz="1600" b="1" dirty="0" smtClean="0"/>
              <a:t>الذاكرة.</a:t>
            </a:r>
            <a:r>
              <a:rPr lang="en-US" sz="1600" b="1" dirty="0" smtClean="0"/>
              <a:t/>
            </a:r>
            <a:br>
              <a:rPr lang="en-US" sz="1600" b="1" dirty="0" smtClean="0"/>
            </a:br>
            <a:r>
              <a:rPr lang="ar-IQ" sz="1600" b="1" dirty="0" smtClean="0"/>
              <a:t>6- الدقة </a:t>
            </a:r>
            <a:r>
              <a:rPr lang="ar-IQ" sz="1600" b="1" dirty="0" smtClean="0"/>
              <a:t>في العمل.</a:t>
            </a:r>
            <a:r>
              <a:rPr lang="en-US" sz="1600" b="1" dirty="0" smtClean="0"/>
              <a:t/>
            </a:r>
            <a:br>
              <a:rPr lang="en-US" sz="1600" b="1" dirty="0" smtClean="0"/>
            </a:br>
            <a:r>
              <a:rPr lang="ar-IQ" sz="1600" b="1" dirty="0" smtClean="0"/>
              <a:t>7- احترام </a:t>
            </a:r>
            <a:r>
              <a:rPr lang="ar-IQ" sz="1600" b="1" dirty="0" smtClean="0"/>
              <a:t>حرية الدفاع.</a:t>
            </a:r>
            <a:r>
              <a:rPr lang="en-US" sz="1600" b="1" dirty="0" smtClean="0"/>
              <a:t/>
            </a:r>
            <a:br>
              <a:rPr lang="en-US" sz="1600" b="1" dirty="0" smtClean="0"/>
            </a:br>
            <a:r>
              <a:rPr lang="ar-IQ" sz="1600" b="1" dirty="0" smtClean="0"/>
              <a:t>8- كتمان </a:t>
            </a:r>
            <a:r>
              <a:rPr lang="ar-IQ" sz="1600" b="1" dirty="0" err="1" smtClean="0"/>
              <a:t>اسرار</a:t>
            </a:r>
            <a:r>
              <a:rPr lang="ar-IQ" sz="1600" b="1" dirty="0" smtClean="0"/>
              <a:t> التحقيق.</a:t>
            </a:r>
            <a:r>
              <a:rPr lang="en-US" sz="1600" b="1" dirty="0" smtClean="0"/>
              <a:t/>
            </a:r>
            <a:br>
              <a:rPr lang="en-US" sz="1600" b="1" dirty="0" smtClean="0"/>
            </a:br>
            <a:r>
              <a:rPr lang="ar-IQ" sz="1600" b="1" dirty="0" smtClean="0"/>
              <a:t>9- الشجاعة </a:t>
            </a:r>
            <a:r>
              <a:rPr lang="ar-IQ" sz="1600" b="1" dirty="0" smtClean="0"/>
              <a:t>والاعتماد على النفس.</a:t>
            </a:r>
            <a:r>
              <a:rPr lang="en-US" sz="1600" b="1" dirty="0" smtClean="0"/>
              <a:t/>
            </a:r>
            <a:br>
              <a:rPr lang="en-US" sz="1600" b="1" dirty="0" smtClean="0"/>
            </a:br>
            <a:r>
              <a:rPr lang="ar-IQ" sz="1600" b="1" dirty="0" smtClean="0"/>
              <a:t>10- الصبر </a:t>
            </a:r>
            <a:r>
              <a:rPr lang="ar-IQ" sz="1600" b="1" dirty="0" smtClean="0"/>
              <a:t>والمثابرة.</a:t>
            </a:r>
            <a:r>
              <a:rPr lang="en-US" sz="1600" b="1" dirty="0" smtClean="0"/>
              <a:t/>
            </a:r>
            <a:br>
              <a:rPr lang="en-US" sz="1600" b="1" dirty="0" smtClean="0"/>
            </a:br>
            <a:r>
              <a:rPr lang="ar-IQ" sz="1600" b="1" dirty="0" smtClean="0"/>
              <a:t>11- الهدوء</a:t>
            </a:r>
            <a:r>
              <a:rPr lang="ar-IQ" sz="1600" b="1" dirty="0" smtClean="0"/>
              <a:t>.</a:t>
            </a:r>
            <a:r>
              <a:rPr lang="en-US" sz="1600" b="1" dirty="0" smtClean="0"/>
              <a:t/>
            </a:r>
            <a:br>
              <a:rPr lang="en-US" sz="1600" b="1" dirty="0" smtClean="0"/>
            </a:br>
            <a:r>
              <a:rPr lang="ar-IQ" sz="1600" b="1" dirty="0" smtClean="0"/>
              <a:t>12- سرعة </a:t>
            </a:r>
            <a:r>
              <a:rPr lang="ar-IQ" sz="1600" b="1" dirty="0" smtClean="0"/>
              <a:t>الخاطر</a:t>
            </a:r>
            <a:endParaRPr lang="ar-IQ" sz="16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Autofit/>
          </a:bodyPr>
          <a:lstStyle/>
          <a:p>
            <a:r>
              <a:rPr lang="ar-IQ" sz="1600" b="1" dirty="0" smtClean="0"/>
              <a:t>وفيما يلي نتناول كلا من هذه الصفات بشكل وافي ومفيد.</a:t>
            </a:r>
            <a:r>
              <a:rPr lang="en-US" sz="1600" dirty="0" smtClean="0"/>
              <a:t/>
            </a:r>
            <a:br>
              <a:rPr lang="en-US" sz="1600" dirty="0" smtClean="0"/>
            </a:br>
            <a:r>
              <a:rPr lang="ar-IQ" sz="1600" dirty="0" smtClean="0"/>
              <a:t>1- </a:t>
            </a:r>
            <a:r>
              <a:rPr lang="ar-IQ" sz="1600" b="1" dirty="0" err="1" smtClean="0"/>
              <a:t>ايمان</a:t>
            </a:r>
            <a:r>
              <a:rPr lang="ar-IQ" sz="1600" b="1" dirty="0" smtClean="0"/>
              <a:t> </a:t>
            </a:r>
            <a:r>
              <a:rPr lang="ar-IQ" sz="1600" b="1" dirty="0" smtClean="0"/>
              <a:t>المحقق برسالته/ هدف المحقق هو الوصول </a:t>
            </a:r>
            <a:r>
              <a:rPr lang="ar-IQ" sz="1600" b="1" dirty="0" err="1" smtClean="0"/>
              <a:t>الى</a:t>
            </a:r>
            <a:r>
              <a:rPr lang="ar-IQ" sz="1600" b="1" dirty="0" smtClean="0"/>
              <a:t> الحقيقة وتحقيق العدالة ويجب </a:t>
            </a:r>
            <a:r>
              <a:rPr lang="ar-IQ" sz="1600" b="1" dirty="0" err="1" smtClean="0"/>
              <a:t>ان</a:t>
            </a:r>
            <a:r>
              <a:rPr lang="ar-IQ" sz="1600" b="1" dirty="0" smtClean="0"/>
              <a:t> يكون بعيد عن كل </a:t>
            </a:r>
            <a:r>
              <a:rPr lang="ar-IQ" sz="1600" b="1" dirty="0" err="1" smtClean="0"/>
              <a:t>التاثيرات</a:t>
            </a:r>
            <a:r>
              <a:rPr lang="ar-IQ" sz="1600" b="1" dirty="0" smtClean="0"/>
              <a:t> الخارجية .</a:t>
            </a:r>
            <a:r>
              <a:rPr lang="en-US" sz="1600" dirty="0" smtClean="0"/>
              <a:t/>
            </a:r>
            <a:br>
              <a:rPr lang="en-US" sz="1600" dirty="0" smtClean="0"/>
            </a:br>
            <a:r>
              <a:rPr lang="ar-IQ" sz="1600" dirty="0" smtClean="0"/>
              <a:t>2- </a:t>
            </a:r>
            <a:r>
              <a:rPr lang="ar-IQ" sz="1600" b="1" dirty="0" smtClean="0"/>
              <a:t>قوة </a:t>
            </a:r>
            <a:r>
              <a:rPr lang="ar-IQ" sz="1600" b="1" dirty="0" smtClean="0"/>
              <a:t>الملاحظة ودقتها/ </a:t>
            </a:r>
            <a:r>
              <a:rPr lang="ar-IQ" sz="1600" b="1" dirty="0" err="1" smtClean="0"/>
              <a:t>اي</a:t>
            </a:r>
            <a:r>
              <a:rPr lang="ar-IQ" sz="1600" b="1" dirty="0" smtClean="0"/>
              <a:t> القدرة على استيعاب </a:t>
            </a:r>
            <a:r>
              <a:rPr lang="ar-IQ" sz="1600" b="1" dirty="0" err="1" smtClean="0"/>
              <a:t>الامور</a:t>
            </a:r>
            <a:r>
              <a:rPr lang="ar-IQ" sz="1600" b="1" dirty="0" smtClean="0"/>
              <a:t> مهما كانت دقيقة وعليه </a:t>
            </a:r>
            <a:r>
              <a:rPr lang="ar-IQ" sz="1600" b="1" dirty="0" err="1" smtClean="0"/>
              <a:t>ان</a:t>
            </a:r>
            <a:r>
              <a:rPr lang="ar-IQ" sz="1600" b="1" dirty="0" smtClean="0"/>
              <a:t> يكون يقضا والمجاز </a:t>
            </a:r>
            <a:r>
              <a:rPr lang="ar-IQ" sz="1600" b="1" dirty="0" err="1" smtClean="0"/>
              <a:t>الابرز</a:t>
            </a:r>
            <a:r>
              <a:rPr lang="ar-IQ" sz="1600" b="1" dirty="0" smtClean="0"/>
              <a:t> الذي تظهر فيه قوة الملاحظة هو الكشف (المعاينة) .</a:t>
            </a:r>
            <a:r>
              <a:rPr lang="en-US" sz="1600" dirty="0" smtClean="0"/>
              <a:t/>
            </a:r>
            <a:br>
              <a:rPr lang="en-US" sz="1600" dirty="0" smtClean="0"/>
            </a:br>
            <a:r>
              <a:rPr lang="ar-IQ" sz="1600" dirty="0" smtClean="0"/>
              <a:t>3- </a:t>
            </a:r>
            <a:r>
              <a:rPr lang="ar-IQ" sz="1600" b="1" dirty="0" smtClean="0"/>
              <a:t>الجدية </a:t>
            </a:r>
            <a:r>
              <a:rPr lang="ar-IQ" sz="1600" b="1" dirty="0" smtClean="0"/>
              <a:t>والنشاط في العمل/</a:t>
            </a:r>
            <a:r>
              <a:rPr lang="ar-IQ" sz="1600" b="1" dirty="0" err="1" smtClean="0"/>
              <a:t>اي</a:t>
            </a:r>
            <a:r>
              <a:rPr lang="ar-IQ" sz="1600" b="1" dirty="0" smtClean="0"/>
              <a:t> الانتقال فورا </a:t>
            </a:r>
            <a:r>
              <a:rPr lang="ar-IQ" sz="1600" b="1" dirty="0" err="1" smtClean="0"/>
              <a:t>الى</a:t>
            </a:r>
            <a:r>
              <a:rPr lang="ar-IQ" sz="1600" b="1" dirty="0" smtClean="0"/>
              <a:t> مكان الحادث والمحافظة على </a:t>
            </a:r>
            <a:r>
              <a:rPr lang="ar-IQ" sz="1600" b="1" dirty="0" err="1" smtClean="0"/>
              <a:t>اثار</a:t>
            </a:r>
            <a:r>
              <a:rPr lang="ar-IQ" sz="1600" b="1" dirty="0" smtClean="0"/>
              <a:t> الجريمة ومنع </a:t>
            </a:r>
            <a:r>
              <a:rPr lang="ar-IQ" sz="1600" b="1" dirty="0" err="1" smtClean="0"/>
              <a:t>اي</a:t>
            </a:r>
            <a:r>
              <a:rPr lang="ar-IQ" sz="1600" b="1" dirty="0" smtClean="0"/>
              <a:t> شخص من الاقتراب من جسم الجريمة لان التكاسل </a:t>
            </a:r>
            <a:r>
              <a:rPr lang="ar-IQ" sz="1600" b="1" dirty="0" err="1" smtClean="0"/>
              <a:t>والتماهل</a:t>
            </a:r>
            <a:r>
              <a:rPr lang="ar-IQ" sz="1600" b="1" dirty="0" smtClean="0"/>
              <a:t> يؤدي </a:t>
            </a:r>
            <a:r>
              <a:rPr lang="ar-IQ" sz="1600" b="1" dirty="0" err="1" smtClean="0"/>
              <a:t>الى</a:t>
            </a:r>
            <a:r>
              <a:rPr lang="ar-IQ" sz="1600" b="1" dirty="0" smtClean="0"/>
              <a:t> ضياع معالم الجريمة وتسهيل هروب الجاني .</a:t>
            </a:r>
            <a:r>
              <a:rPr lang="en-US" sz="1600" dirty="0" smtClean="0"/>
              <a:t/>
            </a:r>
            <a:br>
              <a:rPr lang="en-US" sz="1600" dirty="0" smtClean="0"/>
            </a:br>
            <a:r>
              <a:rPr lang="ar-IQ" sz="1600" dirty="0" smtClean="0"/>
              <a:t>4- </a:t>
            </a:r>
            <a:r>
              <a:rPr lang="ar-IQ" sz="1600" b="1" dirty="0" smtClean="0"/>
              <a:t>العدالة </a:t>
            </a:r>
            <a:r>
              <a:rPr lang="ar-IQ" sz="1600" b="1" dirty="0" smtClean="0"/>
              <a:t>والحياد/(</a:t>
            </a:r>
            <a:r>
              <a:rPr lang="ar-IQ" sz="1600" b="1" dirty="0" err="1" smtClean="0"/>
              <a:t>الاصل</a:t>
            </a:r>
            <a:r>
              <a:rPr lang="ar-IQ" sz="1600" b="1" dirty="0" smtClean="0"/>
              <a:t> في المتهم البراءة) كما </a:t>
            </a:r>
            <a:r>
              <a:rPr lang="ar-IQ" sz="1600" b="1" dirty="0" err="1" smtClean="0"/>
              <a:t>ان</a:t>
            </a:r>
            <a:r>
              <a:rPr lang="ar-IQ" sz="1600" b="1" dirty="0" smtClean="0"/>
              <a:t> (الشك </a:t>
            </a:r>
            <a:r>
              <a:rPr lang="ar-IQ" sz="1600" b="1" dirty="0" err="1" smtClean="0"/>
              <a:t>يفس</a:t>
            </a:r>
            <a:r>
              <a:rPr lang="ar-IQ" sz="1600" b="1" dirty="0" smtClean="0"/>
              <a:t> في مصلحة المتهم) </a:t>
            </a:r>
            <a:r>
              <a:rPr lang="ar-IQ" sz="1600" b="1" dirty="0" err="1" smtClean="0"/>
              <a:t>اي</a:t>
            </a:r>
            <a:r>
              <a:rPr lang="ar-IQ" sz="1600" b="1" dirty="0" smtClean="0"/>
              <a:t> على المحقق الابتعاد عن الاعتقاد وان العدالة والحياد تفرض على المحقق </a:t>
            </a:r>
            <a:r>
              <a:rPr lang="ar-IQ" sz="1600" b="1" dirty="0" err="1" smtClean="0"/>
              <a:t>ان</a:t>
            </a:r>
            <a:r>
              <a:rPr lang="ar-IQ" sz="1600" b="1" dirty="0" smtClean="0"/>
              <a:t> يكشف براءة </a:t>
            </a:r>
            <a:r>
              <a:rPr lang="ar-IQ" sz="1600" b="1" dirty="0" err="1" smtClean="0"/>
              <a:t>البرئ</a:t>
            </a:r>
            <a:r>
              <a:rPr lang="ar-IQ" sz="1600" b="1" dirty="0" smtClean="0"/>
              <a:t> مثلما يكشف عن </a:t>
            </a:r>
            <a:r>
              <a:rPr lang="ar-IQ" sz="1600" b="1" dirty="0" err="1" smtClean="0"/>
              <a:t>ادانة</a:t>
            </a:r>
            <a:r>
              <a:rPr lang="ar-IQ" sz="1600" b="1" dirty="0" smtClean="0"/>
              <a:t> المجرم وعدم قيامه بالحياد يثير الشبهة في عمله ويجب </a:t>
            </a:r>
            <a:r>
              <a:rPr lang="ar-IQ" sz="1600" b="1" dirty="0" err="1" smtClean="0"/>
              <a:t>ان</a:t>
            </a:r>
            <a:r>
              <a:rPr lang="ar-IQ" sz="1600" b="1" dirty="0" smtClean="0"/>
              <a:t> يكون المحقق بعيد عن </a:t>
            </a:r>
            <a:r>
              <a:rPr lang="ar-IQ" sz="1600" b="1" dirty="0" err="1" smtClean="0"/>
              <a:t>تاثير</a:t>
            </a:r>
            <a:r>
              <a:rPr lang="ar-IQ" sz="1600" b="1" dirty="0" smtClean="0"/>
              <a:t> المحيطين </a:t>
            </a:r>
            <a:r>
              <a:rPr lang="ar-IQ" sz="1600" b="1" dirty="0" err="1" smtClean="0"/>
              <a:t>به</a:t>
            </a:r>
            <a:r>
              <a:rPr lang="ar-IQ" sz="1600" b="1" dirty="0" smtClean="0"/>
              <a:t> من اجل الوصول </a:t>
            </a:r>
            <a:r>
              <a:rPr lang="ar-IQ" sz="1600" b="1" dirty="0" err="1" smtClean="0"/>
              <a:t>الى</a:t>
            </a:r>
            <a:r>
              <a:rPr lang="ar-IQ" sz="1600" b="1" dirty="0" smtClean="0"/>
              <a:t> الحقيقة.</a:t>
            </a:r>
            <a:r>
              <a:rPr lang="en-US" sz="1600" dirty="0" smtClean="0"/>
              <a:t/>
            </a:r>
            <a:br>
              <a:rPr lang="en-US" sz="1600" dirty="0" smtClean="0"/>
            </a:br>
            <a:r>
              <a:rPr lang="ar-IQ" sz="1600" dirty="0" smtClean="0"/>
              <a:t>5- </a:t>
            </a:r>
            <a:r>
              <a:rPr lang="ar-IQ" sz="1600" b="1" dirty="0" smtClean="0"/>
              <a:t>قوة </a:t>
            </a:r>
            <a:r>
              <a:rPr lang="ar-IQ" sz="1600" b="1" dirty="0" smtClean="0"/>
              <a:t>الذاكرة./</a:t>
            </a:r>
            <a:r>
              <a:rPr lang="ar-IQ" sz="1600" b="1" dirty="0" err="1" smtClean="0"/>
              <a:t>اي</a:t>
            </a:r>
            <a:r>
              <a:rPr lang="ar-IQ" sz="1600" b="1" dirty="0" smtClean="0"/>
              <a:t> القدرة على حفظ المعلومات ومن خلال ذلك يستطيع المحقق الربط بين الحوادث </a:t>
            </a:r>
            <a:r>
              <a:rPr lang="ar-IQ" sz="1600" b="1" dirty="0" err="1" smtClean="0"/>
              <a:t>الاجرامية</a:t>
            </a:r>
            <a:r>
              <a:rPr lang="ar-IQ" sz="1600" b="1" dirty="0" smtClean="0"/>
              <a:t> الواقعة والمختلفة </a:t>
            </a:r>
            <a:r>
              <a:rPr lang="en-US" sz="1600" dirty="0" smtClean="0"/>
              <a:t/>
            </a:r>
            <a:br>
              <a:rPr lang="en-US" sz="1600" dirty="0" smtClean="0"/>
            </a:br>
            <a:r>
              <a:rPr lang="ar-IQ" sz="1600" dirty="0" smtClean="0"/>
              <a:t>6- </a:t>
            </a:r>
            <a:r>
              <a:rPr lang="ar-IQ" sz="1600" b="1" dirty="0" smtClean="0"/>
              <a:t>الدقة </a:t>
            </a:r>
            <a:r>
              <a:rPr lang="ar-IQ" sz="1600" b="1" dirty="0" smtClean="0"/>
              <a:t>في العمل/تثبت المحقق من المعلومات التي يقف عليها وتدقيقها وتمحيصها وعدم التسليم بكل ما يسمعه وعلى المحقق عدم </a:t>
            </a:r>
            <a:r>
              <a:rPr lang="ar-IQ" sz="1600" b="1" dirty="0" err="1" smtClean="0"/>
              <a:t>اهمال</a:t>
            </a:r>
            <a:r>
              <a:rPr lang="ar-IQ" sz="1600" b="1" dirty="0" smtClean="0"/>
              <a:t> ما يشاهده في المعاينة والابتعاد عن التراخي في </a:t>
            </a:r>
            <a:r>
              <a:rPr lang="ar-IQ" sz="1600" b="1" dirty="0" err="1" smtClean="0"/>
              <a:t>اجراء</a:t>
            </a:r>
            <a:r>
              <a:rPr lang="ar-IQ" sz="1600" b="1" dirty="0" smtClean="0"/>
              <a:t> الكشف لان ذلك يؤدي </a:t>
            </a:r>
            <a:r>
              <a:rPr lang="ar-IQ" sz="1600" b="1" dirty="0" err="1" smtClean="0"/>
              <a:t>الى</a:t>
            </a:r>
            <a:r>
              <a:rPr lang="ar-IQ" sz="1600" b="1" dirty="0" smtClean="0"/>
              <a:t> ضياع الهدف من التحقيق.</a:t>
            </a:r>
            <a:r>
              <a:rPr lang="en-US" sz="1600" dirty="0" smtClean="0"/>
              <a:t/>
            </a:r>
            <a:br>
              <a:rPr lang="en-US" sz="1600" dirty="0" smtClean="0"/>
            </a:br>
            <a:r>
              <a:rPr lang="ar-IQ" sz="1600" dirty="0" smtClean="0"/>
              <a:t>7- </a:t>
            </a:r>
            <a:r>
              <a:rPr lang="ar-IQ" sz="1600" b="1" dirty="0" smtClean="0"/>
              <a:t>احترام </a:t>
            </a:r>
            <a:r>
              <a:rPr lang="ar-IQ" sz="1600" b="1" dirty="0" smtClean="0"/>
              <a:t>حرية الدفاع/سماع </a:t>
            </a:r>
            <a:r>
              <a:rPr lang="ar-IQ" sz="1600" b="1" dirty="0" err="1" smtClean="0"/>
              <a:t>اقوال</a:t>
            </a:r>
            <a:r>
              <a:rPr lang="ar-IQ" sz="1600" b="1" dirty="0" smtClean="0"/>
              <a:t> المتهم بصدر واسع وذلك </a:t>
            </a:r>
            <a:r>
              <a:rPr lang="ar-IQ" sz="1600" b="1" dirty="0" err="1" smtClean="0"/>
              <a:t>احيانا</a:t>
            </a:r>
            <a:r>
              <a:rPr lang="ar-IQ" sz="1600" b="1" dirty="0" smtClean="0"/>
              <a:t> يؤدي </a:t>
            </a:r>
            <a:r>
              <a:rPr lang="ar-IQ" sz="1600" b="1" dirty="0" err="1" smtClean="0"/>
              <a:t>الى</a:t>
            </a:r>
            <a:r>
              <a:rPr lang="ar-IQ" sz="1600" b="1" dirty="0" smtClean="0"/>
              <a:t> براءة المتهم ،والتحقق من شهود النفي </a:t>
            </a:r>
            <a:r>
              <a:rPr lang="ar-IQ" sz="1600" b="1" dirty="0" err="1" smtClean="0"/>
              <a:t>لانه</a:t>
            </a:r>
            <a:r>
              <a:rPr lang="ar-IQ" sz="1600" b="1" dirty="0" smtClean="0"/>
              <a:t> التغاضي عنهم يودي </a:t>
            </a:r>
            <a:r>
              <a:rPr lang="ar-IQ" sz="1600" b="1" dirty="0" err="1" smtClean="0"/>
              <a:t>الى</a:t>
            </a:r>
            <a:r>
              <a:rPr lang="ar-IQ" sz="1600" b="1" dirty="0" smtClean="0"/>
              <a:t> </a:t>
            </a:r>
            <a:r>
              <a:rPr lang="ar-IQ" sz="1600" b="1" dirty="0" err="1" smtClean="0"/>
              <a:t>اهمال</a:t>
            </a:r>
            <a:r>
              <a:rPr lang="ar-IQ" sz="1600" b="1" dirty="0" smtClean="0"/>
              <a:t> جانب كبير مكمل للحقيقة ويجب </a:t>
            </a:r>
            <a:r>
              <a:rPr lang="ar-IQ" sz="1600" b="1" dirty="0" err="1" smtClean="0"/>
              <a:t>ان</a:t>
            </a:r>
            <a:r>
              <a:rPr lang="ar-IQ" sz="1600" b="1" dirty="0" smtClean="0"/>
              <a:t> تكون </a:t>
            </a:r>
            <a:r>
              <a:rPr lang="ar-IQ" sz="1600" b="1" dirty="0" err="1" smtClean="0"/>
              <a:t>اقوال</a:t>
            </a:r>
            <a:r>
              <a:rPr lang="ar-IQ" sz="1600" b="1" dirty="0" smtClean="0"/>
              <a:t> المتهم صادرة </a:t>
            </a:r>
            <a:r>
              <a:rPr lang="ar-IQ" sz="1600" b="1" dirty="0" err="1" smtClean="0"/>
              <a:t>بارادته</a:t>
            </a:r>
            <a:r>
              <a:rPr lang="ar-IQ" sz="1600" b="1" dirty="0" smtClean="0"/>
              <a:t> وعدم خضوعه </a:t>
            </a:r>
            <a:r>
              <a:rPr lang="ar-IQ" sz="1600" b="1" dirty="0" err="1" smtClean="0"/>
              <a:t>لاي</a:t>
            </a:r>
            <a:r>
              <a:rPr lang="ar-IQ" sz="1600" b="1" dirty="0" smtClean="0"/>
              <a:t> ضرب </a:t>
            </a:r>
            <a:r>
              <a:rPr lang="ar-IQ" sz="1600" b="1" dirty="0" err="1" smtClean="0"/>
              <a:t>او</a:t>
            </a:r>
            <a:r>
              <a:rPr lang="ar-IQ" sz="1600" b="1" dirty="0" smtClean="0"/>
              <a:t> قسوة </a:t>
            </a:r>
            <a:r>
              <a:rPr lang="ar-IQ" sz="1600" b="1" dirty="0" err="1" smtClean="0"/>
              <a:t>او</a:t>
            </a:r>
            <a:r>
              <a:rPr lang="ar-IQ" sz="1600" b="1" dirty="0" smtClean="0"/>
              <a:t> تعذيب مادي </a:t>
            </a:r>
            <a:r>
              <a:rPr lang="ar-IQ" sz="1600" b="1" dirty="0" err="1" smtClean="0"/>
              <a:t>او</a:t>
            </a:r>
            <a:r>
              <a:rPr lang="ar-IQ" sz="1600" b="1" dirty="0" smtClean="0"/>
              <a:t> </a:t>
            </a:r>
            <a:r>
              <a:rPr lang="ar-IQ" sz="1600" b="1" dirty="0" err="1" smtClean="0"/>
              <a:t>ادبي</a:t>
            </a:r>
            <a:r>
              <a:rPr lang="ar-IQ" sz="1600" b="1" dirty="0" smtClean="0"/>
              <a:t> </a:t>
            </a:r>
            <a:r>
              <a:rPr lang="en-US" sz="1600" dirty="0" smtClean="0"/>
              <a:t/>
            </a:r>
            <a:br>
              <a:rPr lang="en-US" sz="1600" dirty="0" smtClean="0"/>
            </a:br>
            <a:r>
              <a:rPr lang="ar-IQ" sz="1600" dirty="0" smtClean="0"/>
              <a:t>8- </a:t>
            </a:r>
            <a:r>
              <a:rPr lang="ar-IQ" sz="1600" b="1" dirty="0" smtClean="0"/>
              <a:t>كتمان </a:t>
            </a:r>
            <a:r>
              <a:rPr lang="ar-IQ" sz="1600" b="1" dirty="0" err="1" smtClean="0"/>
              <a:t>اسرار</a:t>
            </a:r>
            <a:r>
              <a:rPr lang="ar-IQ" sz="1600" b="1" dirty="0" smtClean="0"/>
              <a:t> التحقيق/خصوصية مهنة التحقيق تتطلب الكتمان في العمل لان تسريب المعلومات يؤدي </a:t>
            </a:r>
            <a:r>
              <a:rPr lang="ar-IQ" sz="1600" b="1" dirty="0" err="1" smtClean="0"/>
              <a:t>الى</a:t>
            </a:r>
            <a:r>
              <a:rPr lang="ar-IQ" sz="1600" b="1" dirty="0" smtClean="0"/>
              <a:t> </a:t>
            </a:r>
            <a:r>
              <a:rPr lang="ar-IQ" sz="1600" b="1" dirty="0" err="1" smtClean="0"/>
              <a:t>افشال</a:t>
            </a:r>
            <a:r>
              <a:rPr lang="ar-IQ" sz="1600" b="1" dirty="0" smtClean="0"/>
              <a:t> التحقيق .</a:t>
            </a:r>
            <a:r>
              <a:rPr lang="en-US" sz="1600" dirty="0" smtClean="0"/>
              <a:t/>
            </a:r>
            <a:br>
              <a:rPr lang="en-US" sz="1600" dirty="0" smtClean="0"/>
            </a:br>
            <a:r>
              <a:rPr lang="ar-IQ" sz="1600" dirty="0" smtClean="0"/>
              <a:t>9- </a:t>
            </a:r>
            <a:r>
              <a:rPr lang="ar-IQ" sz="1600" b="1" dirty="0" smtClean="0"/>
              <a:t>الشجاعة </a:t>
            </a:r>
            <a:r>
              <a:rPr lang="ar-IQ" sz="1600" b="1" dirty="0" smtClean="0"/>
              <a:t>والاعتماد على النفس/</a:t>
            </a:r>
            <a:r>
              <a:rPr lang="ar-IQ" sz="1600" b="1" dirty="0" err="1" smtClean="0"/>
              <a:t>اي</a:t>
            </a:r>
            <a:r>
              <a:rPr lang="ar-IQ" sz="1600" b="1" dirty="0" smtClean="0"/>
              <a:t> الوقوف بوجه المخاطر دون خوف وتتجلى شجاعة المحقق في صورتيها المادية والمعنوية ويقصد </a:t>
            </a:r>
            <a:r>
              <a:rPr lang="ar-IQ" sz="1600" b="1" dirty="0" err="1" smtClean="0"/>
              <a:t>بالاولى</a:t>
            </a:r>
            <a:r>
              <a:rPr lang="ar-IQ" sz="1600" b="1" dirty="0" smtClean="0"/>
              <a:t> القيام بالمهام الخطرة دون خوف والثانية تساعد المحقق على الوقوف بوجه </a:t>
            </a:r>
            <a:r>
              <a:rPr lang="ar-IQ" sz="1600" b="1" dirty="0" err="1" smtClean="0"/>
              <a:t>اصحاب</a:t>
            </a:r>
            <a:r>
              <a:rPr lang="ar-IQ" sz="1600" b="1" dirty="0" smtClean="0"/>
              <a:t> الجاه والنفوذ.</a:t>
            </a:r>
            <a:r>
              <a:rPr lang="en-US" sz="1600" dirty="0" smtClean="0"/>
              <a:t/>
            </a:r>
            <a:br>
              <a:rPr lang="en-US" sz="1600" dirty="0" smtClean="0"/>
            </a:br>
            <a:r>
              <a:rPr lang="ar-IQ" sz="1600" dirty="0" smtClean="0"/>
              <a:t>10- </a:t>
            </a:r>
            <a:r>
              <a:rPr lang="ar-IQ" sz="1600" b="1" dirty="0" smtClean="0"/>
              <a:t>الصبر </a:t>
            </a:r>
            <a:r>
              <a:rPr lang="ar-IQ" sz="1600" b="1" dirty="0" smtClean="0"/>
              <a:t>والمثابرة/</a:t>
            </a:r>
            <a:r>
              <a:rPr lang="ar-IQ" sz="1600" b="1" dirty="0" err="1" smtClean="0"/>
              <a:t>ان</a:t>
            </a:r>
            <a:r>
              <a:rPr lang="ar-IQ" sz="1600" b="1" dirty="0" smtClean="0"/>
              <a:t> الكثير من </a:t>
            </a:r>
            <a:r>
              <a:rPr lang="ar-IQ" sz="1600" b="1" dirty="0" err="1" smtClean="0"/>
              <a:t>اجراءات</a:t>
            </a:r>
            <a:r>
              <a:rPr lang="ar-IQ" sz="1600" b="1" dirty="0" smtClean="0"/>
              <a:t> التحقيق تتطلب وقتا طويلا لذلك فان الملل والضجر من ابرز </a:t>
            </a:r>
            <a:r>
              <a:rPr lang="ar-IQ" sz="1600" b="1" dirty="0" err="1" smtClean="0"/>
              <a:t>اعداء</a:t>
            </a:r>
            <a:r>
              <a:rPr lang="ar-IQ" sz="1600" b="1" dirty="0" smtClean="0"/>
              <a:t> المحقق .</a:t>
            </a:r>
            <a:r>
              <a:rPr lang="en-US" sz="1600" dirty="0" smtClean="0"/>
              <a:t/>
            </a:r>
            <a:br>
              <a:rPr lang="en-US" sz="1600" dirty="0" smtClean="0"/>
            </a:br>
            <a:r>
              <a:rPr lang="ar-IQ" sz="1600" dirty="0" smtClean="0"/>
              <a:t>11- </a:t>
            </a:r>
            <a:r>
              <a:rPr lang="ar-IQ" sz="1600" b="1" dirty="0" smtClean="0"/>
              <a:t>الهدوء</a:t>
            </a:r>
            <a:r>
              <a:rPr lang="ar-IQ" sz="1600" b="1" dirty="0" smtClean="0"/>
              <a:t>/ يجب على المحقق الابتعاد عن </a:t>
            </a:r>
            <a:r>
              <a:rPr lang="ar-IQ" sz="1600" b="1" dirty="0" err="1" smtClean="0"/>
              <a:t>الارباك</a:t>
            </a:r>
            <a:r>
              <a:rPr lang="ar-IQ" sz="1600" b="1" dirty="0" smtClean="0"/>
              <a:t> وفقدان </a:t>
            </a:r>
            <a:r>
              <a:rPr lang="ar-IQ" sz="1600" b="1" dirty="0" err="1" smtClean="0"/>
              <a:t>الاعصاب</a:t>
            </a:r>
            <a:r>
              <a:rPr lang="ar-IQ" sz="1600" b="1" dirty="0" smtClean="0"/>
              <a:t> في التحقيق في تصرفاته طالما هو ينشد الحقيقة.</a:t>
            </a:r>
            <a:r>
              <a:rPr lang="en-US" sz="1600" dirty="0" smtClean="0"/>
              <a:t/>
            </a:r>
            <a:br>
              <a:rPr lang="en-US" sz="1600" dirty="0" smtClean="0"/>
            </a:br>
            <a:r>
              <a:rPr lang="ar-IQ" sz="1600" dirty="0" smtClean="0"/>
              <a:t>12- </a:t>
            </a:r>
            <a:r>
              <a:rPr lang="ar-IQ" sz="1600" b="1" dirty="0" smtClean="0"/>
              <a:t>سرعة </a:t>
            </a:r>
            <a:r>
              <a:rPr lang="ar-IQ" sz="1600" b="1" dirty="0" smtClean="0"/>
              <a:t>الخاطر/تيقظ الذهن </a:t>
            </a:r>
            <a:r>
              <a:rPr lang="ar-IQ" sz="1600" b="1" dirty="0" err="1" smtClean="0"/>
              <a:t>وادراكه</a:t>
            </a:r>
            <a:r>
              <a:rPr lang="ar-IQ" sz="1600" b="1" dirty="0" smtClean="0"/>
              <a:t> السريع لما يدور حوله وحسن التصرف </a:t>
            </a:r>
            <a:r>
              <a:rPr lang="ar-IQ" sz="1600" b="1" dirty="0" err="1" smtClean="0"/>
              <a:t>القولي</a:t>
            </a:r>
            <a:r>
              <a:rPr lang="ar-IQ" sz="1600" b="1" dirty="0" smtClean="0"/>
              <a:t> والفعلي بما </a:t>
            </a:r>
            <a:r>
              <a:rPr lang="ar-IQ" sz="1600" b="1" dirty="0" err="1" smtClean="0"/>
              <a:t>يتلائم</a:t>
            </a:r>
            <a:r>
              <a:rPr lang="ar-IQ" sz="1600" b="1" dirty="0" smtClean="0"/>
              <a:t> مع الموقف وهي ميزة ذهنية وهي ترادف ما نسميه (سرعة البديهة).</a:t>
            </a:r>
            <a:r>
              <a:rPr lang="en-US" sz="1600" dirty="0" smtClean="0"/>
              <a:t/>
            </a:r>
            <a:br>
              <a:rPr lang="en-US" sz="1600" dirty="0" smtClean="0"/>
            </a:br>
            <a:endParaRPr lang="ar-IQ"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637928"/>
            <a:ext cx="8229600" cy="1143000"/>
          </a:xfrm>
          <a:effectLst>
            <a:glow rad="635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a:lstStyle/>
          <a:p>
            <a:r>
              <a:rPr lang="ar-SA" b="1" u="sng" dirty="0" smtClean="0"/>
              <a:t>المحاضرة الثانية</a:t>
            </a:r>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908720"/>
            <a:ext cx="8229600" cy="3024336"/>
          </a:xfrm>
        </p:spPr>
        <p:txBody>
          <a:bodyPr>
            <a:normAutofit/>
          </a:bodyPr>
          <a:lstStyle/>
          <a:p>
            <a:r>
              <a:rPr lang="ar-SA" sz="1600" b="1" u="sng" dirty="0" smtClean="0"/>
              <a:t>العلوم الواجب على المحقق </a:t>
            </a:r>
            <a:r>
              <a:rPr lang="ar-SA" sz="1600" b="1" u="sng" dirty="0" err="1" smtClean="0"/>
              <a:t>الالمام</a:t>
            </a:r>
            <a:r>
              <a:rPr lang="ar-SA" sz="1600" b="1" u="sng" dirty="0" smtClean="0"/>
              <a:t> </a:t>
            </a:r>
            <a:r>
              <a:rPr lang="ar-SA" sz="1600" b="1" u="sng" dirty="0" err="1" smtClean="0"/>
              <a:t>بها</a:t>
            </a:r>
            <a:r>
              <a:rPr lang="en-US" sz="1600" dirty="0" smtClean="0"/>
              <a:t/>
            </a:r>
            <a:br>
              <a:rPr lang="en-US" sz="1600" dirty="0" smtClean="0"/>
            </a:br>
            <a:r>
              <a:rPr lang="ar-SA" sz="1600" b="1" dirty="0" smtClean="0"/>
              <a:t>المطلب </a:t>
            </a:r>
            <a:r>
              <a:rPr lang="ar-SA" sz="1600" b="1" dirty="0" err="1" smtClean="0"/>
              <a:t>الاول</a:t>
            </a:r>
            <a:r>
              <a:rPr lang="ar-SA" sz="1600" b="1" dirty="0" smtClean="0"/>
              <a:t> التشريعات الجزائية /من المهم جدا </a:t>
            </a:r>
            <a:r>
              <a:rPr lang="ar-SA" sz="1600" b="1" dirty="0" err="1" smtClean="0"/>
              <a:t>ان</a:t>
            </a:r>
            <a:r>
              <a:rPr lang="ar-SA" sz="1600" b="1" dirty="0" smtClean="0"/>
              <a:t> يكون المحقق ملم بالتشريعات الجزائية بشقيها </a:t>
            </a:r>
            <a:r>
              <a:rPr lang="ar-SA" sz="1600" b="1" dirty="0" err="1" smtClean="0"/>
              <a:t>العقابييوالاجرائي</a:t>
            </a:r>
            <a:r>
              <a:rPr lang="ar-SA" sz="1600" b="1" dirty="0" smtClean="0"/>
              <a:t> أي </a:t>
            </a:r>
            <a:r>
              <a:rPr lang="ar-SA" sz="1600" b="1" dirty="0" err="1" smtClean="0"/>
              <a:t>الالمام</a:t>
            </a:r>
            <a:r>
              <a:rPr lang="ar-SA" sz="1600" b="1" dirty="0" smtClean="0"/>
              <a:t> بقانون </a:t>
            </a:r>
            <a:r>
              <a:rPr lang="ar-SA" sz="1600" b="1" dirty="0" err="1" smtClean="0"/>
              <a:t>اصول</a:t>
            </a:r>
            <a:r>
              <a:rPr lang="ar-SA" sz="1600" b="1" dirty="0" smtClean="0"/>
              <a:t> المحاكمات الجزائية</a:t>
            </a:r>
            <a:r>
              <a:rPr lang="ar-SA" sz="1600" b="1" u="sng" dirty="0" smtClean="0"/>
              <a:t> </a:t>
            </a:r>
            <a:r>
              <a:rPr lang="ar-SA" sz="1600" b="1" dirty="0" smtClean="0"/>
              <a:t>وقانون العقوبات فمعرفته بقانون </a:t>
            </a:r>
            <a:r>
              <a:rPr lang="ar-SA" sz="1600" b="1" dirty="0" err="1" smtClean="0"/>
              <a:t>اصول</a:t>
            </a:r>
            <a:r>
              <a:rPr lang="ar-SA" sz="1600" b="1" dirty="0" smtClean="0"/>
              <a:t> المحاكمات الجزائية يعتبر السبيل العملي الذي يرشد المحقق </a:t>
            </a:r>
            <a:r>
              <a:rPr lang="ar-SA" sz="1600" b="1" dirty="0" err="1" smtClean="0"/>
              <a:t>الى</a:t>
            </a:r>
            <a:r>
              <a:rPr lang="ar-SA" sz="1600" b="1" dirty="0" smtClean="0"/>
              <a:t> </a:t>
            </a:r>
            <a:r>
              <a:rPr lang="ar-SA" sz="1600" b="1" dirty="0" err="1" smtClean="0"/>
              <a:t>العديسد</a:t>
            </a:r>
            <a:r>
              <a:rPr lang="ar-SA" sz="1600" b="1" dirty="0" smtClean="0"/>
              <a:t> من </a:t>
            </a:r>
            <a:r>
              <a:rPr lang="ar-SA" sz="1600" b="1" dirty="0" err="1" smtClean="0"/>
              <a:t>الاجراءات</a:t>
            </a:r>
            <a:r>
              <a:rPr lang="ar-SA" sz="1600" b="1" dirty="0" smtClean="0"/>
              <a:t> كتلقي </a:t>
            </a:r>
            <a:r>
              <a:rPr lang="ar-SA" sz="1600" b="1" dirty="0" err="1" smtClean="0"/>
              <a:t>الاخبارات</a:t>
            </a:r>
            <a:r>
              <a:rPr lang="ar-SA" sz="1600" b="1" dirty="0" smtClean="0"/>
              <a:t> والشكاوى والخبرة وسماع الشهود </a:t>
            </a:r>
            <a:r>
              <a:rPr lang="ar-SA" sz="1600" b="1" dirty="0" err="1" smtClean="0"/>
              <a:t>اما</a:t>
            </a:r>
            <a:r>
              <a:rPr lang="ar-SA" sz="1600" b="1" dirty="0" smtClean="0"/>
              <a:t> معرفته بقانون العقوبات من اجل معرفة </a:t>
            </a:r>
            <a:r>
              <a:rPr lang="ar-SA" sz="1600" b="1" dirty="0" err="1" smtClean="0"/>
              <a:t>الافعال</a:t>
            </a:r>
            <a:r>
              <a:rPr lang="ar-SA" sz="1600" b="1" dirty="0" smtClean="0"/>
              <a:t> الواقعة التي تعد جريمة </a:t>
            </a:r>
            <a:r>
              <a:rPr lang="ar-SA" sz="1600" b="1" dirty="0" err="1" smtClean="0"/>
              <a:t>ام</a:t>
            </a:r>
            <a:r>
              <a:rPr lang="ar-SA" sz="1600" b="1" dirty="0" smtClean="0"/>
              <a:t> مباحة وعلى المحقق </a:t>
            </a:r>
            <a:r>
              <a:rPr lang="ar-SA" sz="1600" b="1" dirty="0" err="1" smtClean="0"/>
              <a:t>ان</a:t>
            </a:r>
            <a:r>
              <a:rPr lang="ar-SA" sz="1600" b="1" dirty="0" smtClean="0"/>
              <a:t> يكون ملما بشروح تلك القوانين من اجل الوقوف على </a:t>
            </a:r>
            <a:r>
              <a:rPr lang="ar-SA" sz="1600" b="1" dirty="0" err="1" smtClean="0"/>
              <a:t>اركان</a:t>
            </a:r>
            <a:r>
              <a:rPr lang="ar-SA" sz="1600" b="1" dirty="0" smtClean="0"/>
              <a:t> الجريمة ومراعاة مشروعية </a:t>
            </a:r>
            <a:r>
              <a:rPr lang="ar-SA" sz="1600" b="1" dirty="0" err="1" smtClean="0"/>
              <a:t>الاجراءات</a:t>
            </a:r>
            <a:r>
              <a:rPr lang="ar-SA" sz="1600" b="1" dirty="0" smtClean="0"/>
              <a:t> أي هل تسيير بشكل صحيح </a:t>
            </a:r>
            <a:r>
              <a:rPr lang="ar-SA" sz="1600" b="1" dirty="0" err="1" smtClean="0"/>
              <a:t>ام</a:t>
            </a:r>
            <a:r>
              <a:rPr lang="ar-SA" sz="1600" b="1" dirty="0" smtClean="0"/>
              <a:t> لا حتى لا تكون عرضة للطعن</a:t>
            </a:r>
            <a:r>
              <a:rPr lang="ar-SA" sz="1600" b="1" u="sng" dirty="0" smtClean="0"/>
              <a:t>.</a:t>
            </a:r>
            <a:r>
              <a:rPr lang="en-US" sz="1600" dirty="0" smtClean="0"/>
              <a:t/>
            </a:r>
            <a:br>
              <a:rPr lang="en-US" sz="1600" dirty="0" smtClean="0"/>
            </a:br>
            <a:endParaRPr lang="ar-IQ" sz="16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TotalTime>
  <Words>1223</Words>
  <Application>Microsoft Office PowerPoint</Application>
  <PresentationFormat>عرض على الشاشة (3:4)‏</PresentationFormat>
  <Paragraphs>58</Paragraphs>
  <Slides>52</Slides>
  <Notes>0</Notes>
  <HiddenSlides>0</HiddenSlides>
  <MMClips>0</MMClips>
  <ScaleCrop>false</ScaleCrop>
  <HeadingPairs>
    <vt:vector size="4" baseType="variant">
      <vt:variant>
        <vt:lpstr>سمة</vt:lpstr>
      </vt:variant>
      <vt:variant>
        <vt:i4>1</vt:i4>
      </vt:variant>
      <vt:variant>
        <vt:lpstr>عناوين الشرائح</vt:lpstr>
      </vt:variant>
      <vt:variant>
        <vt:i4>52</vt:i4>
      </vt:variant>
    </vt:vector>
  </HeadingPairs>
  <TitlesOfParts>
    <vt:vector size="53" baseType="lpstr">
      <vt:lpstr>سمة Office</vt:lpstr>
      <vt:lpstr>محاضرات  الأستاذ الدكتورة زينب احمد عوين  لمادة التحقيق الجنائي  كلية الحقوق/جامعة النهرين </vt:lpstr>
      <vt:lpstr>الشريحة 2</vt:lpstr>
      <vt:lpstr>كيفية ارتكاب الجريمة/ أي مدى اثبات الجريمة على المتهم او نفيها او تساعد المحقق في الوصول الى حصر الشبهة على عدد معين من المتهمين لان لكل مجرم طبيعته الخاصة في ارتكاب الجريمة كما ان معرفة كيفية ارتكاب الجريمة تؤدي الى التعرف على عدد الجناة . سبب وقوع الجريمة/(دوافعها) لا توجد جريمة بدون سبب والتحقق من سبب وقوع الجريمة يؤدي الى الكشف عن الجناة او حصر الشبهة في عدد معين وسبب الجريمة قد يعرف من زمان الجريمة او مكانها او من طبيعة الحادث الاجرامي. وتبدو فائدة التعرف على مكان الجريمة في نفي التهمة عن المتهم اذا ثبت انها وقعت في مكان يتعذر على الجاني الوصول اليه لبعده عن عن محل وجوده وقت ارتكاب الجريمة وكذلك في الوقوف على قيمة اقوال تالمجنى عليه فيما ادعاه من استغاثته مع ان المكان قد يكون ماهول بالسكان  . فائدة البحث عن زمان وقوع الجريمة يؤدي الى تسهيل مهمة المحقق في معرفة سبب وقوع الجريمة ومعرفة الفاعلين ووقت الوفاة او هروب الفاعل والمدة الزمنية بين حصول الجريمة والاخبار عنها او التاخر في الاخبار ./ </vt:lpstr>
      <vt:lpstr>من خلال معرفة طبيعة الجريمة يستنتج المحقق سبب الجريمة ومعرفة فاعليها ومعرفة سبب الجريمة امرا ليس سهلا على المحقق على العكس يتطلب ذكاء ودقة شديدين والصبر والتاني أي على المحقق ان لايكتفي بظاهر الامور فقط.  المطلب الرابع/معرفة مرتكب الجريمة(الجاني الحقيقي) على المحقق ان يتعمق في البحث للتوصل الى معرفة الجاني من خلال البحث في مختلف الادلة كطبعات الاصابع والاقدام والبصمات والبقع الدموية اثار المقاومة للمجنى عليه وجود بعض الجروح او الخدوش او من خلال ما يسقط من الجاني مثلا هويته شعره والمحقق عليه احيانا ان يبحث عن اكثر من جاني اذا كانت طبيعة الجريمة تدل على ان الجناة اكثر من شخص ومعرفة الجاني الحقيقي هو من اجل عد اتهام شخص برئ وعلى المحقق ان يبحث عن الظروف القانونية المخففة او المشددة او الاعذار المعفية او احد موانع المسؤولية الجنائية كما لو كان الجاني مجنونا اوصغبرا او مكرها وكذلك البحث عما اذا كان الجاني يتمتع باحد اسباب الاباحة كما في حالة قتل الجاني داخل اسوار المنزل. المحقق الجنائي (المحقق)/هو الشخص القائم بمهمة التحقيق للكشف عن الجريمة وحقيقة مرتكبها ووقتها ومكانها والاسلوب الذي اتبعن فيه . /من له سلطة التحقيق/ في الاصل تمنح الى فئة (المحققين) غير ان ذلك لا يمنع من منح هذه السلطة الى فئات اخرى كالادعاء العام واعضاء الضبط القضائي. </vt:lpstr>
      <vt:lpstr>(المحقق) يجب ان يكون حاصلا على شهادة القانون بموجب الفقرة (ه) من المادة (51)من قانون اصول المحاكمات الجزائية العراقي ويعين من وزير العدل وبامكان وزير العدل منح ضباط الشرطة ومفوضيها وموظفي وزارة العدل الحاصلين على شهادة القانون سلطة محقق الا ان المشرع العراقي ادخل تعديل على هذه المادة وهو ان ضباط الشرطة الحاصلين على شهادة القانون يجب عليهم اجتياز دورة خاصة من المعهد القضائي لا تقل عن ثلاثة اشهر كما ان المشرع اجاز للحاصلين على شهادة الدبلوم العالي في الادارة القانونية من هيئة المعاهد الفنية بعد اجتيازهم لدورة في المعهد القضائي لا تقل عن سنة تقويمية للتعيين بصفة محقق. يمارس المحقق عمله تحت اشراف قاضي التحقيق . عضو الادعاء العام/ بموجب المادة الثالثة من قانون الادعاء العام في العراق رقم (159) لسنة (1979) يجوز لرئيس الادعاء العام والمدعين العامين في العراق ممارسة التحقيق عند وقوع الجرائم عندما يكون قاضي التحقيق المختص غائبا .  (عضو الضبط القضائي)/ وهم الاشخاص المكلفين في اختصاصهم بالتحري عن الجرائم وقبول الاخبارات والشكاوى وعليهم تقديم المساعدة الى قضاة التحقيق والمحققين وضباط الشرطة ومفوضيها وضبط مرتكبي الجرائم وتسليمهم الى السلطات وتثبيت جميع الاجراءات التي يقومون فيها بمحاضر موقعة يبينون فيها الاجراءات ويرسلوا الاخبارات والشكاوى الى قاضي التحقيق فورا ويقومون باعمالهم تحت اشراف الادعاء العام ويخضعون تحت رقابة قاضي التحقيق . </vt:lpstr>
      <vt:lpstr>اعضاء الضبط القضائي/ 1- ضباط الشرطة ومامور المراكز والمفوضون. 2- مختار القرية والمحلة.  3-مدير محطة السكك الحديد ةمعاونه ومامور سير القطار والمسؤول عن ادارة الميناء البحري او الجوي وربان السفينة او الطائرة . 4- رئيس الدائرة او المصلحة الحكومية او المؤسسة الرسمية وشبه الرسمية. 5- الاشخاص المكلفون بخدمة عامة . /الصفات الواجب توفرها في المحقق/ 1- ايمان المحقق برسالته. 2- قوة الملاحظة ودقتها. 3-  الجدية والنشاط في العمل. 4- العدالة والحياد في العمل . 5- قوة الذاكرة. 6- الدقة في العمل. 7- احترام حرية الدفاع. 8- كتمان اسرار التحقيق. 9- الشجاعة والاعتماد على النفس. 10- الصبر والمثابرة. 11- الهدوء. 12- سرعة الخاطر</vt:lpstr>
      <vt:lpstr>وفيما يلي نتناول كلا من هذه الصفات بشكل وافي ومفيد. 1- ايمان المحقق برسالته/ هدف المحقق هو الوصول الى الحقيقة وتحقيق العدالة ويجب ان يكون بعيد عن كل التاثيرات الخارجية . 2- قوة الملاحظة ودقتها/ اي القدرة على استيعاب الامور مهما كانت دقيقة وعليه ان يكون يقضا والمجاز الابرز الذي تظهر فيه قوة الملاحظة هو الكشف (المعاينة) . 3- الجدية والنشاط في العمل/اي الانتقال فورا الى مكان الحادث والمحافظة على اثار الجريمة ومنع اي شخص من الاقتراب من جسم الجريمة لان التكاسل والتماهل يؤدي الى ضياع معالم الجريمة وتسهيل هروب الجاني . 4- العدالة والحياد/(الاصل في المتهم البراءة) كما ان (الشك يفس في مصلحة المتهم) اي على المحقق الابتعاد عن الاعتقاد وان العدالة والحياد تفرض على المحقق ان يكشف براءة البرئ مثلما يكشف عن ادانة المجرم وعدم قيامه بالحياد يثير الشبهة في عمله ويجب ان يكون المحقق بعيد عن تاثير المحيطين به من اجل الوصول الى الحقيقة. 5- قوة الذاكرة./اي القدرة على حفظ المعلومات ومن خلال ذلك يستطيع المحقق الربط بين الحوادث الاجرامية الواقعة والمختلفة  6- الدقة في العمل/تثبت المحقق من المعلومات التي يقف عليها وتدقيقها وتمحيصها وعدم التسليم بكل ما يسمعه وعلى المحقق عدم اهمال ما يشاهده في المعاينة والابتعاد عن التراخي في اجراء الكشف لان ذلك يؤدي الى ضياع الهدف من التحقيق. 7- احترام حرية الدفاع/سماع اقوال المتهم بصدر واسع وذلك احيانا يؤدي الى براءة المتهم ،والتحقق من شهود النفي لانه التغاضي عنهم يودي الى اهمال جانب كبير مكمل للحقيقة ويجب ان تكون اقوال المتهم صادرة بارادته وعدم خضوعه لاي ضرب او قسوة او تعذيب مادي او ادبي  8- كتمان اسرار التحقيق/خصوصية مهنة التحقيق تتطلب الكتمان في العمل لان تسريب المعلومات يؤدي الى افشال التحقيق . 9- الشجاعة والاعتماد على النفس/اي الوقوف بوجه المخاطر دون خوف وتتجلى شجاعة المحقق في صورتيها المادية والمعنوية ويقصد بالاولى القيام بالمهام الخطرة دون خوف والثانية تساعد المحقق على الوقوف بوجه اصحاب الجاه والنفوذ. 10- الصبر والمثابرة/ان الكثير من اجراءات التحقيق تتطلب وقتا طويلا لذلك فان الملل والضجر من ابرز اعداء المحقق . 11- الهدوء/ يجب على المحقق الابتعاد عن الارباك وفقدان الاعصاب في التحقيق في تصرفاته طالما هو ينشد الحقيقة. 12- سرعة الخاطر/تيقظ الذهن وادراكه السريع لما يدور حوله وحسن التصرف القولي والفعلي بما يتلائم مع الموقف وهي ميزة ذهنية وهي ترادف ما نسميه (سرعة البديهة). </vt:lpstr>
      <vt:lpstr>المحاضرة الثانية</vt:lpstr>
      <vt:lpstr>العلوم الواجب على المحقق الالمام بها المطلب الاول التشريعات الجزائية /من المهم جدا ان يكون المحقق ملم بالتشريعات الجزائية بشقيها العقابييوالاجرائي أي الالمام بقانون اصول المحاكمات الجزائية وقانون العقوبات فمعرفته بقانون اصول المحاكمات الجزائية يعتبر السبيل العملي الذي يرشد المحقق الى العديسد من الاجراءات كتلقي الاخبارات والشكاوى والخبرة وسماع الشهود اما معرفته بقانون العقوبات من اجل معرفة الافعال الواقعة التي تعد جريمة ام مباحة وعلى المحقق ان يكون ملما بشروح تلك القوانين من اجل الوقوف على اركان الجريمة ومراعاة مشروعية الاجراءات أي هل تسيير بشكل صحيح ام لا حتى لا تكون عرضة للطعن. </vt:lpstr>
      <vt:lpstr>علم النفس الجنائي من اجل انجاح عملية التحقيق من خلال تكوين صورة كاملة ووافية عن نفسية المتهم عن طريق دراسة سماته الشخصية وسلوكه المميز ودراسة تاريخ المتهم وعلاقت بالجنس الاخر وهذا الامر من الافضل ان لا يقتصر على المتهم وانما الشهود ايضا لان الكل يعتبر سسلسلة مترابطة في الوصول الى الحقيقة. الطب العدلي الشرعي/أي استخدام المعلومات الطبية خدمة للعدالة ويعد المام المحقق بهذا العلم من المسائل الهامة التي تقدم له عونا كبيرا من اجل استخدام الوسائل المشروعة التي تساعد كشف غموض الجريمة كما يساعد المام المحقق بهذا العلم الى تحديد المهمة التي يعهد بها الى الخبير الطبي كما يستطيع فهم التقارير الواردة اليه ومقارنتها ببعضها وترجيح الصائب منها عند اختلافها . علم الاجرام وهو العلم الذي يبحث في اسباب الظاهرة الجرمية والوقوف على حقيقتها ومن خلال هذا العلم يستطيع المحقق فهم دواعي سلوكيات المجرم وطباعه والعوامل التي دفعته الى ارتكاب الجريمة وبالتالي اختيار الاسلوب الامثل في التحقيق معه. المطلب الخامس/الفراسة ويقصد بها المهارة التي من خلالها يمكن الاستدلال على اخلاق الناس وطبائعهم من خلال اشكالهم وهذا يسهل تحديد اسلوب معاملة المتهم وهي في الاصل تكون موهبة فطرية للانسان . </vt:lpstr>
      <vt:lpstr>المطلب السادس/اللغات الاجنبية واللهجات المحلية/يحتاج المحقق الى التفاهم مع المجنى عليه او الشاهد فقد يكون احد هولاء اجنبيا ولا يجيد اللغة العربية ولعل اهم اللغات التي على المحقق العراقي اتقانها هي الفرنسية والانكليزية ومع ذلك نصت الفقرة (ج) من المادة (61) من قانون اصول المحاكمات الجزائية على (اذا كان الشاهد لا يفهم اللغة التي يجري بها التحقيق او كان اصم او ابكم ، جاز تعيين من يترجم اقواله او اشارته بعد تحليفه اليمين بان يترجم بصدق وامانة. المطلب السابع/الاسعافات الاولية/يجب على المحقق معرفة كيفية اجراء الاسعافات الاولية التي تمكنه من انقاذ المصابين لحين وصول المسعف. المطلب الثامن اساليب الاجرام/لكل مجرم اسلوب وطريقة للاجرام يتميز بها عن غيره فعلى المحقق ان يكون ملما باساليب الاجرام ولتسهيل عمل المحقق عليه ان يفتح سجلا او ملفا يبين فيه انواع الجرائم المرتكبة واسماء المتهمين او المدانين وغير ذلك من المعلومات التي تمكن المحقق من حصر مرتكبي الجرائم. المطلب التاسع/الرسم والتصوير/على المحقق ان ينظم مرتسما لمكان الحادث عن طريق التصوير الفوتغرافي من خلال استعمال كاميرات الهاتف النقال التي تتوفر عند اغلب الافراد فاذا لم يستطع المحقق اجراء تصوير فيقوم باجراء مرتسما لمحل الحادث فكل ذلك يساعد على الوصول الى الحقيقة الكاملة وبدون شكوك . </vt:lpstr>
      <vt:lpstr>المحاضرة الثالثة</vt:lpstr>
      <vt:lpstr>العوامل النفسية واثرها في عمل المحقق/ 1-التاثر بالراي العام 2-التجارب المريرة 3-تاثير الايحاء 4-الشعور بالنقص  5-الارتباط الشرطي 6-تكوين الفكرة السابقة لاوانها 7-الميل الى الترجيح 8-التوتر 9-نزعة الاعتداء 10-الاندماج 11-الغرور والنزوح الى المجد الشخصي 12-ضيق الصدر</vt:lpstr>
      <vt:lpstr>وسنتناول العوامل النفسية واثرها في عمل المحقق بشكل وافي ومفيد وكالاتي:- اولا/التاثر بالراي العام/المحقق فرد يعيش في جماعة معينة وبالتالي فهو يشعر بشعورها ويتاثر بما يسود فيها من افكار مما قد يصيب المحقق بايحاءات خطيرة توثر فيه بطريقة او باخرى وبالتالي التاثير على سير التحقيق . ثانيا/ التجارب المريرة/ قد يمر المحقق بتجارب مؤلمة بحيث يقيس عليها الواقعة المطروحة امامه . ثالثا/تاثير الايحاء/المقصود بالايحاء القابلية او الاستعداد لتقبل موضوع او فكرة معينة مع عدم وجود الاسباب المنطقية لتقبلها وهناك ثلاث انواع من الايحاءات :- الايحاء التوقعي الايحاء الانفعالي الايحاء الجمعي ونتناول كل نوع على انفراد:- اولا الايحاء التوقعي/ يلعب الايحاء التوقعي دورا مهما في تشويه مدركات المحقق وابعادها عن الواقع فانه وبشكل لا شعوري يتاثر المحقق بالقضية التي سبق له التحقيق فيها خاصة اذا كان هناك تشابه معها في هيكلها العام وخطوطها العريضة مع اختلافها في التفاصيلوهكذا يتوجه التحقيق وجهة غير صحيحة بتاثير تلك الايحاءات التي تكون في معظم الاحيان سببا في ضياع معالم الجريمة ان المؤثرات الايحائية لا تظهر في تلك القضايا الواضحة التي تكون فيها الادلة ظاهرة وفاعليها معلومين انما تظهر في تلك الجرائم الغامضة التي لا تبدو فيها الادلة واضحة. </vt:lpstr>
      <vt:lpstr>ثانيا/الايحاء الانفعالي/هذا الايحاء يتولد لدى المحققين ذوي الاعصاب الضعيفة الذين تنتابهم الحالات العصبية في المراحل الجوهرية من التحقيق كاجراء الكشف على محل الحادث مما يجعلهم يخلطون بين جزئيات الوقائع دون تنسيق او مراعاة لتسلسلها فتفوتهم الكثير من تلك التفاصيل الجزئية مما يؤدي الى المغالاة والاشتباه باشخاص لا علاقة لهم بالدعوى . ثالثا/الايحاء الجمعي/هذا الايحاء يتولد في اذهان المحققين المهملين الذين لا يتعمقون في التحقيق او الذين يعتمدون على مساعديهم في التحقيق فتنتقل الى اذهانهم وبصورة لا شعورية جزئيات وقائع الجريمة التي لم يحققوا فيها بتعمق مما يؤدي الى عدم الوقوف على جميع جوانب التحقيق فيسبب ذلك ارباكا في التحقيق. /الشعور بالنقص/الاحساس يالنقص له مظاهر عدة وهي المستوى الاقتصادي او الاجتماعي او الجسدي او التعليمي وغيرها . / الارتباط الشرطي/هناك صفة ذميمة في بعض المحققين وهي كراهيتهم لبعض الناس او فئات معينة والمقصود بالارتباط الشرطي هو هو ارتباط قائم بين القائم بالتحقيق وبين موضوع معين لهذا يعمد المحقق الى زج المتهمين فيها ومثالها كراهية المحقق للعب القمار التي تجعله متشددا ازاء المتهم الذي يمثل امامه بجريمة القتل نتيجة الخلاف في لعب القمار . /تكوين الفكرة السابقة لاوانها/هي من الحالات السلبية التي يمر بها المحقق استيلاء فكرة معينة قبل مرحلة جمع الادلة ومشاهدة البراهين وهذا لا يحدث من المحقق بشكل عمدي او بشكل شعوري انما نتيجة الايمان بالفكرة السابقة .  /الميل الى الترجيح/أي اخذ المحقق بالراي المرجوح (الضعيف) واعتباره هو الحقيقة في حين ان الحقيقة ابعد الفروض وعليه قد تسيطر على المحقق فكرة ترجيح احد الاحتمالات على غيرها وان كان ذلك بشكل غير شعوريبل يكون ذلك عن ايمانه بصدق الاحتمال الذي يرجه بل قد يضيف اليه بعض التفاصيل التي تؤدي في النهاية الى الوقوع في الخطا. /التوتر/أي المحقق عصبي المزاج لا يستطيع تجميع ما امامه من معلومات او استنتاج والاضراب الذهني وغير ذلك ويبدو ذلك جليا في ارتعاش اصابعه وعدم قدرته على التركيز الذهني وغير ذلك وهذا التوتر يعود لاسباب عائلية او مرضية مما يؤدي الى نتائج سلبية في عمله. </vt:lpstr>
      <vt:lpstr>/نزعة الاعتداء (السادية)/في نفس كل انسان غريزة عدوانية كما يذهب الى ذلك التفسير علماء النفس بحكم الظروف يضطر الى كبتها وقد يتم تصريف هذه النزعة بالالعاب الرياضية وتصاعد الغرائز يبرر قسوة بعض الاحكام من قبل المحققين. /الاندماج/أي اندماج شخصية المحقق بشخصية المتهم او المجنى عليه للاتحاد بينهما في الموقف وهذا يحدث لا شعوريا وعلى المحقق في هذه الحالات ان يتنحى عن التحقيق ويعهد بها الى غيره من الزملاء. /الغرور والنزوع الى المجد الشخصي/ أي تصور المحقق بانه يعرف كل شي مما يباعد بينه وبين الحقيقة مما يؤدي الى ادانة انسان برئ وقد يتطور هذا الاحساس بالغرور الى ما يسمى بالعظمة وهو من اخطر 0الامراض التي تصيب المحقق والتي توثر في عمله ويبدو على المحقق في احساسه بالتميز عن غيره من الافراد والمحققين وشعوره بالتفرد الذي يجعل منه يرفض تدخل الاخرين في عمله واحساس الغرور يؤدي يؤدي الى تخبط المحقق في سلوكه وعمله التحقيقي وربما ادانة الابرياء وهذا من اشد مظاهر هتك حرمة العدالة وهيبتها. /ضيق الصدر/قد ينتاب المحقق ضيق الصدر وشعوره دون وجه حق بالانتقاص من قدره عند لقاء كل من يسهب امامه في الكلام وهذه الحالة قد تقود الى اسكات المتهم او تعنيف المحامي وهي جميعها عراقيل تقف في سبيل كشف الحقيقة. </vt:lpstr>
      <vt:lpstr>المحاضرة الرابعة</vt:lpstr>
      <vt:lpstr>اعوان المحقق لا شك في ان هناك العديد من الجهات الرسمية وغير الرسمية التي يستعين بها المحقق في عمله للوصول الى الحقيقة التي ينشدها في الكشف عن الجريمة ويمكن تقسيم هؤلاء ( الاعوان ) الى اعوان فعليون واعوان فنيون .  المساعدون الفعليون. وهم افراد الشرطة واعضاء الضبط القضائي والكاتب في مركز الشرطة والمخبرون السريون والمحامون.  ونتناول كل واحد بشكل منفرد. افراد الشرطة/تقوم الشرطة بمعاونة المحقق بالمحافظة على اثار الجريمة بعد وقوعها ومنع المتواجدين من العبث بما موجود في مسرح الجريمة وايضا اهمية افراد الشرطة في حماية المحقق من حالات الاعتداء التي قد تقع عليه وايضا يمكن اعتبارهم كشهود وقوة منفذة وساندة للمحقق عند التفتيش وتنفيذ اوامر القبض. اعضاء الضبط القضائي/الغاية لدى المحقق واعضاء الضبط القضائي واحدة وهي تحقيق العدالة ويكون المحقق حريصا في اختيار اعضاء الضبط القضائي بان يكونوا حريصين ولا يخدعون بظواهر الامور . الكاتب في مركز الشرطة/يقوم الكاتب بمساعدة المحقق العدلي في العراق بتدوين الاجراءات الخاصة بالمهام الكتابية التي تحال عليه ويفترض في الكاتب صفات عديدة منها جودة الخط والنباهة والامانة . المخبرون السريون/ويقومون بارشاد المحقق او ضابط الشرطة عن مرتكبي الجرائم وشركائهم او المحل الذي اخفي فيه جسم الجريمة والاخبار امامن تلقاء نفس المخبر او بناء على طلب من المحقق ويكون ذلك مقابل مكافأة مالية حسب قيمة المعلومة وبنسب يحددها القانون وتبقى شخصية المخبر سرية للمحافظة عليه والمخبرين اما دائمين او مؤقتين فالصنف الاول يتم اختبارهم من المواطنين وعليهم تتبع اخبار المجرمين لقاء رواتب شهرية تدفع من قبل الدولة اما الصنف الثاني فهم من فئات عامة الشعب كالعاملين في الفنادق وعملهم مراقبة المشتبه بهم بما يوصل الى مرتكب الجريمة لقاء مكافئة تتناسب مع المعلومة وعلى المحقق ان يكون حذرا من المعلومات التي تقدم اليه لان البعض قد تكون غير صحيحة كيدية . </vt:lpstr>
      <vt:lpstr>المحامون / على المحقق ان يعين محامي في كل ما يؤدي الى براءة المتهم ان كان بريئاً لا سيما وان هذا المحامي قد يتقدم بالعديد من الطلبات التي تخدم براءة المتهم والتي من الضروي على المحقق تدقيق هذه الطلبات كونه هوه الوحيد الذي له الحق في قبولها او رفضها لهذا كان على المحقق ان يمعن جيداً في موقف المتهم ومدى الاثر النفسي السلبي الذي سيخلفه على العدالة ان لم يجب الطلبات المشروعه للمحامي .                                      المساعدون الفنيون. وهم الخبراء في مديرية الادلة الجنائية والاطباء العدليون وخبراء فحص الاسلحه وارباب الحرف . نتناول كلا منهم بشكل منفصل:  مديرية الادلة الجنائية / هي الجهة الرسمية التي تتولى نقل اثار اصابع المشتبه بهم (البصمات) وتحقيقها والكشف عن شخصية صاحبها وايضاً الكشف عما اذا كانت الاوراق الثبوتيه مزوره او لا وفحص المقاطع التي يتم تصويرها والاصوات التي يتم تسجيلها .  الاطباء العدليون / ومهامهم الاوقوف على السبب الحقيقي للوفاة والتعرف على زوال غشا البكارة لدى المدعيه او المجنى عليها من عدمه والتأكد من المده الزمنيه لفض غشاء البكاره او وقوع اللواط أي في ما اذا كان قديماً او حديثاً وايضاً مساعدة المختبر الكيمياوي بتقرير المواد المضبوطة في الجريمة وفحص الملابس الملوثه بالدماء .  خبراء فحص الاسلحة / أي فحص الاسلحة الناريه كالبنادق والمسدسات ومعرفة فيما اذا كانت العيارات الناريه قد اطلقت من السلاح الذي تم ضبطه ام من غيره ويقومون بتقديم التقرير الى المحقق الذي طلب منهم فحص الاسلحة . ارباب الحرف / احياناً كثيرة يستعين المحقق بصياغ الذهب لمعرفة نوع الحلي المضبوطة في دار المتهم هل هي من الذهب ام من المعادن الاخرى وكذلك الاستئناس برأي الخبراء الاخرين كالمهندسين واصحاب الحرف الميكانيكيه .         القواعد الاساسية في التحقيق الجنائي هنالك العديد من القواعد الاساسية التي يجب مراعاتها عند اجراء التحقيق ولعل اهمها تدوين التحقيق العلانية واحترام كرامة المتهمين وعدم تعذيبهم. ونتناول كل منها تباعا:- تدوين التحقيق/المقصود بالتدوين الكتابة وتعتبر حجة في التعامل والمحقق العدلي في العراق هو من يقوم بنفسه بفتح محضر التحقيق واجراء التحقيق مع الشهود والمتهمين وهو ما اوجبته المادة (43) من قانون اصول المحاكمات الجزائية العراقي وفي بعض الاحيان يقوم الكاتب في مركز الشرظة بمساعدة المحقق العدلي كما في تحرير التبليغات وقد بينت المادة (220/1) القيمة القانونية لمحاضر التحقيق بقولها (تعتبر محاضر التحقيق وما تحتويه من اجراءات الكشف والتفتيش والمحاضر الرسمية الاخرى من عناصر الاثبات التي تخضع لتقدير المحكمة وللخصوم ان يناقشوها او يثبتوا عكس ما ورد فيها). </vt:lpstr>
      <vt:lpstr>اهم القواعد التي يجب مراعاتها في التدوين/ ان يتضمن المحضر تاريخ والساعة ومحل الشروع فيه وايضا يتضمن ساعة وتاريخ اقفال التحقيق. اعتماد الالفاظ السهلة والجمل المتينة والمترابطة. عدم الانتفال من نقطة الى اخرى في المحضر الا بعد استيفاء ما يخص تلك النقطة. ان تكون الكتابة بالغة العربية السليمة . مراعاة تدوين اقوال جميع ذوي الشان والعلاقة تكون الجمل واضحة في المحضر بعيدة عن الغموض . تثبيت كل ما يراه المحقق ضروريا سواء اكان ذلك يؤدي الى براءة المتهم او ادانته. الابتعاد عن رؤؤس الاقلام لان ذلك يؤدي الى نسيان الجزئيات والتفصيلات فضلا عن فقدان الترابط بين الفقرات. يكون المحضر شاملا لكل مرفقاته . يراجع المحقق ما قام بتدوينه في المحضر لاحتمال فقدان بعض الجمل والعبارات سهوا او نسيانها . يكون تنظيم المحضر دون حك او شطب او اضافة او تعديل. مراعاة توقيع المعنيين من المتهمين الذين تم التحقيق معهم ومن لم يعرف القراءة او الكتابة يتلى عليه ما يخصه ثم يوقع. علانية التحقيق للخصوم/المقصود بالعلانية عكس السرية وتكون جلسات التحقيق معلنة والعلنية اما مطلقة او نسبية فالصنف الاول تمكين خصوم الدعوى الجزائية ووكلائهم من حضور اجراءات التحقيق مع اعطاء الفرصة للجمهور والصنف الثاني قصرها على الخصوم ووكلائهم في الدعوئ الجزائية. مظاهر العلانية للخصوم/ اولا:-حضور الخصوم في اجراءات التحقيق/ وهذا لا يعني بشكل مطلق اذ قد يقتضي التحقيق في بعض الحالات الاستثنائية ان يجري التحقيق بصورة غير علنية وانما سرية. ثانيا:- الاطلاع على الاوراق التحقيقية/حضور الخصوم دون الاطلاع على الاوراق التحقيقية لا يكون له قيمة والمشرع قد حرص على اطلاع الخصوم على الاوراق التحقيقية الا في الحالات الاستثنائية والضرورية كما اشارت الى ذلك المادة (57/ب) من قانون اصول المحاكمات الجزائية العراقي على انه للمتهم والمشتكي والمدعي بالحق المدني ان يطلب على نفقته صورا من الاوراق او الافادات الا اذا رائ القاضي اعطائها يوثر سلبا على التحقيق وسيره. ثالثا:-حضور المحامي اجراءات التحقيق/ حيث لا بد من افساح المجال للمتهم بالدفاع عن نفسه وتبصيره باهم حقوقه القانونية. </vt:lpstr>
      <vt:lpstr>رابعا :- حضور وسائل النشر والاعلام/ وذلك لاضفاء نوع من الشفافية على جلسات التحقيق . خامسا:-حضور الجمهور/لا يوجد نص في قانون اصول المحاكمات الجزائية العراقي يبيح حضور الجمهور حيث نجد انه تكلم فقط على حضور المتهم ووكلائه وكل من له علاقة في الدعوى الجزائية. (احترام كرامة المتهمين وعدم تعذيبهم) أي عدم اجبارهم على الكلام او استعمال وسائل غير مشروعة في التاثير عليهم عند اجراء التحقيق معهم أي الاقرار يشترط فيه ان لا يصدر بالاكراه. </vt:lpstr>
      <vt:lpstr>المحاضرة الخامسة</vt:lpstr>
      <vt:lpstr>(وسائل العلم بوقوع الجريمة) يتصل علم المحقق او الجهات ذات الاختصاص التحقيقي بالجريمة بوسائل اهمها الاخبار والشكوى والادارك الشخصي للجريمة او اثارها ونتناولها تباعا:- الاخبار عن الجريمة/ وهو الحلقة الاولى في سلسلة الاجراءات التحقيقية وفي ضوء تسير اجراءات التحقيق. التعريف بالاخبار/ فهو اخطار عن وقوع حدوث عمل يرى المبلغ فيه ما يوجب تدخل السلطة المختصة لازالة اضرارها وقد نظم القانون العراقي في المادتين (47،48) مسألة الاخبار عن الجرائم. الطبيعة القانونية للاخبار/هناك اختلاف حول طبيعته منهم من يراه وجوبيوبين من يراه جوازي ووفقا للتشريع العراقي فهو جوازي ولكن جعل الاخبار وجوبا على بعض الفئات حسب نص المادة (48) والتي نصت على (كل مكلف بخدمة عامة علم اثناء تادية عمله او بسبب تاديته بوقوع جريمة او اشتبه في وقوع جريمة تحرك فيها الدعوى بلا شكوى وكل من قدم مساعدة بحكم مهنته الطبية في حالة يشتبه معها بوقوع جريمة وكل شخص كان حاضرا ارتكاب جناية عليه ان يخبروا فورا احدا ممن ذكروا في المادة (47). صور الاخبار/ ليس هناك شكلا معينا للاخبار لم يشترط المشرع أي شكل الا ان الاخبار اما ان يكون شفويا او تحريريا (كتابيا). الاخبار التحريري/ أي الاخبار الكتابي سواء كتابة على الورق او الكترونية ولا يشترط فيه ان يكون مفصلا او مطولا بل قد يكون مختصرا يشير الى وقوع الجريمة او فاعلها دون التطرق الى جميع التفاصيل. الاخبار الشفوي/ أي الاخبار الصوتي الذي يكون عن طريق الهاتف والاخبار يمكن ان يتم من خلال المجنى عليه او وكيله او المتضرر من الجريمة وعلى المحقق ان لا يرفض الاخبار واذا كلن شفويا عليه ان يدونه  </vt:lpstr>
      <vt:lpstr>المخبر السري او المجهول/ تناول المشرع هذا الموضوع في المادة (47) من قانون اصول المحاكمات الجزائية الى جواز عدم بيان هوية المخبر وذلك خوفا عليهم من انتقام الجناة او ذويهم والاخبار مثلما ياتي من شخص معلوم قد ياتي من شخص مجهول كما لو حصل عن طريق الهاتف النقال فهنا على المحقق ان لا يباشر التحقيق الا بعد التاكد من حقيقة الاخباروصحته اذ احيانا قد يكون المخبر مدفوع بدوافع الحقد والكراهية اتجاه المخبر عنه فعلى المحقق قد الامكان ان يحاول التعرف على حقيقة وهوية المخبر. الحالات النفسية للمخبرين/ احيانا قد يحصل ان المخبر يخبر عن نفسه وهذا الامر غريب حيث يلاحظ انه خلاف المنطق ان يخبر الشخص عن نفسه ويفعل المخبر ذلك رغبة منه في تسليط الضوء عليه خاصة في الجرام التي تاخذ مساحة واسعة في الراي العام لاهميتها او غرابتها وربما مدفوعين بدوافع اقتصادية وذلك رغبة في التخلص من الضغط الاقتصادي ولكن احيانا المخبر غير مصاب بحالة نفسية نما يقوم بلاخبار عن نفسه من اجل انقاذ الجاني الحقيقي كان تربطه مع الجاني علاقات عائلية وطيدة.  التاكد من صحة الاخبار وجديته/ على المحقق ان يتاكد من المعلومات فقد تكون غير صحيحة اما بسبب الغيرة من المبلغ عنه او الحقد عليه فعلى المحقق ان يكون فطنا كما يجب ان يلاحظ من الن العديد من الاخبارات التي تكون من مجهول هي كاذبة يراد منها الايقاع بالغير والانتقام منه فعلى المحقق ان يكون صبورا مترويا عند التصرف ازاء تلك البلاغات فاحيانا المخبر يكون واهما فيما ابلغ عنه . (الانتقال الى محل الحادث) بعد تاكد المحقق من صحة الاخبار عليه ان ينتقل الى مكان الحادث بغية المحافظة على مسرح الجريمة ومعالمها بل وتدوين اقوال المجنى عليهم قبل ان يدركهم الموت وضبط الجاني ان كان متواجدا في مسرح الجريمة ونقل المصابين الى المستشفى . التحقق من الوقت المنحصر بين الاخبار ووقوع الجريمة/ هنا تبرز نية المبلغ ودورها في الكشف عن حقيقة الجريمة فقد يحدث ان يقوم المخبر بلاخبار بعد فترة زمنية من وقوع الجريمة لغاية في نفسه كان يكون هو الفاعل الحقيقية (الجاني) . </vt:lpstr>
      <vt:lpstr>(الشكوى) هي الاجراء الذي يقوم به المجنى عليه الى السلطة المختصة طلبا في تحريك الدعوى الجزائية في تلك الجرائم التي يتوقف التحريك فيها على هذا الاجراء وقد نظم المشرع احكام الشكوى في المادة الاولى من قانون اصول المحاكمات الجزائية (تحرك الدعوى الجزائية بشكوى شفوية او تحريرية تقدم الى قاضي التحقيق او المحقق ا والى مسؤول في مركز الشرطة او أي من اعضاء الضبط القضائي او من المتضرر من الجريمة او من يقوم مقامه قانونا او أي شخص علم بوقوعها او باخبار يقدم الى أي منهم من الادعاء العام ما لم ينص القانون على خلاف ذلك ويجوز تقديم الشكوى في حالة الجرم المشهود الى من يكون حاضرا من ضباط الشرطة او مفوضيها. والاختلاف بين الاخبار والشكوى يكمن في الاولى لا يشترط ان يكون المخبر متضررا من الجريمة وفي الثانية يكون من المتضرر او من يمثله قانونا. (حالات توقف الشكوى على المتضرر او من يقوم مقامه) تناولت ذلك الفقرة الاولى من المادة الثالثة من قانون اصول المحاكمات الجزائية وهم كالاتي:- 1-زنا الزوجية او تعدد الزوجات خلافا لقانون الاحوال الشخصية. 2-القذف او السب او افشاء الاسرار او الاخبار الكاذب او التهديد او الايذاء اذا لم تكن الجريمة وقعت على مكلف بخدمة عامةاثناء قيامه بواجبه او بسببها. 3-السرقة او الاغتصاب او خيانة الامانة او الاحتيال او حيازة الاشياء المتحصلة منها اذا كان المجنى عليه زوجا للجاني او احد اصوله او فروعه ولم تكن هذه الاشياء محجوزة قضائيا او اداريا او مثقلة بحق شخص اخر . 4-اتلاف الاموال او تخريبها عدا اموال الدولة اذا كانت الجريمة غير مقترنة بظرف مشدد. 5-انتهاك حرمة الملك او الدخول او المرور في ارض مزروعة او مهيئة للزرع او ارض فيها محصول او ترك الحيوانات تدخل فيها . 6-رمي الاحجار او الاشياء الاخرى على وسائط نقل او بيوت او مبان او بساتين او حظائر. 7-الجرائم الاخرى التي ينص القانون على عدم تحريكها الا بناءا على شكوى المتضرر منها. </vt:lpstr>
      <vt:lpstr>(الجريمة المشهودة) تناولت هذا الموضوع الفقرة (ب) من المادة الاولى الاصولية في العراق على (تكون الجريمة مشهودة اذا شوهدت حال ارتكابها او عقب ارتكابها ببرهة يسيرة او اذا تتبع المجنى عليه مرتكبها اثر وقوعها او اتبعه الجمهور مع الصياح او اذا وجد مرتكبها بعد فترة قليلة حاملا الالات او الاسلحة او امتعة او اوراقا او اشياء اخرى يستدل منها على انه فاعل او شريك فيها او اذا وجدت اثار او علامات تدل على ذلك. اهم الحالات التي تعد فيها الجريمة مشهودة وهي كالاتي:- اولا/مشاهدة الجريمة حال ارتكابه/المشاهدة الحقيقية او الاداراك عن طريق الرؤية او احدى الحواس الاخرى للمحقق كمشاهدة الراشي يقدم الرشوة او من خلال الحواس كالسمع او الشم كسماع الاطلاق الناري والمقصود بالمشاهدة مشاهدة الجريمة وليس المجرم فحسب لان التلبس وصف لازم للجريمة نفسها بصرف النظر عن مرتكبها وادراك المحقق ينصب على الفعل المادي للجريمة وليس فقط نتيجته . ثانيا/مشاهدة الجريمة بعد ارتكابها ببرهة يسيرة/أي وقعت الجريمة لكن اثارها لازالت باقية في مسرح الجريمة أي بعد تمام ركنها المادي كمشاهدة المسروقات بيد اللص دون رؤية واقعة السرقة. ثالثا/تتبع الجاني اثر وقوع الجريمة/أي اقتفاء اثر مرتكب الجريمة من قبل المجنى عليه او الجمهور او تتبع بالصياح فقط او الركض والتتبع قرينة على قيام حالة التلبس وعلى المحقق ان لا يخلط بين الصياح والاشاعة فالاشاعة اقوال يتداولها الجمهور فهي لا تفيد سوى الشك او الريبة اما الصياح فهي صرخات تحذيرية ساخطة تجاه الجاني وجريمته فهي غالبا تكون رد فعل طبيعي ازاء الجريمة. رابعا/ مشاهدة ادلة الجريمة بعد وقوعها بوقت قريب/أي مشاهدة المحقق لمرتكب الجريمة بعد وقوعها حاملا آلات او اسلحة بحيث لا يحتما معه ان تكون هذه الاشياء قد اتت من مصدر اخر غير الجريمة وبحيث يستدل منها على انه فاعل الجريمة او شريك فيها ولا يشترط لما يحمله الجاني ان يكون قد استخدمه في للجريمة انما يكفي ان يكون له علاقة بالجريمة . خامسا/وجود اثار او علامات على المتهم/لاسيما الاثار الحديثة كالكدمات الخدوش بقمع الدم بما يدل على ان المتهم قد خرج لتوه من تنفيذ الجريمة او مشادة. </vt:lpstr>
      <vt:lpstr>(المحاضرة السادسة)</vt:lpstr>
      <vt:lpstr>اجراءات جمع الادلة/ يعتبر اجراء الكشف اهمها او ما يسمى المعاينة ومن ثم الخبرة والتفتيش والشهادة والاستجواب والاعتراف والقرائن . المقصود بالدليل الجنائي/كل وسيلة مرخ ضبها او جائز ة قانونا لاثبات او نفي الواقعة المرتكبة ومن حيث الاصل الادلة الجنائية لم تذكر على سبيل الحصر عكس الادلة المدنية والعلة في ذلك رغبة المشرع عدم تقييد الادلة بنصوص تتطلب شكلية معينة ولكن على الرغم من حصر الادلة الجنائية الا ان ذلك لا يمنع من وجود خلاف لهذا الاصل كما ورد في المادة (68) من قانون اصول المحاكمات الجزائية والتي (منعت شهادة الولد على ابيه الا اذا كان الاتهام موجها ضد شخصه او ماله ولا على احد الزوجين ضد الاخر لمصلحة اجنبي مالم يكن احدهما بتهم بجريمة الزنا او بجريمة ضد شخصه او ماله او ضد ولد احدهما اما المادة (213) من نفس القانون فقد منعت الاكتفاء بشهادة الشخص الواحد في الحكم مالم تكن مؤيدة باعتراف المتهم وكذلك المادة (214/ج) التي اعطت للمحكمة سلطة تقرير عدم اهلية الشاهد اذا كان عاجزا او صغيرا او مريضا في عقله او جسمه وكان غير قادر على تذكر تفاصيل الواقعة الجرمية اما المادة (216) فقد اجازت للمحكمة ابتداءا ان تقبل افادة المجنى عليه تحت خشية الموت وان كانت غير موثقة باليمين القانونية كبينة فيما يتعلق بالجريمة او مرتكبها الا انه يجب ان يلاحظ بان هذه الافادة كاي دليل اخر لا يمكن اعتبارها وحدها كبينة قاطعة ضد المتهم وانما تبقى للمحكمة سلطة تقديرية في تقدير قيمتها . اقسام الدليل الجنائي الدليل المادي الدليل غير المادي(المعنوي) اولا / الدليل المادي/أي يدرك بالحواس وهو كافي لاثبات الواقعة دون حاجة الى اضافة دليل اخر وهو الدليل المحسوس على الرغم من ما يتمتع به هذا الدليل من قوة الا انه يبقى بحاجة الى دليل اخر يعززه ويؤكد قوته ومن اهم صور الدليل المادي بقع الدم البصمات الاظافروغيرها . </vt:lpstr>
      <vt:lpstr>اقسام الدليل المادي/ اولا/الدليل المباشر وغير المباشر/ ويقصد بالدليل المباشر او العيني جسم الجريمة وما يتعلق بها من اشياء مادية وهو يختلف من جريمة لاخرى ففي جريمة القتل الدليل المباشر الجثة ،اما الدليل غير المباشر التتبعي فهو يتكون من رفع ومعالجة الاثار المادية التي يعثر عليها نتيجة تعامل الجاني وادواته على مسرح الجريمة ويساعد في تحديد سمات وصفات الجاني كاجزاء الملابس الممزقة او شعر من جسده . ثانيا/دليل مادي كبير وصغير/الدليل المادي الكبير الادوات التي تستخدم في الجريمة كالاسلحة النارية اما الدليل المادي الصغير الاشياء الرفيعة التي تسقط من الجاني ويغفل عنها وبالتالي لا يعمل على زالتها كشعرة من جسده. ثانيا/الدليل غير المادي (المعنوي)/وهو الدليل الذي يصل الى المحقق عن طريق لسان الغير كالشهادة وهو ليس له مظهر مادي محسوس . قيمة الادلة المادية والمعنوية/كل  دليل له انصاره الذين يدافعون عنه والحقيقة تقتضي عدم اهمال أي منهما فكل منهما له قيمة خاصة في الاثبات فالدليل المادي لا يحتمل الكذب والدليل غير المادي (المعنوي) وان كان احتمال الكذب فيه وارد كونه غير محسوس كشهادة الشاهد الانه اذا اتفقت الادلة المعنوية فتكون قوة ايضا في الاثبات. </vt:lpstr>
      <vt:lpstr>تقسيم الادلة تبعا لمصدرها/ الدليل الفني/ويتم عن طريق راي الخبير الفني من خلال التجارب العلمية وهو اما لتاكيد دليل اخر او نفيه. الدليل القولي التقديري/ما يصدر عن الغير من اقوال . الدليل المادي/ أي المحسوس وسبق وان تم الكلام عنه. تقسيم الادلة تبعاً لصلتها بالواقعةالمراد اثباتها/ دليل مباشر/أي وجود علاقة بين المتهم والجريمة وهو اما مادي كوجود مواد مسروقة في حيازة المتهم او معنوي كشهادة الشهود الذين ادركوا وقوع الحادثة باحدى الحواس. دليل غير مباشر/(الظرفي)وهو الدليل الذي ينصب على واقعة اخرى تقود الى استخلاص قرار بشان الواقعة المراد اثباتها ويشترط لقبول هذا الدليل ان يكون الدليل الذي سبقه مادي وهو ايضا قد يكون مادي او معنوي فمثال الاول العثور على الاداة التي نفذت فيها الجريمة بحيازة المتهم وان ملابسه ملوثة بدماء من نفس فصيلة دم المجنى عليه فهذه ادلة ظرفية غير مباشرة لانها لا تؤيد بصورة قاطعة علاقة المتهم بالجريمة موضوع التحقيق لاحتمال ان يكون الدم نزف من شخص اخر غير المجنى عليه وان السلاح المضبوط في حوزة المتهم ليس بشرط ان يكون ذاته المستعمل في الجريمة لاحتمال التشابه بين العديد من الاسلحة ، ومعنوي شهادة الشهود الذين سمعوا الجاني او المتهم يهدد المجنى عليه بالقتل.  </vt:lpstr>
      <vt:lpstr>تقسيم الادلة تبعا لوظيفتها/ 1-دليل الاتهام.وهو الدليل الذي يسمح بتقديم المتهم الى المحاكمة مع رجحان الحكم بادانته وذلك عن طريق اثبات الواقعة الجرمية ونسبتها الى المتهم وكذلك اثبات كافة الظروف التي تدعوا الى تشديد العقوبة عليه . 2-دليل الاثبات والحكم.وهي الادلة التي يقدمها المدعي ليثبت صدق ادعائه وهي تفيد مدى وقوع الجريمة ونسبتها الى المتهم والظروف التي ارتكبت بها الجريمة فتدعوا الى تشديد العقوبة اما دليل الحكم تلك التي يتوفر فيها اليقين التام والقطع الكامل بالادانة وليس مجرد ترجيح الادلة. 3-دليل النفي.تسمح بتبرئة المتهم او تخفيف المسؤولية عنه وذلك عن طريق نفي وقوع الجريمة ونسبتها الى المتهم ا واثبات توافر الظروف المخففة لصالح ذلك المتهم . </vt:lpstr>
      <vt:lpstr> المحاضرة السابعة</vt:lpstr>
      <vt:lpstr>(الكشف على محل الحادث المعاينه ) المقصود بالكشف اثبات لحالة الاماكن والاشخاص وكل ما يفيد الكشف عن حقيقة الجريمة قبل ان تنالها يد العبث والتخريب وهو من اهم اجراءات التحقيق . انواع الكشف / الكشف الشخصي والكشف المكاني والكشف المادي .  1- الكشف الشخصي / هوه الكشف الذي يكون محله الشخص سواء اكان شخص الجاني ام المجنى عليه وهوه يهدف الى اثبات الاثار الناجمة عن ارتكاب الجريمه بجسد أي منهما . 2- الكشف المكاني / هوه الكشف الذي يتعلق باثبات حالة المكان الذي ارتكبت فيه الجريمة وهذا النوع من الكشف يتطلب من المحقق الانتقال الى مسرح الجريمة كمشاهدة البقعة الدموية . 3- الكشف المادي / ويسمى الكشف العيني ايضاً ويتعلق بكشف الاشياء التي تكون هي جسم الجريمة سواء كانت تلك الاشياء متعلقة بالجاني ام بالمجنى عليه كالسلاح الناري الذي استخدم في الجريمة وعلى المحقق في هذا الكشف مراعاة المكان الذي عثر فيه على الشئ ووصفه بدقة وحفضه بما يتناسب مع طبيعته . اهمية الكشف على مستوى الجريمة وعلى مستوى المجرم  4- على مستوى الجريمة / هنا تتجلى الاهمية في التعرف على حقيقة الجريمة ومكان ووقت ارتكابها وكيفية حصولهاوسبب الجريمة واداة ارتكاب الجريمة  فالتعرف على حقيقة الجريمة أي بيان الفعل المكون للجريمة من الناحية المادية كمشاهدة اثار الحريق اما بخصوص مكان ارتكاب الجريمة فيقود الكشف عنه في الغالب الى اكتشاف حقيقة الجريمة كالعثور على الجث في احد غرف الدار وبجوارها كمية كبيرة من الدماء يدل بوضوح على حصول عملية القتل في ذات الغرفة اما الكشف على وقت ارتكاب الجريمة وهنا يستعين المحقق بالطبيب العدلي اما الكشف عن كيفية حصول الجريمة فمشاهدة ثقب او كسر في سقف المبنى او في جداره يدل على ان الجريمة حصلت بثقب او كسر او وجود حبال او سلم يدل على التسلق اما الكشف عن سبب الجريمة فيجود المجنى عليه مقتولاً في غرفة نومه والنقود مسروقة والاثاث مبعثرة يكشف بوضوح على ان سبب الجريمة هوه السرقة اما التعرف على اداة ارتكاب الجريمة بمثلاً اذا وجد المجنى عليه مذبوحاً وهذا يدل على ان القتل حصل بالسكين . اهمية الكشف على مستوى المجرم / لعل اهم صور هذه الاهمية تتجلى في التعرف على شخصية المجرم ومهنته وعدد الجناة وعمر الجاني وطوله وامراضه والصلة بينه وبين المجنى عليه . التعرف على شخصية المجرم / الكشف على محل الجريمة يعين الى حد كبير في الوقوف على شخصية المجرم فوجود طبعات اصابع المجرم في مح ارتكاب الجريمة يدل في الغالب على شخصيته . </vt:lpstr>
      <vt:lpstr>2- التعرف على مهنة المجرم/ فمثلا اذا وجد باب الدار المسروقة مفتوحا بطريقة محكمة وفنية فهذا يدل على ان الجاني يعمل نجارا او حدادا. 3- التعرف على عدد الجناة/ من خلال تعدد بصمات الاصابع ومن خلال ملاحظة اصابات المجنى عليه او حجم المسروق ووزنه . 4- التعرف على عمر الجاني/من خلال العثور على شعرة من راسه. 5- التعرف على طول الجاني/من خلال اثار معينة الملابس او اتساع خطواته . 6- التعرف على امراض الجاني/ أي معرفة الجاني سليما او معافى ومن خلال ذلك نتعرف على الجاني والوقوف على طبيعة المرض ان كان مريضا ويتم معرفة ذلك من خلال ما يتركه الجاني في مسرح الجريمة من بول او براز او غيره. 7- معرفة الجاني للمجنى عليه/كما لو حصلت الاصابة من خلف الجاني . (القواعد الاساسية والفنية للكشف) 1- الاسراع في اجراء الكشف/السرعة لها اهمية كبيرة في الكشف من خلالها يتم المحافظة على اثار الجريمة وربما الاستفادة من الانفاس الاخيرة للمجنى عليه في الكشف على هوية الجاني ذلك ان التاخير عن اجراء الكشف كثيرا ما يؤدي الى ضياع معالم الجريمة او تغيرها بفعل الرياح او اشعة الشمس او المطر او الرطوبة وغير ذلك. 2- مراعاة خصوصية المساكن/ ضرورة الحصول على اذن قضائي بالتفتيش فيما عدأ الضرورة والجرم المشهود. 3- يتصل بسرعة الانتقال الى محل الحادث واجراء الكشف/ ضرورة المحافظة على كل ما هو في محل الجريمة من اثار اوبقع دموية وبصمات الاصابع . 4- تثبيت الوقت الذي وصل فيه المحقق الى مسرح الجريمة/له اهمية كبيرة هذا الاجراء في مناقشة المشتبه بهم والشهود كما يعين في التعرف على الوقت الذي مضى على ارتكاب الجريمة. 5- توخي الدقة عند الكشف عن مكان وقوع الجريمة. 6- الاستفادة من الاشخاص المتواجدين في مسرح الجريمةاو بقربه/ هنا يتم سؤالهم عما يعرفون وهل طرئ على مسرح الجريمة طارئ كتغيير معالمه او مسح الاثار وغيرها. 7- ابعاد الشهود والمتهمين عن بعضهم البعض خشية التاثير السلبي لاختلاطهم على مجريات التحقيق /يمكن للمحقق ان يمنع الاشخاص من دخول محل الجريمة خشية العبث باثار الجريمة وضياع معالمها </vt:lpstr>
      <vt:lpstr>8- ملاحظة الاشخاص الموجودين في مسرح الجريمة ومحاولة التحفظ على من يشتبه به منهم /اذ ان التجربة اثبتت ان العديد من الجناة يدورون حول مسرح الجريمة للاطلاع على ما يقوم به المحقق والشرطة من اجراءات ليتحرزوا ضدها  9- الاستعانة باحد الخبراء او الطبيب العدلي /متى وجد المحقق ان من المناسب الاستعانة باحد هولاء للوقوف على حقيقة الحادث. 10- يجب على المحقق ملاحظة التضليل الذي قد يقوم به الجناة /لقطع الطريق على المحقق في الوصول الى الحقيقة كالسارق الذي يكسر الباب ثم ينتثر موجودات المنزل ليوحي ان الجريمة تمت من شخص لا علاقة له بالدار . 11- مراعاة عدم استخدام ما يوجد من اشياء في محل الجريمة/ليس من الصحيح ان يقوم المحقق ومن معه بفتح الثلاجة في مسرح الجريمة لشرب المياه لان هذا قد يؤدي الى ضياع الاثار التي قد يتركها الجاني. 12- يجب ان يعرف المحقق ان الجاني مهما بذل من جهد لتنفيذ خطته لابد ان يترك شيا /نتيجة الارتباك الذي يصاب به اثناء الجريمة كان تقع منه اوراق او غيرها. 13- توثيق الكشف من خلال محضر/الذي يجب ان تراعى فيه الدقة والوضوح ووصف كل ما يراه المحقق جديرا بالذكر. من الضروري ان يقوم المحقق باسعاف من يراه في مسرح الجريمة /سواء اكان الجاني او المجنى عليه لما له من فؤائد في 14- انجاح التحقيق وانقاذ للنفس البشرية وان لم يتمكن المحقق من ذلك عليه الاتصال بالجهات الصحية المختصة باقصى سرعة . 15- ان يثبت المحقق في محضر الكشف استنتاجاته من ذلك الكشف. </vt:lpstr>
      <vt:lpstr>(اساليب اجراء الكشف) هنالك اربع اساليب لاجراء الكشف اثنان منها الاكثر شيوعا وهما الاسلوب الحلزوني والاسلوب الدائري والاخرات الاقل شيوعا وهم الاسلوب الشريطي والاسلوب التربيعي ونتناول كلا منها تباعا:- 1- الاسلوب الحلزوني/ الكشف يكون بطريقة تشبه الحلزون الا ان نقطة البدء منها من خارج مكان الجريمة وصولا الى نقطة المركز في الداخل فيبدأ المحقق ومساعدوه بالفحص والكشف والتفتيش من الخارج وصولا الى نقطة المركزوعلى القائم بالتحقيق ان يثبت ما يقع عليه نظره اثر جرمي او اشياء اخرى تتعلق بالحادث مع الاشارة الى موقع العثور عليها مع الحرص على المحافظة على كل الاثار التي يعثر عليها. 2- الاسلوب الدائري/ وعن طريقخه يتم تصوير مكان الحادث بما يشبه الدائرة تقريبا بحيث يبدأ الكشف من نقطة المركز باتجاه المحيط على شكل انصاف اقطار الدائرة وتتكرر هذه العملية عدة مرات تباعا لاتساع الدائرة وعدد المحققين. 3- الاسلوب الشريطي/حيث من خلاله يقوم المحقق بقسم مكان الحادث الى شكل مربع او مستطيل ويبدأ مع معاونيه بتمشيط المنطقة متوازيا مع اضلاعه حتى يتم مسحها بالكامل. 4- الاسلوب التربيعي/حيث يتم تقسيم مكان الحادث الى اربع مربعات اساسية وكل مربع الى مربعات صغيرة ويقوم المحقق ومعاونيه بفحص وتفتيش كل مربع بدءا من اكبر مربع الى اصغر مربع من الداخل وصولا الى اجراء الكشف على كل محل الحادث.  (مدلول الكشف)يستدل من خلال الكشف على حقائق تتعلق بالجريمة والجاني أي المتهم والمجنى عليه . الكشف على مكان الجريمة/ الكشف يختلف في مكان الجريمة حسب اذا ما كان المكان مسور او غير مسور. </vt:lpstr>
      <vt:lpstr>فاذا كان مكان الجريمة  مسور /فيتم الكشف فيها من الخارج اولا ثم من الداخل والمكان المسور هم المزارع والمخازن. الكشف عن المكان المسور من الخارج/يجب على المحقق ان يبين مكان وقوع الجريمة وحدوده الخارجية ووصف ما يحيط به من اسوار وحدائق وشوارع وما يتصل به من ممرات ومداخل وقد يجد المحقق انه من المناسب ان يستفسر ويسترشد من بعض الموجودين في الدار عن حالة المكان قبل وقوع الجريمة . الكشف عن المكان المسور من الداخل/حيث يشرع المحقق بوصف المكان من الداخل بدقة هل هو من طابق واحد او طابقين وهل المحتويات مرتبة ام لا وغيرها. الكشف على الجزء الذي وقعت فيه الجريمة/كمكان سرقة الاموال والبحث عن السبب الذي دعا الى تلك الجريمة والوصف يكون دقيقا للجزء الذي وقعت فيه الجريمة. الكشف عن المكان غير المسور/وهو المكان الخالي من الحدود المحددة له كالحقول والمزارع الكبيرة وما يجاوره واقرب نقطة له والبحث عن اثار الجناة وما هي الاثار التي خلفتها الجريمة كطبعات الاقدام. الكشف على المتهم/لا شك في الفاعل قد يترك اثارا في ملابسه او جسمه او اشياء خاصة به كالهاتف النقال وعلى المحقق فحص جسم المتهم وما به من اثار كالجروح والاثار الاخرى التي قد تدل على مقاومة المجنى عليه وما بملابسه من اثار المقاومة ايضا كتمزقها او سقوط ازرارها او اثار الدماء او البقع المنوية على جسمه او ملابسه او اثار المواد السامة او المتفجرة التي استخدمها الجاني في جريمته. الكشف على المجنى عليه/على المحقق اسعاف المجنى عليه اذا وجده عند الكشف لا يزال حيا ويبادر الى فحص ملابسه وما بها من اثار كالدماء  واذا كان المجنى عليه مقتولا فعلى المحقق وصف موضع الجثة بالضبط واتجاهها واثبات حالة ملابس المجنى عليه هل هي سليمة ام ممزقة قبل نزعها من المجنى عليه وكذلك تفتيش جيوبه وعلى المحقق بيان سبب الوفاة هل هي انتحار ام قتل .     </vt:lpstr>
      <vt:lpstr>المحاضرة الثامنة</vt:lpstr>
      <vt:lpstr>(وصف محل الجريمة) لعل من اهم الواجبات التي تقع على عاتق المحقق بعد انتقاله الى مسرح الجريمة لاجراء الكشف عليه القيام بوصف محل الجريمه وهذا الوصف يجب ان يكون وصفاً دقيقاً وشاملاً وواضحاً وهوه قد يتم اما بالكتابة او بالتصوير او بالرسم الهندسي .  الوصف بالكتابة / وهوه الاقدم من انواع الوصف الا انه من اهم الطرق التي تساعد في الوقوف على حقيقة الجريمة الا انه بدأ يفقد جزءاً من اهميته وبريقه بسبب وسائل اخرى كالتصوير والرسم وعلى القائم بالكتابة ان يراعي الامانه في كل ما يدونه او يراه او يسمعه في مسرح الجريمة وتجنب العبارات الواسعه والفضفاضه والجمل المبهمه . الوصف الهندسي / ويسمى ايضاً (بالخريطة) ويقصد به رسم تفصيلات محل الحادث بغية اعطاء صورة واضحه ومفصلة لمحل الحادث واسلوب وقع الجريمة ويتضمن هذا المخطط موقع محل الحادث والاماكن المجاورة ووصفه من الداخل وموقع منافذ الدخول والخروج منه واهمية هذا النوع من انواع الوصف تبدو في بعض الجرائم كحوادث اصطدام المركبات . وعلى العموم فلنجاح هذا الرسم يجب مراعاة عدة مسائل اهمها . 1- سرعة الانتقال الى محل الجريمة خشية تغيير معالم الجريمة او تلفها . 2- ملاحضة محل الجريمة ومعاينته بشكل دقيق حتى يتم رسمه صحيحاً . 3- من المستحسن ان يكون الرسم على ورقة منفصله عن محضر الكشف. 4- تحديد الجهات الاربع المحيطة بمحل الحادث . 5- مراعاة وحدة القياس اذ من غير الصحيح ان يعتمد من يقوم بالرسم على مقاييس متعدده كالاعتماد على الامتار تارة والاميال تارة اخرى . 6- يجب ان يتضمن المخطط كل التفاصيل المحيطة بمحل الحادث ورسم جسم الجريمة في محلها الاصلي وغير ذلك . 7- لا مانع من ان يضع في هامش المخطط توضيحاً لبعض ما ورد فيه من رسومات واشكال او يرمز للأماكن او الاشياء الوارده في المخطط برموز يوضحها في الهامش . </vt:lpstr>
      <vt:lpstr>الوصف بالتصوير/ويقصد به تصوير محل الحادث وفي السابق كان الاعتماد على التصوير الشمسي أي الفوتغرافي الا انه في الوقت الحالي اصبح اكثر سهولة لاحتواء اغلب اجهزة النقال على الكاميرا تسهل من عملية الالتقاط والتصوير سواء في تصوير المتهمين او المجنى عليهم واثار الرصاص وعلى العموم على القائم بالتصوير ان يصور محل الحادث بدقة من دون أي اهمال والتصوير هو يمثل صورة طبق الاصل وشاهد عدل لمحل الحادث في ادانة المتهم او تبرئته وهو بمثابة دليل معتمد امام المحاكم ولاسيما في جرائم المخدرات والارهاب ومن الضروري ان ترفق الصور والشريط او القرص الليزري الذي تم تخزين التصوير فيه بملف الدعوى شريطة المحافظة عليه من بعض العوامل التي تؤدي الى تلفه كالحرارة المرتفعة وغير ذلك. (الخبرة) وهي تقدير مادي او ذهني يبديه اصحاب الفن او الاختصاص في مسألة فنية لا يستطيع القائم بالتحقيق في الجريمة معرفتها بمعلوماته الخاصة . والمقصود بالخبير/هو الشخص القائم باعمال الخبرة التي يعتمد في اداءها على معارفه العلمية او حرفته . الاشراف على عمل الخبير/يقوم قاضي التحقيق او المحقق باستثناء حالات الاستعجال او الضرورة بالاشراف على عمل الخبير ولكن حضور المحقق او القاضي لمراقبة عمل الخبير جوازية كما اشارت الى ذلك المادة (69) ىمن قنون اصول المحاكمات الجزائية العراقي. رد الخبير/أي عزله على ان تكون اسباب معقولة والاسباب اما ان تكون هناك صلة بين الخبير او احد الخصوم وايضا يجوز للمحقق استبدال الخبير باخر. اجرة الخبير/نصت المادة (69/ب) الاصولية على (للقاضي ان يقدر اجورا للخبير تتحملها خزينة الدولة على ان لا يغالي في مقدارها) . </vt:lpstr>
      <vt:lpstr>التمييز بين الخبير والشاهد/ من حيث طبيعة كل منهما/ الشاهد يقرر وقائع ادركها بحواسه اما الخبير فيدلي براي علمي وفقا لتصوراته وقناعته. من حيث وقت الواقعة/يقوم الشاهد بالشهادة عن وقائع سبق وان مضت، اما الخبير فيقرر رايه عن حوادث واشياء لا زالت بين يديه . من حيث العدد/عدد الشهود غير محدد اما الخبير فيتم الاستعانة بخبير واحد او اكثر حسب قناعة القاضي. من حيث الرد او عزل أي منهما/لا يجوز رد الشهود او تغييرهم او الاستعاضة عن أي منهم متى ثبت صدقهم ،اما الخبير فيجوز ردهم لاسباب شخصية او عزلهم والاستعاضة بخبير اخر. اهم قواعد الخبرة/ يجوز ندب خبير او اكثر من قبل القاضي او المحقق او بناء على طلب الخصوم وذلك لابداء الراي في ماله صلة بالجريمة التي يجري التحقيق فيها  يجوز لقاضي التحقيق او المحقق ان يحضر عند مباشرة الخبير عمله . لقاضي التحقيق او المحقق ان يرغم المتهم او المجنى عليه في جنايه او جنحة على التمكين من الكشف على جسمه مما يفيد التحقيق ويجب ان يكون الكشف على جسم الانثى بواسطة انثى كذلك . يجوز للخبير ان يعتذر عن تقديم خبرته ولا يجوز على المحقق ان يجبره لان في ارغامه نتائج سلبيه على السلطة القضائية والابتعاد عن الحقيقه . ليس للمحقق ان يطلب من الخبير اجراء عمله على وجه معين . يجوز للمحقق ان يستوضح من الخبير عن بعض المسائل . ليس هنالك مانع قانوني من الاستعانه بأكثر من خبير في ذات القضيه . </vt:lpstr>
      <vt:lpstr>التمييز بين الخبير والشاهد/ من حيث طبيعة كل منهما/ الشاهد يقرر وقائع ادركها بحواسه اما الخبير فيدلي براي علمي وفقا لتصوراته وقناعته. من حيث وقت الواقعة/يقوم الشاهد بالشهادة عن وقائع سبق وان مضت، اما الخبير فيقرر رايه عن حوادث واشياء لا زالت بين يديه . من حيث العدد/عدد الشهود غير محدد اما الخبير فيتم الاستعانة بخبير واحد او اكثر حسب قناعة القاضي. من حيث الرد او عزل أي منهما/لا يجوز رد الشهود او تغييرهم او الاستعاضة عن أي منهم متى ثبت صدقهم ،اما الخبير فيجوز ردهم لاسباب شخصية او عزلهم والاستعاضة بخبير اخر. اهم قواعد الخبرة/ 1- يجوز ندب خبير او اكثر من قبل القاضي او المحقق او بناء على طلب الخصوم وذلك لابداء الراي في ماله صلة بالجريمة التي يجري التحقيق فيها  2- يجوز لقاضي التحقيق او المحقق ان يحضر عند مباشرة الخبير عمله . 3- لقاضي التحقيق او المحقق ان يرغم المتهم او المجنى عليه في جنايه او جنحة على التمكين من الكشف على جسمه مما يفيد التحقيق ويجب ان يكون الكشف على جسم الانثى بواسطة انثى كذلك . </vt:lpstr>
      <vt:lpstr>4- يجوز للخبير ان يعتذر عن تقديم خبرته ولا يجوز على المحقق ان يجبره لان في ارغامه نتائج سلبيه على السلطة القضائية والابتعاد عن الحقيقه . 5- ليس للمحقق ان يطلب من الخبير اجراء عمله على وجه معين . 6- يجوز للمحقق ان يستوضح من الخبير عن بعض المسائل . 7- ليس هنالك مانع قانوني من الاستعانه بأكثر من خبير في ذات القضيه . 8- من القواعد الفنيه التي على المحقق مراعاتها ضرورة عدم المغالات او ارهاق الخبير في طرح الاسئله التي تخرج عن نطاق علم الخبير او معرفته . 9- ضرورة الاسراع في الاستعانه بالخبير قدر الامكان لان بعض الادله الماديه قد تتغير وتضيع معالمها . 10- ضرورة اطلاع الخبير على ضروف الدعوه ومحاضر التحقيق لكي تتسهل مهمته . 11- يعاقب الخبير بعقوبة شاهد الزور متى غير الحقيقة عمداً. (تقرير الخبير) يقدم الخبير تقريره كتابةً وفي المده المحدده ما لم تتطلب طبيعة الفحص وقت اطول وعلى المحكم هان تأخذ بتقرير الخبير ولو لم يكن جازماً في المسأله التي طلب ابداء الرأي فيها وفي حالة قامت المحكمه بندب خبير اخر وتنقاضت تقاريرهم فاللمحكمه ان تستدعيهم وتناقشهم كما لها ان تطرح ما ورد في التقرير لمناقشة الخصوم وللمحكمة ان تستدعي الخبير وتطلب منه ايضاح ما غمض من مسائل ما وردت في تقريره . </vt:lpstr>
      <vt:lpstr> (المحاضرة التاسعة)</vt:lpstr>
      <vt:lpstr> (التفتيش)يقصد بالتفتيش الاطلاع على محل منحه القانون حرمة خاصة باعتباره مستودع سر لصاحبه لضبط ما عسى ان يوجد فيه ما يفيد في كشف الحقيقة عن جريمة معينة. الاذن القانوني بالتفتيش /وهو من الاجراءات الشكلية الهامة التي يبطل التفتيش بدونها حيث لا بد من الحصول على اذن قانوني من القاضي حيث اشارت المادة (72/ب) الاصولية الى (يقوم بالتفتيش قاضي التحقيق او المحقق او عضو الضبط القضائي بامر من القاضي او من يخوله القانون اجراءه) كما اشارت المادة (73/أ)(لا يجوز تفتيش أي شخص او دخول او تفتيش منزله او أي مكان تحت حيازته الا بناء على امر صادر من سلطة مختصة قانونا) لكن يمكن الخروج عن هذا الاصل بعدة حالات وهي:- 1- حالات الضرورة/وهي الحريق او الغرق . 2- حالات الاشتباه . 3- حالة التلبس. 1- سرعة الانتقال الى المكان المراد تفتيشه/لتضييع الفرصة على الجاني في قيامه بالتضليل وتضييع معالم الجريمة وادواتها. 2- اتخاذ الاجراءات الاحتياطية/تهدف الى الحفاظ على محل الحادث من الضياع او التلف ومن اهم هذه الاجراءات:- مراقبة المكان المراد تفتيشه من الخارج دون ان يشعر احد ولاسيما المقيمين في داخل محل الجريمة . منع دخول وخروج الاشخاص من والى المكان الذي يراد تفتيشه. تفتيش من يشتبه به من المتواجدين في المكان الذي يجري تفتيشه اذا اشتبه انه يخفي بعض الاشياء التي يجري التفتيش لاجلها. 3- مراعاة السرية التامة عند اجراء التفتيش/وتبدأ السرية منذ استحصال امر التفتيش وصولا الى كل ما سيعرفه المحقق من معلومات تخص الخاضعين للتفتيش وعلى المحقق الانتقال الى محل الحادث لتضييع الفرصة على الجاني في قيامه بالتضلييل وتضييع معالم الجريمة وادواتها. 4- اتخاذ الاجراءات الاحتياطية/ من اهم الاجراءات:- مراقبة المكان المراد تفتيشه من الخارج دون ان يشعر احد ولاسيما المقيمين في داخل محل الجريمة . منع دخول وخروج الاشخاص من والى المكان الذي يراد تفتيشه. تفتيش من يشتبه به من المتواجدين في مكان الذي يجري تفتيشه اذا اشتبه انه يخفي بعض الاشياء التي يجري التفتيش لاجلها. </vt:lpstr>
      <vt:lpstr>مراعاة السرية التامة عند اجراء التفتيش/اذ ان تسرب معلومات التفتيش تؤدي الى نتائج سلبية اذ ان تسرب المعلومات قد يؤدي بالخاضعين له الى اخذ الاحتياطات اللازمة بتضييع معالم الجريمة او اخفاءها او طمسها واتلافها بل وهروب المتهمين وكذلك الامر في اطلاع القائمين بالتفتيش على العديد من الاسرار الشخصية لمن يقومون بتفتيشهم مما يوجب مراعاة السرية ايضا .  مراعاة الاداب مع من يجري تفتيشهم/للتفتيش قدر معين من الاداب ينبعث من ضمير المحقق لما يوقعه في نفوس الافراد من اضطراب فمثلا اذا جرى تفتيش مسكن فيجب مراعاة تقاليد اصحاب المسكن كان تلبس النساء الحجاب واذا وقع التفتيش ليلا فيجب مراعاة هذا الوقت الحرج كما يجب مراعاة نفسية الاطفال .  تكرار التفتيش/اذا كان هناك ضرورة في اعادة التفتيش فعلى المحقق ان يقوم بذلك فلا يوجد مانع قانوني من ذلك اذ انه في الكثير من الاحيان يقوم الجاني باخفاء المواد الجرمية عن طريق نقلها الى مكان سبق تفتيشه لاعتقاده انه لن يتفتش مرة اخرى. دقة الملاحظة/هي احدى الصفات التي يجب على المحقق ان يتحلى بها في جميع مراحل التحقيق لما لها من اهمية في الوصول الى الحقيقة لهذا كان على القائم بالتفتيش مراعاة تلك الدقة . تفتيش المساكن/المقصود بالمساكن هي تلك الاماكن المخصصة للسكن فعلا كالبيوت ومنها مسكون بشكل دائمي كالبيوت او عرضي كالمدارس والمصانع.وقد وضع المشرع عدة ضوابط لتفتيش المنازل:-  </vt:lpstr>
      <vt:lpstr>1- الحصول على اذن صادر من السلطة القضائية المختصة. 2- ان يجري التفتيش بحضور المتهم وصاحب المسكن . 3- لقاضي التحقيق ان يقرر تفتيش أي شخص او منزله اذا كان متهما بارتكاب جريمة.  4- اذا تراءى لقاضي التحقيق بناءا على اخبار ان مسكنا توجد في اموال مسروقة او جثة ان يامر بتفتيشه. 5- يجوز للمحقق او لعضو الضبط القضائي في حالة وقوع جناية او جنحة عمدية ان يفتش منزل المتهم . 6- يجب على صاحب المسكن ان يمكن القائم التفتيش من اجراء التفتيش واذا رفض ذلك يمكن اجراء التفتيش عنوة او طلب مساعدة الشرطة. 7- لا يجوز التفتيش الا بحثا عن الاشياء التي اجرى التفتيش من اجلها فاذا ظهر عرضا اثناء التفتيش وجود ما يشكل في ذاته جريمة او ما يفيد في الكشف عن جريمة جاز ضبطه ايضا. 8- في القانون العراقي يجوز اجراء التفتيش نهارا او ليلا وسواء في الايام الاعتيادية او العطل الرسمية. 9- اعضاء البعثات الدبلوماسية لا يخضون لقانون اصول المحاكمات الجزائية في الدولة الموفدين اليها . تفتيش الاشخاص/ حدد القانون العراقي عدة ضوابط لتفتيش الاشخاص وهي :- 1- لا يجوز تفتيش أي شخص الا وفق الاحوال المبينة في القانون. 2- وجوب الحصول على اذن قضائي بالتفتيش. 3- يجوز للقائم بالتفتيش القيام بتفتيش أي شخص غير المتهم موجد في مسرح الجريمة. 4- يجوز للمحقق او اعضاء الضبط القضائي ان يفتش المقبوض عليه. 5- لا يجوز تفتيش الانثى الا من انثى . 6- على الشخص المطلوب تفتيشه ان يمكن القائم بالتفتيش من اداء واجبه. 7- يجب ان يحدد اسم الشخص المطلوب تفتيشه بدقة نافية للجهالة. القواعد الفنية لتفتيش الاشخاص/ 1- على المتهم ان يقف مقابلا للجدار والسماح بتفتيش حتى ملابسه. 2- تفتيش راس المتهم وظهره وقدمه والفم والبلعوم والرقبة وسترته ان كان يرتديها وتفتيش ما بين الفخذين والخصر بجميع جوانبهوتفتيش شعر الراس والفم والاذن . 3- اذا وجد ضماد على جسم المتهم التدقيق فيه هل هو مصطنع ام حقيقي. 4- الاستعانة بطبيب لتفتيش العورة اذا ما اخفى شيا بداخلها . نتيجة التفتيش/ اولهما/ان لا يجد المحقق ضالته وعليه ذكر ذلك بالمحضر. ثانيهما/ان يجد المحقق ما يبحث عنه فعليه تثبيت ذلك وجميع الاجراءات في المحضر  . </vt:lpstr>
      <vt:lpstr>(المحاضرة العاشرة) </vt:lpstr>
      <vt:lpstr>(الشهادة) هي من اهم الادلة الكاشفة عن حقيقة الجريمة فهي في الاصطلاح القانوني وقائع يقررها شخص ادرك الواقعة الاجرامية باحدى حواسه. وللشهادة اسلوبان/ الاسلوب التلقائي والاسلوب الاستجوابي. الاسلوب التلقائي /حيث يقوم الشاهد بالاسترسال دون تدخل او مقاطعة. الاسلوب الاستجوابي/حيث يقوم المحقق بتوجيه اسئلة متعددة ولكن متعلقة بالواقعة الجرمية. اقسام الشهود/ من حيث اثبات الواقعة الجرمية او نفيها الى شهود نفي وشهود اثبات ومن حيث ادراك الواقعة الجرمية الى شهود الرؤية وشهود السمع وشهود النقل وشهود التسامع. 1- شهود النفي / يدلون بوقائع من شانها نفي وقوع الجريمة . 2- شهود الاثبات/ يدلون بوقائع يستدل منها على ارتكاب الجريمة ونسبتها الى المتهم . 3- شهود الرؤية / وهم يدركون الواقعة الجنائية عن طريق بصرهم باعينهم المجردةوهي من اقوى انواع الشهادات. 4- شهود السمع/هم الشهود الذين يدركون الواقعة الاجرامية عن طريق حاسة السمع من مصدرها مباشرة وهي في المرتبة الثانية من ناحية القوة في الاثبات بعد الرؤية . 5- شهود النقل/أي نقل وقائع لم يراها الشاهد بعينه او سمعها باذنه لذلك لا يمكن الاطمئنان الى صحة هذه الشهادة . 6- شهود التسامع/ الاقوال التي تتداولها افواه الناس وتتناقلها السنتهم دون ان يراها بعينه او يسمعها باذنه. </vt:lpstr>
      <vt:lpstr>(التعرف على الشهود)/  1- من خلال الخصوم ذاتهم او محاميهم. 2- من خلال الكشف او المعاينة. 3- من خلال تفتيش المتهم او منزله. 4- من خلال الجرم المشهود. 5- من خلال البحث في ظروف الجريمة. 6- الحضور التلقائي للشهود. 7- من خلال الشهود ذاتهم. 8- ما يصل الى علم المحقق. </vt:lpstr>
      <vt:lpstr>(تكليف الشهود بالحضور) / يدعى الشهود من قبل قاضي التحقيق او المحقق للحضور اثناء التحقيق بورقة تكليف بالحضوروتحرر الورقة بنسختين ويتم افهام الشاهد بمضمون ورقة التكليف واذا تعذر تبليغ المكلف بالحضور تسلم الورقة الى أي شخص ساكن معه واذا لم يوجد احد فتعلق على محل ظاهر واذا كان خارج العراق فيتم التبليغ وفق قانون المرافعات واذا تخلف الشاهد عن الحضور فالعقوبة الحبس بما لا يزيد عن ستة اشهرواذا كان الشاهد مريضا فالانتقال الى محل سكنه واذا تطلب حضور الشاهد ان ينتقل من مكان الى اخر فالقاضي يححد مصاريف تعويضه وتصرف على حساب الخزينة. اهلية الشاهد/ نصت المادة (65) من قانون اصول المحاكمات الجزائية العراقي على (على القاضي او المحقق ان يثبت في محضر التحقيق ما يلاحظه على الشاهد مما يوثر في اهليته لاداء الشهادة او تحملها بسبب سنة او حالته العقلية او الجسمية او النفسية) كما نصت المادة (214) الاصولية على (للمحكمة ان تقرر عدم اهلية الشاهد للشهادة اذا تبين لها انه غير قادر على تذكر تفاصيل الواقعة او ادراكه قيمة الشهادة التي يؤديها سبسب سنه او حالته العقلية او الجسمية). (قواعد سماع الشهود) تدوين افادة المشتكي ثم شهادة المجنى عليه او شهود الاثبات ويسال الشاهد عن اسمه ولقبه وصناعته ويؤدي اليمين اذا اتم الخامسة عشر واذا دونها فتكون الشهادة للاستدلال واذا كان الشاهد مريضا فيجب الذهاب الى منزله والشهادة تكون في الاصل شفاها ويجوز الاستعانة بمذكرات ومن كان لا يتكلم ولا يعرف الكتابة فلاشارة المعهودة له هي المعتمدة وتعيين مترجم اذا كان الشاهد لا يفهم اللغة والشهادة تؤدى على انفراد بدون سماع الشاهد الاخرلا تكفي الشهادة الواحدةلتكون سببا للحكم ما لم تؤيد بقرينة عدم تعريض الشاهد الى أي نوع من انواع الاكراه ووضوح الاسئلة التي توجه اليهم وتوفير الحماية اللازمة لهم وعدم ارهاقهم وتوفير الراحة لهم والمقارنة بين اقوال الشهود وملاحظة اذا كان هناك تناقض . </vt:lpstr>
      <vt:lpstr>(الكذب في الشهادة)/الشاهد مثلما يصدق قد يكذب لدوافع متعددة فالشاهد الكاذب هو اما قد رائ الواقعة لكن انكرها او قد يكون لم يرئ شيئا . دوافع الكذب في الشهادة/ الدوافع الشخصية وتشمل القرابة والصحبة والخوف والحقد والضغينة واخلاق الشاهد وتربيته وسلوكه والمغالاة والمبالغة والتهديد زسيطرة افكار معينة على الشاهد والاعجاب بالنفس وادعاء المعرفة وسن الشاهد وجنس الشاهد. الدوافع العينية/الخوف على السمعة ودفع المسؤولية الادبية والجنائية والمدنية وخشية الاتهام . منع تلقين الشهود/ أي سؤال الشاهد بطريقة توحي له بلاجابة أي كان يسال المحقق الشاهد هل ان المتهم كان يرتدي قميصا اسود ام ابيض فهنا بين المحقق ان المتهم كان يرتدي قميص وليس شيئا اخرومن صور التلقينية الاخرى هل ان المتهم كان نحيفا ام سمينا فمثل هذه الاسئلة غير جائزة قانونا لانها تحصر خيارات الاجابة عند الشاهد وتكاد تكون الاجابة شبه جائزة تلقى على الشاهد وما دوره في الشهادة الا ترديدها كلا او جزءا وهي من اهم عوامل مساعدة الشاهد على الكذب لاسيما وان الشاهد يعتقد الصدق في المحقق وهنا الشاهد سيجيب بشكل تلقائي وربما تكون اجابته موافقة للحقيقة فتكون شهادته صحيحة من قبيل الصدفة مع ملاحظة ان الاطفال والاشخاص البلهاء هم الاكثر تاثرا بالتلقين لان هولاء لا يستطيعون التمييز بين ما شاهدوه او ما سمعوه فعلا وبين ما ادخل على اذهانهم من ايحاءات تلقينية.   دور المحقق في كشف الشهادة الكاذبة/ من خلال تحكيم العقل ومدى صحة الشهادة وهل هي محتملة او مستحيلة والبحث في اخلاق الشاهد لان ذلك يوثر على صحة الشهادة ومدى قوى الشاهد العقلية او النفسية وملاحظة التناقض في الشهادات واستعمال الحيل المشروعة وقد يكون هناك تطابق في الشهادات لكنه غير مقبول للمحقق وان يقوم بحث الشاهد على الصدق والاستفسار منه عن جميع التفاصيل والجزئيات ومقارنة الشهادة بالدليل المادي الملموس وحتى تحكيم العرف والعادة من اجل الوصول الى الحقيقة الكاملة ويجوز للمحقق طلب تكرار الشهادة اذا تطلب الامر ذلك. (الخطأ في الشهادة)/الشاهد قد يخطى بالشهادة في حسن نية فهو ليس بكاذب انما مخطى فالفرق بين الكذب والخطا هو حسن النية فعلى المحقق ان يكون حذرا جدا عند سماع اقوال الشاهد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الأستاذ الدكتورة زينب احمد عوين  لمادة التحقيق الجنائي  كلية الحقوق/جامعة النهرين </dc:title>
  <dc:creator>pc2</dc:creator>
  <cp:lastModifiedBy>Maher</cp:lastModifiedBy>
  <cp:revision>40</cp:revision>
  <dcterms:created xsi:type="dcterms:W3CDTF">2020-02-02T07:40:32Z</dcterms:created>
  <dcterms:modified xsi:type="dcterms:W3CDTF">2020-02-02T10:29:14Z</dcterms:modified>
</cp:coreProperties>
</file>