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62"/>
  </p:notesMasterIdLst>
  <p:sldIdLst>
    <p:sldId id="256" r:id="rId2"/>
    <p:sldId id="411" r:id="rId3"/>
    <p:sldId id="412" r:id="rId4"/>
    <p:sldId id="413" r:id="rId5"/>
    <p:sldId id="414" r:id="rId6"/>
    <p:sldId id="298" r:id="rId7"/>
    <p:sldId id="299" r:id="rId8"/>
    <p:sldId id="261" r:id="rId9"/>
    <p:sldId id="429" r:id="rId10"/>
    <p:sldId id="263" r:id="rId11"/>
    <p:sldId id="297" r:id="rId12"/>
    <p:sldId id="265" r:id="rId13"/>
    <p:sldId id="262" r:id="rId14"/>
    <p:sldId id="266" r:id="rId15"/>
    <p:sldId id="267" r:id="rId16"/>
    <p:sldId id="268" r:id="rId17"/>
    <p:sldId id="269" r:id="rId18"/>
    <p:sldId id="431" r:id="rId19"/>
    <p:sldId id="377" r:id="rId20"/>
    <p:sldId id="378" r:id="rId21"/>
    <p:sldId id="379" r:id="rId22"/>
    <p:sldId id="433" r:id="rId23"/>
    <p:sldId id="432" r:id="rId24"/>
    <p:sldId id="380" r:id="rId25"/>
    <p:sldId id="430" r:id="rId26"/>
    <p:sldId id="381" r:id="rId27"/>
    <p:sldId id="382" r:id="rId28"/>
    <p:sldId id="383" r:id="rId29"/>
    <p:sldId id="270" r:id="rId30"/>
    <p:sldId id="300" r:id="rId31"/>
    <p:sldId id="271" r:id="rId32"/>
    <p:sldId id="384" r:id="rId33"/>
    <p:sldId id="272" r:id="rId34"/>
    <p:sldId id="273" r:id="rId35"/>
    <p:sldId id="280" r:id="rId36"/>
    <p:sldId id="275" r:id="rId37"/>
    <p:sldId id="276" r:id="rId38"/>
    <p:sldId id="372" r:id="rId39"/>
    <p:sldId id="277" r:id="rId40"/>
    <p:sldId id="279" r:id="rId41"/>
    <p:sldId id="278" r:id="rId42"/>
    <p:sldId id="274" r:id="rId43"/>
    <p:sldId id="281" r:id="rId44"/>
    <p:sldId id="282" r:id="rId45"/>
    <p:sldId id="283" r:id="rId46"/>
    <p:sldId id="284" r:id="rId47"/>
    <p:sldId id="285" r:id="rId48"/>
    <p:sldId id="290" r:id="rId49"/>
    <p:sldId id="287" r:id="rId50"/>
    <p:sldId id="288" r:id="rId51"/>
    <p:sldId id="289" r:id="rId52"/>
    <p:sldId id="286" r:id="rId53"/>
    <p:sldId id="291" r:id="rId54"/>
    <p:sldId id="292" r:id="rId55"/>
    <p:sldId id="293" r:id="rId56"/>
    <p:sldId id="294" r:id="rId57"/>
    <p:sldId id="295" r:id="rId58"/>
    <p:sldId id="302" r:id="rId59"/>
    <p:sldId id="303" r:id="rId60"/>
    <p:sldId id="304" r:id="rId61"/>
    <p:sldId id="305" r:id="rId62"/>
    <p:sldId id="306" r:id="rId63"/>
    <p:sldId id="307" r:id="rId64"/>
    <p:sldId id="308" r:id="rId65"/>
    <p:sldId id="309" r:id="rId66"/>
    <p:sldId id="310" r:id="rId67"/>
    <p:sldId id="311" r:id="rId68"/>
    <p:sldId id="312" r:id="rId69"/>
    <p:sldId id="313" r:id="rId70"/>
    <p:sldId id="314" r:id="rId71"/>
    <p:sldId id="385" r:id="rId72"/>
    <p:sldId id="315" r:id="rId73"/>
    <p:sldId id="316" r:id="rId74"/>
    <p:sldId id="317" r:id="rId75"/>
    <p:sldId id="318" r:id="rId76"/>
    <p:sldId id="319" r:id="rId77"/>
    <p:sldId id="320" r:id="rId78"/>
    <p:sldId id="406" r:id="rId79"/>
    <p:sldId id="407" r:id="rId80"/>
    <p:sldId id="410" r:id="rId81"/>
    <p:sldId id="323" r:id="rId82"/>
    <p:sldId id="324" r:id="rId83"/>
    <p:sldId id="325" r:id="rId84"/>
    <p:sldId id="408" r:id="rId85"/>
    <p:sldId id="326" r:id="rId86"/>
    <p:sldId id="327" r:id="rId87"/>
    <p:sldId id="328" r:id="rId88"/>
    <p:sldId id="329" r:id="rId89"/>
    <p:sldId id="330" r:id="rId90"/>
    <p:sldId id="331" r:id="rId91"/>
    <p:sldId id="371" r:id="rId92"/>
    <p:sldId id="332" r:id="rId93"/>
    <p:sldId id="333" r:id="rId94"/>
    <p:sldId id="334" r:id="rId95"/>
    <p:sldId id="335" r:id="rId96"/>
    <p:sldId id="336" r:id="rId97"/>
    <p:sldId id="337" r:id="rId98"/>
    <p:sldId id="338" r:id="rId99"/>
    <p:sldId id="339" r:id="rId100"/>
    <p:sldId id="340" r:id="rId101"/>
    <p:sldId id="341" r:id="rId102"/>
    <p:sldId id="342" r:id="rId103"/>
    <p:sldId id="343" r:id="rId104"/>
    <p:sldId id="344" r:id="rId105"/>
    <p:sldId id="345" r:id="rId106"/>
    <p:sldId id="346" r:id="rId107"/>
    <p:sldId id="347" r:id="rId108"/>
    <p:sldId id="348" r:id="rId109"/>
    <p:sldId id="349" r:id="rId110"/>
    <p:sldId id="350" r:id="rId111"/>
    <p:sldId id="351" r:id="rId112"/>
    <p:sldId id="352" r:id="rId113"/>
    <p:sldId id="353" r:id="rId114"/>
    <p:sldId id="354" r:id="rId115"/>
    <p:sldId id="355" r:id="rId116"/>
    <p:sldId id="360" r:id="rId117"/>
    <p:sldId id="361" r:id="rId118"/>
    <p:sldId id="362" r:id="rId119"/>
    <p:sldId id="363" r:id="rId120"/>
    <p:sldId id="364" r:id="rId121"/>
    <p:sldId id="365" r:id="rId122"/>
    <p:sldId id="366" r:id="rId123"/>
    <p:sldId id="367" r:id="rId124"/>
    <p:sldId id="368" r:id="rId125"/>
    <p:sldId id="369" r:id="rId126"/>
    <p:sldId id="370" r:id="rId127"/>
    <p:sldId id="386" r:id="rId128"/>
    <p:sldId id="387" r:id="rId129"/>
    <p:sldId id="388" r:id="rId130"/>
    <p:sldId id="389" r:id="rId131"/>
    <p:sldId id="390" r:id="rId132"/>
    <p:sldId id="391" r:id="rId133"/>
    <p:sldId id="392" r:id="rId134"/>
    <p:sldId id="393" r:id="rId135"/>
    <p:sldId id="394" r:id="rId136"/>
    <p:sldId id="395" r:id="rId137"/>
    <p:sldId id="396" r:id="rId138"/>
    <p:sldId id="397" r:id="rId139"/>
    <p:sldId id="398" r:id="rId140"/>
    <p:sldId id="399" r:id="rId141"/>
    <p:sldId id="400" r:id="rId142"/>
    <p:sldId id="401" r:id="rId143"/>
    <p:sldId id="402" r:id="rId144"/>
    <p:sldId id="403" r:id="rId145"/>
    <p:sldId id="404" r:id="rId146"/>
    <p:sldId id="405" r:id="rId147"/>
    <p:sldId id="415" r:id="rId148"/>
    <p:sldId id="416" r:id="rId149"/>
    <p:sldId id="417" r:id="rId150"/>
    <p:sldId id="418" r:id="rId151"/>
    <p:sldId id="419" r:id="rId152"/>
    <p:sldId id="420" r:id="rId153"/>
    <p:sldId id="421" r:id="rId154"/>
    <p:sldId id="422" r:id="rId155"/>
    <p:sldId id="423" r:id="rId156"/>
    <p:sldId id="424" r:id="rId157"/>
    <p:sldId id="425" r:id="rId158"/>
    <p:sldId id="426" r:id="rId159"/>
    <p:sldId id="427" r:id="rId160"/>
    <p:sldId id="428" r:id="rId1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409" autoAdjust="0"/>
  </p:normalViewPr>
  <p:slideViewPr>
    <p:cSldViewPr>
      <p:cViewPr>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 /><Relationship Id="rId117" Type="http://schemas.openxmlformats.org/officeDocument/2006/relationships/slide" Target="slides/slide116.xml" /><Relationship Id="rId21" Type="http://schemas.openxmlformats.org/officeDocument/2006/relationships/slide" Target="slides/slide20.xml" /><Relationship Id="rId42" Type="http://schemas.openxmlformats.org/officeDocument/2006/relationships/slide" Target="slides/slide41.xml" /><Relationship Id="rId47" Type="http://schemas.openxmlformats.org/officeDocument/2006/relationships/slide" Target="slides/slide46.xml" /><Relationship Id="rId63" Type="http://schemas.openxmlformats.org/officeDocument/2006/relationships/slide" Target="slides/slide62.xml" /><Relationship Id="rId68" Type="http://schemas.openxmlformats.org/officeDocument/2006/relationships/slide" Target="slides/slide67.xml" /><Relationship Id="rId84" Type="http://schemas.openxmlformats.org/officeDocument/2006/relationships/slide" Target="slides/slide83.xml" /><Relationship Id="rId89" Type="http://schemas.openxmlformats.org/officeDocument/2006/relationships/slide" Target="slides/slide88.xml" /><Relationship Id="rId112" Type="http://schemas.openxmlformats.org/officeDocument/2006/relationships/slide" Target="slides/slide111.xml" /><Relationship Id="rId133" Type="http://schemas.openxmlformats.org/officeDocument/2006/relationships/slide" Target="slides/slide132.xml" /><Relationship Id="rId138" Type="http://schemas.openxmlformats.org/officeDocument/2006/relationships/slide" Target="slides/slide137.xml" /><Relationship Id="rId154" Type="http://schemas.openxmlformats.org/officeDocument/2006/relationships/slide" Target="slides/slide153.xml" /><Relationship Id="rId159" Type="http://schemas.openxmlformats.org/officeDocument/2006/relationships/slide" Target="slides/slide158.xml" /><Relationship Id="rId16" Type="http://schemas.openxmlformats.org/officeDocument/2006/relationships/slide" Target="slides/slide15.xml" /><Relationship Id="rId107" Type="http://schemas.openxmlformats.org/officeDocument/2006/relationships/slide" Target="slides/slide106.xml" /><Relationship Id="rId11" Type="http://schemas.openxmlformats.org/officeDocument/2006/relationships/slide" Target="slides/slide10.xml" /><Relationship Id="rId32" Type="http://schemas.openxmlformats.org/officeDocument/2006/relationships/slide" Target="slides/slide31.xml" /><Relationship Id="rId37" Type="http://schemas.openxmlformats.org/officeDocument/2006/relationships/slide" Target="slides/slide36.xml" /><Relationship Id="rId53" Type="http://schemas.openxmlformats.org/officeDocument/2006/relationships/slide" Target="slides/slide52.xml" /><Relationship Id="rId58" Type="http://schemas.openxmlformats.org/officeDocument/2006/relationships/slide" Target="slides/slide57.xml" /><Relationship Id="rId74" Type="http://schemas.openxmlformats.org/officeDocument/2006/relationships/slide" Target="slides/slide73.xml" /><Relationship Id="rId79" Type="http://schemas.openxmlformats.org/officeDocument/2006/relationships/slide" Target="slides/slide78.xml" /><Relationship Id="rId102" Type="http://schemas.openxmlformats.org/officeDocument/2006/relationships/slide" Target="slides/slide101.xml" /><Relationship Id="rId123" Type="http://schemas.openxmlformats.org/officeDocument/2006/relationships/slide" Target="slides/slide122.xml" /><Relationship Id="rId128" Type="http://schemas.openxmlformats.org/officeDocument/2006/relationships/slide" Target="slides/slide127.xml" /><Relationship Id="rId144" Type="http://schemas.openxmlformats.org/officeDocument/2006/relationships/slide" Target="slides/slide143.xml" /><Relationship Id="rId149" Type="http://schemas.openxmlformats.org/officeDocument/2006/relationships/slide" Target="slides/slide148.xml" /><Relationship Id="rId5" Type="http://schemas.openxmlformats.org/officeDocument/2006/relationships/slide" Target="slides/slide4.xml" /><Relationship Id="rId90" Type="http://schemas.openxmlformats.org/officeDocument/2006/relationships/slide" Target="slides/slide89.xml" /><Relationship Id="rId95" Type="http://schemas.openxmlformats.org/officeDocument/2006/relationships/slide" Target="slides/slide94.xml" /><Relationship Id="rId160" Type="http://schemas.openxmlformats.org/officeDocument/2006/relationships/slide" Target="slides/slide159.xml" /><Relationship Id="rId165" Type="http://schemas.openxmlformats.org/officeDocument/2006/relationships/theme" Target="theme/theme1.xml" /><Relationship Id="rId22" Type="http://schemas.openxmlformats.org/officeDocument/2006/relationships/slide" Target="slides/slide21.xml" /><Relationship Id="rId27" Type="http://schemas.openxmlformats.org/officeDocument/2006/relationships/slide" Target="slides/slide26.xml" /><Relationship Id="rId43" Type="http://schemas.openxmlformats.org/officeDocument/2006/relationships/slide" Target="slides/slide42.xml" /><Relationship Id="rId48" Type="http://schemas.openxmlformats.org/officeDocument/2006/relationships/slide" Target="slides/slide47.xml" /><Relationship Id="rId64" Type="http://schemas.openxmlformats.org/officeDocument/2006/relationships/slide" Target="slides/slide63.xml" /><Relationship Id="rId69" Type="http://schemas.openxmlformats.org/officeDocument/2006/relationships/slide" Target="slides/slide68.xml" /><Relationship Id="rId113" Type="http://schemas.openxmlformats.org/officeDocument/2006/relationships/slide" Target="slides/slide112.xml" /><Relationship Id="rId118" Type="http://schemas.openxmlformats.org/officeDocument/2006/relationships/slide" Target="slides/slide117.xml" /><Relationship Id="rId134" Type="http://schemas.openxmlformats.org/officeDocument/2006/relationships/slide" Target="slides/slide133.xml" /><Relationship Id="rId139" Type="http://schemas.openxmlformats.org/officeDocument/2006/relationships/slide" Target="slides/slide138.xml" /><Relationship Id="rId80" Type="http://schemas.openxmlformats.org/officeDocument/2006/relationships/slide" Target="slides/slide79.xml" /><Relationship Id="rId85" Type="http://schemas.openxmlformats.org/officeDocument/2006/relationships/slide" Target="slides/slide84.xml" /><Relationship Id="rId150" Type="http://schemas.openxmlformats.org/officeDocument/2006/relationships/slide" Target="slides/slide149.xml" /><Relationship Id="rId155" Type="http://schemas.openxmlformats.org/officeDocument/2006/relationships/slide" Target="slides/slide154.xml" /><Relationship Id="rId12" Type="http://schemas.openxmlformats.org/officeDocument/2006/relationships/slide" Target="slides/slide11.xml" /><Relationship Id="rId17" Type="http://schemas.openxmlformats.org/officeDocument/2006/relationships/slide" Target="slides/slide16.xml" /><Relationship Id="rId33" Type="http://schemas.openxmlformats.org/officeDocument/2006/relationships/slide" Target="slides/slide32.xml" /><Relationship Id="rId38" Type="http://schemas.openxmlformats.org/officeDocument/2006/relationships/slide" Target="slides/slide37.xml" /><Relationship Id="rId59" Type="http://schemas.openxmlformats.org/officeDocument/2006/relationships/slide" Target="slides/slide58.xml" /><Relationship Id="rId103" Type="http://schemas.openxmlformats.org/officeDocument/2006/relationships/slide" Target="slides/slide102.xml" /><Relationship Id="rId108" Type="http://schemas.openxmlformats.org/officeDocument/2006/relationships/slide" Target="slides/slide107.xml" /><Relationship Id="rId124" Type="http://schemas.openxmlformats.org/officeDocument/2006/relationships/slide" Target="slides/slide123.xml" /><Relationship Id="rId129" Type="http://schemas.openxmlformats.org/officeDocument/2006/relationships/slide" Target="slides/slide128.xml" /><Relationship Id="rId54" Type="http://schemas.openxmlformats.org/officeDocument/2006/relationships/slide" Target="slides/slide53.xml" /><Relationship Id="rId70" Type="http://schemas.openxmlformats.org/officeDocument/2006/relationships/slide" Target="slides/slide69.xml" /><Relationship Id="rId75" Type="http://schemas.openxmlformats.org/officeDocument/2006/relationships/slide" Target="slides/slide74.xml" /><Relationship Id="rId91" Type="http://schemas.openxmlformats.org/officeDocument/2006/relationships/slide" Target="slides/slide90.xml" /><Relationship Id="rId96" Type="http://schemas.openxmlformats.org/officeDocument/2006/relationships/slide" Target="slides/slide95.xml" /><Relationship Id="rId140" Type="http://schemas.openxmlformats.org/officeDocument/2006/relationships/slide" Target="slides/slide139.xml" /><Relationship Id="rId145" Type="http://schemas.openxmlformats.org/officeDocument/2006/relationships/slide" Target="slides/slide144.xml" /><Relationship Id="rId161" Type="http://schemas.openxmlformats.org/officeDocument/2006/relationships/slide" Target="slides/slide160.xml" /><Relationship Id="rId166"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slide" Target="slides/slide48.xml" /><Relationship Id="rId57" Type="http://schemas.openxmlformats.org/officeDocument/2006/relationships/slide" Target="slides/slide56.xml" /><Relationship Id="rId106" Type="http://schemas.openxmlformats.org/officeDocument/2006/relationships/slide" Target="slides/slide105.xml" /><Relationship Id="rId114" Type="http://schemas.openxmlformats.org/officeDocument/2006/relationships/slide" Target="slides/slide113.xml" /><Relationship Id="rId119" Type="http://schemas.openxmlformats.org/officeDocument/2006/relationships/slide" Target="slides/slide118.xml" /><Relationship Id="rId127" Type="http://schemas.openxmlformats.org/officeDocument/2006/relationships/slide" Target="slides/slide126.xml" /><Relationship Id="rId10" Type="http://schemas.openxmlformats.org/officeDocument/2006/relationships/slide" Target="slides/slide9.xml" /><Relationship Id="rId31" Type="http://schemas.openxmlformats.org/officeDocument/2006/relationships/slide" Target="slides/slide30.xml" /><Relationship Id="rId44" Type="http://schemas.openxmlformats.org/officeDocument/2006/relationships/slide" Target="slides/slide43.xml" /><Relationship Id="rId52" Type="http://schemas.openxmlformats.org/officeDocument/2006/relationships/slide" Target="slides/slide51.xml" /><Relationship Id="rId60" Type="http://schemas.openxmlformats.org/officeDocument/2006/relationships/slide" Target="slides/slide59.xml" /><Relationship Id="rId65" Type="http://schemas.openxmlformats.org/officeDocument/2006/relationships/slide" Target="slides/slide64.xml" /><Relationship Id="rId73" Type="http://schemas.openxmlformats.org/officeDocument/2006/relationships/slide" Target="slides/slide72.xml" /><Relationship Id="rId78" Type="http://schemas.openxmlformats.org/officeDocument/2006/relationships/slide" Target="slides/slide77.xml" /><Relationship Id="rId81" Type="http://schemas.openxmlformats.org/officeDocument/2006/relationships/slide" Target="slides/slide80.xml" /><Relationship Id="rId86" Type="http://schemas.openxmlformats.org/officeDocument/2006/relationships/slide" Target="slides/slide85.xml" /><Relationship Id="rId94" Type="http://schemas.openxmlformats.org/officeDocument/2006/relationships/slide" Target="slides/slide93.xml" /><Relationship Id="rId99" Type="http://schemas.openxmlformats.org/officeDocument/2006/relationships/slide" Target="slides/slide98.xml" /><Relationship Id="rId101" Type="http://schemas.openxmlformats.org/officeDocument/2006/relationships/slide" Target="slides/slide100.xml" /><Relationship Id="rId122" Type="http://schemas.openxmlformats.org/officeDocument/2006/relationships/slide" Target="slides/slide121.xml" /><Relationship Id="rId130" Type="http://schemas.openxmlformats.org/officeDocument/2006/relationships/slide" Target="slides/slide129.xml" /><Relationship Id="rId135" Type="http://schemas.openxmlformats.org/officeDocument/2006/relationships/slide" Target="slides/slide134.xml" /><Relationship Id="rId143" Type="http://schemas.openxmlformats.org/officeDocument/2006/relationships/slide" Target="slides/slide142.xml" /><Relationship Id="rId148" Type="http://schemas.openxmlformats.org/officeDocument/2006/relationships/slide" Target="slides/slide147.xml" /><Relationship Id="rId151" Type="http://schemas.openxmlformats.org/officeDocument/2006/relationships/slide" Target="slides/slide150.xml" /><Relationship Id="rId156" Type="http://schemas.openxmlformats.org/officeDocument/2006/relationships/slide" Target="slides/slide155.xml" /><Relationship Id="rId164"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3" Type="http://schemas.openxmlformats.org/officeDocument/2006/relationships/slide" Target="slides/slide12.xml" /><Relationship Id="rId18" Type="http://schemas.openxmlformats.org/officeDocument/2006/relationships/slide" Target="slides/slide17.xml" /><Relationship Id="rId39" Type="http://schemas.openxmlformats.org/officeDocument/2006/relationships/slide" Target="slides/slide38.xml" /><Relationship Id="rId109" Type="http://schemas.openxmlformats.org/officeDocument/2006/relationships/slide" Target="slides/slide108.xml" /><Relationship Id="rId34" Type="http://schemas.openxmlformats.org/officeDocument/2006/relationships/slide" Target="slides/slide33.xml" /><Relationship Id="rId50" Type="http://schemas.openxmlformats.org/officeDocument/2006/relationships/slide" Target="slides/slide49.xml" /><Relationship Id="rId55" Type="http://schemas.openxmlformats.org/officeDocument/2006/relationships/slide" Target="slides/slide54.xml" /><Relationship Id="rId76" Type="http://schemas.openxmlformats.org/officeDocument/2006/relationships/slide" Target="slides/slide75.xml" /><Relationship Id="rId97" Type="http://schemas.openxmlformats.org/officeDocument/2006/relationships/slide" Target="slides/slide96.xml" /><Relationship Id="rId104" Type="http://schemas.openxmlformats.org/officeDocument/2006/relationships/slide" Target="slides/slide103.xml" /><Relationship Id="rId120" Type="http://schemas.openxmlformats.org/officeDocument/2006/relationships/slide" Target="slides/slide119.xml" /><Relationship Id="rId125" Type="http://schemas.openxmlformats.org/officeDocument/2006/relationships/slide" Target="slides/slide124.xml" /><Relationship Id="rId141" Type="http://schemas.openxmlformats.org/officeDocument/2006/relationships/slide" Target="slides/slide140.xml" /><Relationship Id="rId146" Type="http://schemas.openxmlformats.org/officeDocument/2006/relationships/slide" Target="slides/slide145.xml" /><Relationship Id="rId7" Type="http://schemas.openxmlformats.org/officeDocument/2006/relationships/slide" Target="slides/slide6.xml" /><Relationship Id="rId71" Type="http://schemas.openxmlformats.org/officeDocument/2006/relationships/slide" Target="slides/slide70.xml" /><Relationship Id="rId92" Type="http://schemas.openxmlformats.org/officeDocument/2006/relationships/slide" Target="slides/slide91.xml" /><Relationship Id="rId162" Type="http://schemas.openxmlformats.org/officeDocument/2006/relationships/notesMaster" Target="notesMasters/notesMaster1.xml" /><Relationship Id="rId2" Type="http://schemas.openxmlformats.org/officeDocument/2006/relationships/slide" Target="slides/slide1.xml" /><Relationship Id="rId29" Type="http://schemas.openxmlformats.org/officeDocument/2006/relationships/slide" Target="slides/slide28.xml" /><Relationship Id="rId24" Type="http://schemas.openxmlformats.org/officeDocument/2006/relationships/slide" Target="slides/slide23.xml" /><Relationship Id="rId40" Type="http://schemas.openxmlformats.org/officeDocument/2006/relationships/slide" Target="slides/slide39.xml" /><Relationship Id="rId45" Type="http://schemas.openxmlformats.org/officeDocument/2006/relationships/slide" Target="slides/slide44.xml" /><Relationship Id="rId66" Type="http://schemas.openxmlformats.org/officeDocument/2006/relationships/slide" Target="slides/slide65.xml" /><Relationship Id="rId87" Type="http://schemas.openxmlformats.org/officeDocument/2006/relationships/slide" Target="slides/slide86.xml" /><Relationship Id="rId110" Type="http://schemas.openxmlformats.org/officeDocument/2006/relationships/slide" Target="slides/slide109.xml" /><Relationship Id="rId115" Type="http://schemas.openxmlformats.org/officeDocument/2006/relationships/slide" Target="slides/slide114.xml" /><Relationship Id="rId131" Type="http://schemas.openxmlformats.org/officeDocument/2006/relationships/slide" Target="slides/slide130.xml" /><Relationship Id="rId136" Type="http://schemas.openxmlformats.org/officeDocument/2006/relationships/slide" Target="slides/slide135.xml" /><Relationship Id="rId157" Type="http://schemas.openxmlformats.org/officeDocument/2006/relationships/slide" Target="slides/slide156.xml" /><Relationship Id="rId61" Type="http://schemas.openxmlformats.org/officeDocument/2006/relationships/slide" Target="slides/slide60.xml" /><Relationship Id="rId82" Type="http://schemas.openxmlformats.org/officeDocument/2006/relationships/slide" Target="slides/slide81.xml" /><Relationship Id="rId152" Type="http://schemas.openxmlformats.org/officeDocument/2006/relationships/slide" Target="slides/slide151.xml" /><Relationship Id="rId19" Type="http://schemas.openxmlformats.org/officeDocument/2006/relationships/slide" Target="slides/slide18.xml" /><Relationship Id="rId14" Type="http://schemas.openxmlformats.org/officeDocument/2006/relationships/slide" Target="slides/slide13.xml" /><Relationship Id="rId30" Type="http://schemas.openxmlformats.org/officeDocument/2006/relationships/slide" Target="slides/slide29.xml" /><Relationship Id="rId35" Type="http://schemas.openxmlformats.org/officeDocument/2006/relationships/slide" Target="slides/slide34.xml" /><Relationship Id="rId56" Type="http://schemas.openxmlformats.org/officeDocument/2006/relationships/slide" Target="slides/slide55.xml" /><Relationship Id="rId77" Type="http://schemas.openxmlformats.org/officeDocument/2006/relationships/slide" Target="slides/slide76.xml" /><Relationship Id="rId100" Type="http://schemas.openxmlformats.org/officeDocument/2006/relationships/slide" Target="slides/slide99.xml" /><Relationship Id="rId105" Type="http://schemas.openxmlformats.org/officeDocument/2006/relationships/slide" Target="slides/slide104.xml" /><Relationship Id="rId126" Type="http://schemas.openxmlformats.org/officeDocument/2006/relationships/slide" Target="slides/slide125.xml" /><Relationship Id="rId147" Type="http://schemas.openxmlformats.org/officeDocument/2006/relationships/slide" Target="slides/slide146.xml" /><Relationship Id="rId8" Type="http://schemas.openxmlformats.org/officeDocument/2006/relationships/slide" Target="slides/slide7.xml" /><Relationship Id="rId51" Type="http://schemas.openxmlformats.org/officeDocument/2006/relationships/slide" Target="slides/slide50.xml" /><Relationship Id="rId72" Type="http://schemas.openxmlformats.org/officeDocument/2006/relationships/slide" Target="slides/slide71.xml" /><Relationship Id="rId93" Type="http://schemas.openxmlformats.org/officeDocument/2006/relationships/slide" Target="slides/slide92.xml" /><Relationship Id="rId98" Type="http://schemas.openxmlformats.org/officeDocument/2006/relationships/slide" Target="slides/slide97.xml" /><Relationship Id="rId121" Type="http://schemas.openxmlformats.org/officeDocument/2006/relationships/slide" Target="slides/slide120.xml" /><Relationship Id="rId142" Type="http://schemas.openxmlformats.org/officeDocument/2006/relationships/slide" Target="slides/slide141.xml" /><Relationship Id="rId163" Type="http://schemas.openxmlformats.org/officeDocument/2006/relationships/presProps" Target="presProps.xml" /><Relationship Id="rId3" Type="http://schemas.openxmlformats.org/officeDocument/2006/relationships/slide" Target="slides/slide2.xml" /><Relationship Id="rId25" Type="http://schemas.openxmlformats.org/officeDocument/2006/relationships/slide" Target="slides/slide24.xml" /><Relationship Id="rId46" Type="http://schemas.openxmlformats.org/officeDocument/2006/relationships/slide" Target="slides/slide45.xml" /><Relationship Id="rId67" Type="http://schemas.openxmlformats.org/officeDocument/2006/relationships/slide" Target="slides/slide66.xml" /><Relationship Id="rId116" Type="http://schemas.openxmlformats.org/officeDocument/2006/relationships/slide" Target="slides/slide115.xml" /><Relationship Id="rId137" Type="http://schemas.openxmlformats.org/officeDocument/2006/relationships/slide" Target="slides/slide136.xml" /><Relationship Id="rId158" Type="http://schemas.openxmlformats.org/officeDocument/2006/relationships/slide" Target="slides/slide157.xml" /><Relationship Id="rId20" Type="http://schemas.openxmlformats.org/officeDocument/2006/relationships/slide" Target="slides/slide19.xml" /><Relationship Id="rId41" Type="http://schemas.openxmlformats.org/officeDocument/2006/relationships/slide" Target="slides/slide40.xml" /><Relationship Id="rId62" Type="http://schemas.openxmlformats.org/officeDocument/2006/relationships/slide" Target="slides/slide61.xml" /><Relationship Id="rId83" Type="http://schemas.openxmlformats.org/officeDocument/2006/relationships/slide" Target="slides/slide82.xml" /><Relationship Id="rId88" Type="http://schemas.openxmlformats.org/officeDocument/2006/relationships/slide" Target="slides/slide87.xml" /><Relationship Id="rId111" Type="http://schemas.openxmlformats.org/officeDocument/2006/relationships/slide" Target="slides/slide110.xml" /><Relationship Id="rId132" Type="http://schemas.openxmlformats.org/officeDocument/2006/relationships/slide" Target="slides/slide131.xml" /><Relationship Id="rId153" Type="http://schemas.openxmlformats.org/officeDocument/2006/relationships/slide" Target="slides/slide152.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F0A06CB-5D32-44A0-B56D-07B519313C12}" type="datetimeFigureOut">
              <a:rPr lang="ar-IQ" smtClean="0"/>
              <a:t>26/04/1441</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CAB8E5D-EE60-4EDB-88FF-F7C7B5A2840F}" type="slidenum">
              <a:rPr lang="ar-IQ" smtClean="0"/>
              <a:t>‹#›</a:t>
            </a:fld>
            <a:endParaRPr lang="ar-IQ"/>
          </a:p>
        </p:txBody>
      </p:sp>
    </p:spTree>
    <p:extLst>
      <p:ext uri="{BB962C8B-B14F-4D97-AF65-F5344CB8AC3E}">
        <p14:creationId xmlns:p14="http://schemas.microsoft.com/office/powerpoint/2010/main" val="84729892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2.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ECAB8E5D-EE60-4EDB-88FF-F7C7B5A2840F}" type="slidenum">
              <a:rPr lang="ar-IQ" smtClean="0"/>
              <a:t>21</a:t>
            </a:fld>
            <a:endParaRPr lang="ar-IQ"/>
          </a:p>
        </p:txBody>
      </p:sp>
    </p:spTree>
    <p:extLst>
      <p:ext uri="{BB962C8B-B14F-4D97-AF65-F5344CB8AC3E}">
        <p14:creationId xmlns:p14="http://schemas.microsoft.com/office/powerpoint/2010/main" val="2109769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ECAB8E5D-EE60-4EDB-88FF-F7C7B5A2840F}" type="slidenum">
              <a:rPr lang="ar-IQ" smtClean="0"/>
              <a:t>82</a:t>
            </a:fld>
            <a:endParaRPr lang="ar-IQ"/>
          </a:p>
        </p:txBody>
      </p:sp>
    </p:spTree>
    <p:extLst>
      <p:ext uri="{BB962C8B-B14F-4D97-AF65-F5344CB8AC3E}">
        <p14:creationId xmlns:p14="http://schemas.microsoft.com/office/powerpoint/2010/main" val="1037022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1D8BD707-D9CF-40AE-B4C6-C98DA3205C09}" type="datetimeFigureOut">
              <a:rPr lang="en-US" smtClean="0"/>
              <a:pPr/>
              <a:t>12/23/2019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12/23/2019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D8BD707-D9CF-40AE-B4C6-C98DA3205C09}" type="datetimeFigureOut">
              <a:rPr lang="en-US" smtClean="0"/>
              <a:pPr/>
              <a:t>12/23/2019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pPr/>
              <a:t>12/23/2019</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awaalx@yahoo.com" TargetMode="External" /><Relationship Id="rId1" Type="http://schemas.openxmlformats.org/officeDocument/2006/relationships/slideLayout" Target="../slideLayouts/slideLayout7.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16.xml.rels><?xml version="1.0" encoding="UTF-8" standalone="yes"?>
<Relationships xmlns="http://schemas.openxmlformats.org/package/2006/relationships"><Relationship Id="rId2" Type="http://schemas.openxmlformats.org/officeDocument/2006/relationships/image" Target="../media/image3.emf" /><Relationship Id="rId1" Type="http://schemas.openxmlformats.org/officeDocument/2006/relationships/slideLayout" Target="../slideLayouts/slideLayout7.xml" /></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26.xml.rels><?xml version="1.0" encoding="UTF-8" standalone="yes"?>
<Relationships xmlns="http://schemas.openxmlformats.org/package/2006/relationships"><Relationship Id="rId2" Type="http://schemas.openxmlformats.org/officeDocument/2006/relationships/image" Target="../media/image4.emf" /><Relationship Id="rId1" Type="http://schemas.openxmlformats.org/officeDocument/2006/relationships/slideLayout" Target="../slideLayouts/slideLayout7.xml" /></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7.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7.xml" /></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89.xml.rels><?xml version="1.0" encoding="UTF-8" standalone="yes"?>
<Relationships xmlns="http://schemas.openxmlformats.org/package/2006/relationships"><Relationship Id="rId2" Type="http://schemas.openxmlformats.org/officeDocument/2006/relationships/image" Target="../media/image2.emf" /><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990599"/>
            <a:ext cx="8305800" cy="4278094"/>
          </a:xfrm>
          <a:prstGeom prst="rect">
            <a:avLst/>
          </a:prstGeom>
          <a:solidFill>
            <a:schemeClr val="bg1">
              <a:lumMod val="75000"/>
            </a:schemeClr>
          </a:solidFill>
        </p:spPr>
        <p:txBody>
          <a:bodyPr wrap="square">
            <a:spAutoFit/>
          </a:bodyPr>
          <a:lstStyle/>
          <a:p>
            <a:pPr algn="ctr" rtl="1"/>
            <a:r>
              <a:rPr lang="ar-IQ" sz="5400" b="1" dirty="0">
                <a:solidFill>
                  <a:srgbClr val="7030A0"/>
                </a:solidFill>
              </a:rPr>
              <a:t>جامعة ايشك – كلية القانون</a:t>
            </a:r>
          </a:p>
          <a:p>
            <a:pPr algn="ctr" rtl="1"/>
            <a:r>
              <a:rPr lang="ar-IQ" sz="5400" b="1" dirty="0">
                <a:solidFill>
                  <a:srgbClr val="7030A0"/>
                </a:solidFill>
              </a:rPr>
              <a:t>محاضرات القانون الدستوري</a:t>
            </a:r>
            <a:endParaRPr lang="en-US" sz="5400" b="1" dirty="0">
              <a:solidFill>
                <a:srgbClr val="7030A0"/>
              </a:solidFill>
            </a:endParaRPr>
          </a:p>
          <a:p>
            <a:pPr algn="ctr" rtl="1"/>
            <a:r>
              <a:rPr lang="ar-IQ" sz="4400" b="1" dirty="0">
                <a:solidFill>
                  <a:srgbClr val="C00000"/>
                </a:solidFill>
              </a:rPr>
              <a:t>المرحلة الاولى </a:t>
            </a:r>
            <a:endParaRPr lang="en-US" sz="4400" b="1" dirty="0">
              <a:solidFill>
                <a:srgbClr val="C00000"/>
              </a:solidFill>
            </a:endParaRPr>
          </a:p>
          <a:p>
            <a:pPr algn="ctr" rtl="1"/>
            <a:r>
              <a:rPr lang="ar-IQ" sz="4000" b="1" dirty="0">
                <a:solidFill>
                  <a:srgbClr val="C00000"/>
                </a:solidFill>
              </a:rPr>
              <a:t>للعام الدراسي 2017 – 2018</a:t>
            </a:r>
            <a:endParaRPr lang="en-US" sz="4000" b="1" dirty="0">
              <a:solidFill>
                <a:srgbClr val="C00000"/>
              </a:solidFill>
            </a:endParaRPr>
          </a:p>
          <a:p>
            <a:pPr algn="ctr" rtl="1"/>
            <a:r>
              <a:rPr lang="ar-IQ" sz="4000" b="1" dirty="0">
                <a:solidFill>
                  <a:srgbClr val="C00000"/>
                </a:solidFill>
              </a:rPr>
              <a:t>د. كاوه ياسين سليم</a:t>
            </a:r>
          </a:p>
          <a:p>
            <a:pPr algn="ctr" rtl="1"/>
            <a:r>
              <a:rPr lang="en-US" sz="4000" b="1" dirty="0">
                <a:solidFill>
                  <a:srgbClr val="C00000"/>
                </a:solidFill>
                <a:hlinkClick r:id="rId2"/>
              </a:rPr>
              <a:t>kawaalx@yahoo.com</a:t>
            </a:r>
            <a:endParaRPr lang="en-US" sz="4000" b="1" dirty="0">
              <a:solidFill>
                <a:srgbClr val="C00000"/>
              </a:solidFill>
            </a:endParaRPr>
          </a:p>
        </p:txBody>
      </p:sp>
    </p:spTree>
    <p:extLst>
      <p:ext uri="{BB962C8B-B14F-4D97-AF65-F5344CB8AC3E}">
        <p14:creationId xmlns:p14="http://schemas.microsoft.com/office/powerpoint/2010/main" val="2401007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707798" y="228600"/>
            <a:ext cx="7772400" cy="147002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ar-IQ" sz="3600" dirty="0">
                <a:solidFill>
                  <a:srgbClr val="FF3300"/>
                </a:solidFill>
                <a:cs typeface="Ali-A-Samik" pitchFamily="2" charset="-78"/>
              </a:rPr>
              <a:t>المعنى اللغوي للدستور</a:t>
            </a:r>
            <a:endParaRPr lang="en-US" sz="3600" dirty="0">
              <a:solidFill>
                <a:srgbClr val="FF3300"/>
              </a:solidFill>
              <a:cs typeface="Ali-A-Samik" pitchFamily="2" charset="-78"/>
            </a:endParaRPr>
          </a:p>
        </p:txBody>
      </p:sp>
      <p:sp>
        <p:nvSpPr>
          <p:cNvPr id="3" name="Rectangle 3"/>
          <p:cNvSpPr txBox="1">
            <a:spLocks noChangeArrowheads="1"/>
          </p:cNvSpPr>
          <p:nvPr/>
        </p:nvSpPr>
        <p:spPr>
          <a:xfrm>
            <a:off x="1143000" y="1676400"/>
            <a:ext cx="6400800" cy="17526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ar-SA" sz="1800">
                <a:solidFill>
                  <a:srgbClr val="009900"/>
                </a:solidFill>
                <a:cs typeface="Ali-A-Samik" pitchFamily="2" charset="-78"/>
              </a:rPr>
              <a:t> </a:t>
            </a:r>
            <a:endParaRPr lang="en-US" sz="1800">
              <a:solidFill>
                <a:srgbClr val="009900"/>
              </a:solidFill>
              <a:cs typeface="Ali-A-Samik" pitchFamily="2" charset="-78"/>
            </a:endParaRPr>
          </a:p>
        </p:txBody>
      </p:sp>
      <p:sp>
        <p:nvSpPr>
          <p:cNvPr id="4" name="Text Box 4"/>
          <p:cNvSpPr txBox="1">
            <a:spLocks noChangeArrowheads="1"/>
          </p:cNvSpPr>
          <p:nvPr/>
        </p:nvSpPr>
        <p:spPr bwMode="auto">
          <a:xfrm>
            <a:off x="381000" y="841829"/>
            <a:ext cx="8458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r>
              <a:rPr lang="ar-IQ" sz="2800" dirty="0">
                <a:cs typeface="Ali-A-Samik" pitchFamily="2" charset="-78"/>
              </a:rPr>
              <a:t>لم تذكر قواميس اللغة العربية القديمة كلمة الدستور</a:t>
            </a:r>
            <a:endParaRPr lang="en-US" sz="2800" dirty="0">
              <a:cs typeface="Ali-A-Samik" pitchFamily="2" charset="-78"/>
            </a:endParaRPr>
          </a:p>
        </p:txBody>
      </p:sp>
      <p:sp>
        <p:nvSpPr>
          <p:cNvPr id="5" name="Text Box 5"/>
          <p:cNvSpPr txBox="1">
            <a:spLocks noChangeArrowheads="1"/>
          </p:cNvSpPr>
          <p:nvPr/>
        </p:nvSpPr>
        <p:spPr bwMode="auto">
          <a:xfrm>
            <a:off x="304800" y="1396345"/>
            <a:ext cx="8686800" cy="2185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r>
              <a:rPr lang="ar-IQ" sz="2800" dirty="0">
                <a:solidFill>
                  <a:srgbClr val="0000FF"/>
                </a:solidFill>
                <a:cs typeface="Ali-A-Samik" pitchFamily="2" charset="-78"/>
              </a:rPr>
              <a:t>لذلك فقد ارجعها البعض الى اصل فارسي، تتكون كلمة دستور في اللغة الفارسية من (دست) بمعنى اليد و (ور) بمعنى </a:t>
            </a:r>
            <a:r>
              <a:rPr lang="ar-IQ" sz="2800" dirty="0">
                <a:solidFill>
                  <a:srgbClr val="FFC000"/>
                </a:solidFill>
                <a:cs typeface="Ali-A-Samik" pitchFamily="2" charset="-78"/>
              </a:rPr>
              <a:t>صاحب  </a:t>
            </a:r>
            <a:r>
              <a:rPr lang="ar-EG" sz="2800" dirty="0">
                <a:solidFill>
                  <a:srgbClr val="FFC000"/>
                </a:solidFill>
                <a:cs typeface="Ali-A-Samik" pitchFamily="2" charset="-78"/>
              </a:rPr>
              <a:t>السلطة </a:t>
            </a:r>
            <a:r>
              <a:rPr lang="ar-IQ" sz="2800" dirty="0">
                <a:solidFill>
                  <a:srgbClr val="0000FF"/>
                </a:solidFill>
                <a:cs typeface="Ali-A-Samik" pitchFamily="2" charset="-78"/>
              </a:rPr>
              <a:t>ويراد به قاعدة اساسية </a:t>
            </a:r>
          </a:p>
          <a:p>
            <a:pPr algn="r" eaLnBrk="1" hangingPunct="1"/>
            <a:r>
              <a:rPr lang="ar-IQ" sz="2800" dirty="0">
                <a:solidFill>
                  <a:srgbClr val="0000FF"/>
                </a:solidFill>
                <a:cs typeface="Ali-A-Samik" pitchFamily="2" charset="-78"/>
              </a:rPr>
              <a:t>يرجع اليها كدفتر او سجل اسماء الجند ومجموع قوانين الدولة  وقد يطلق على الوزير الكبير الذي يرجع اليه في الامور </a:t>
            </a:r>
          </a:p>
          <a:p>
            <a:pPr algn="r" eaLnBrk="1" hangingPunct="1"/>
            <a:endParaRPr lang="en-US" sz="2400" dirty="0">
              <a:solidFill>
                <a:srgbClr val="009900"/>
              </a:solidFill>
              <a:cs typeface="Ali-A-Samik" pitchFamily="2" charset="-78"/>
            </a:endParaRPr>
          </a:p>
        </p:txBody>
      </p:sp>
      <p:sp>
        <p:nvSpPr>
          <p:cNvPr id="6" name="Text Box 6"/>
          <p:cNvSpPr txBox="1">
            <a:spLocks noChangeArrowheads="1"/>
          </p:cNvSpPr>
          <p:nvPr/>
        </p:nvSpPr>
        <p:spPr bwMode="auto">
          <a:xfrm>
            <a:off x="185057" y="3048000"/>
            <a:ext cx="8875486"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r>
              <a:rPr lang="ar-IQ" sz="2800" dirty="0">
                <a:solidFill>
                  <a:srgbClr val="FF33CC"/>
                </a:solidFill>
                <a:cs typeface="Ali-A-Samik" pitchFamily="2" charset="-78"/>
              </a:rPr>
              <a:t>وتعني كلمة الدستور في اللغة العربية</a:t>
            </a:r>
            <a:r>
              <a:rPr lang="ar-SA" sz="2800" dirty="0">
                <a:solidFill>
                  <a:srgbClr val="FF33CC"/>
                </a:solidFill>
                <a:cs typeface="Ali-A-Samik" pitchFamily="2" charset="-78"/>
              </a:rPr>
              <a:t>:</a:t>
            </a:r>
            <a:endParaRPr lang="ar-IQ" sz="2800" dirty="0">
              <a:solidFill>
                <a:srgbClr val="009900"/>
              </a:solidFill>
              <a:cs typeface="Ali-A-Samik" pitchFamily="2" charset="-78"/>
            </a:endParaRPr>
          </a:p>
          <a:p>
            <a:pPr algn="r" eaLnBrk="1" hangingPunct="1"/>
            <a:r>
              <a:rPr lang="ar-IQ" sz="2800" dirty="0">
                <a:solidFill>
                  <a:srgbClr val="009900"/>
                </a:solidFill>
                <a:cs typeface="Ali-A-Samik" pitchFamily="2" charset="-78"/>
              </a:rPr>
              <a:t>1- الاساس او القاعدة.</a:t>
            </a:r>
          </a:p>
          <a:p>
            <a:pPr algn="r" rtl="1" eaLnBrk="1" hangingPunct="1"/>
            <a:r>
              <a:rPr lang="en-US" sz="2800" dirty="0">
                <a:solidFill>
                  <a:srgbClr val="009900"/>
                </a:solidFill>
                <a:cs typeface="Ali-A-Samik" pitchFamily="2" charset="-78"/>
              </a:rPr>
              <a:t> </a:t>
            </a:r>
            <a:r>
              <a:rPr lang="ar-IQ" sz="2800" dirty="0">
                <a:solidFill>
                  <a:srgbClr val="009900"/>
                </a:solidFill>
                <a:cs typeface="Ali-A-Samik" pitchFamily="2" charset="-78"/>
              </a:rPr>
              <a:t>٢- الاذن والترخيص.</a:t>
            </a:r>
          </a:p>
          <a:p>
            <a:pPr algn="r" rtl="1" eaLnBrk="1" hangingPunct="1"/>
            <a:r>
              <a:rPr lang="ar-IQ" sz="2800" dirty="0">
                <a:solidFill>
                  <a:srgbClr val="7030A0"/>
                </a:solidFill>
                <a:cs typeface="Ali-A-Samik" pitchFamily="2" charset="-78"/>
              </a:rPr>
              <a:t>كذلك يستخدم اصطلاح (القانون الاساسي) كمرادف للدستور في اللغة العربية </a:t>
            </a:r>
          </a:p>
          <a:p>
            <a:pPr algn="r" rtl="1" eaLnBrk="1" hangingPunct="1"/>
            <a:r>
              <a:rPr lang="ar-IQ" sz="2800" dirty="0">
                <a:solidFill>
                  <a:srgbClr val="7030A0"/>
                </a:solidFill>
                <a:cs typeface="Ali-A-Samik" pitchFamily="2" charset="-78"/>
              </a:rPr>
              <a:t>مثل: القانون الاساسي العراقي الصادر سنة ١٩٢٥</a:t>
            </a:r>
          </a:p>
          <a:p>
            <a:pPr algn="r" rtl="1" eaLnBrk="1" hangingPunct="1"/>
            <a:r>
              <a:rPr lang="ar-IQ" sz="2800" dirty="0">
                <a:solidFill>
                  <a:srgbClr val="0000FF"/>
                </a:solidFill>
                <a:cs typeface="Ali-A-Samik" pitchFamily="2" charset="-78"/>
              </a:rPr>
              <a:t>في اللغة الفرنسية</a:t>
            </a:r>
            <a:r>
              <a:rPr lang="ar-SA" sz="2800" dirty="0">
                <a:solidFill>
                  <a:srgbClr val="0000FF"/>
                </a:solidFill>
                <a:cs typeface="Ali-A-Samik" pitchFamily="2" charset="-78"/>
              </a:rPr>
              <a:t>:</a:t>
            </a:r>
            <a:r>
              <a:rPr lang="ar-SA" sz="2800" dirty="0">
                <a:solidFill>
                  <a:srgbClr val="009900"/>
                </a:solidFill>
                <a:cs typeface="Ali-A-Samik" pitchFamily="2" charset="-78"/>
              </a:rPr>
              <a:t> </a:t>
            </a:r>
            <a:r>
              <a:rPr lang="en-US" sz="2800" dirty="0">
                <a:solidFill>
                  <a:srgbClr val="009900"/>
                </a:solidFill>
                <a:cs typeface="Ali-A-Samik" pitchFamily="2" charset="-78"/>
              </a:rPr>
              <a:t>(Constitution)</a:t>
            </a:r>
            <a:r>
              <a:rPr lang="ar-IQ" sz="2800" dirty="0">
                <a:solidFill>
                  <a:srgbClr val="009900"/>
                </a:solidFill>
                <a:cs typeface="Ali-A-Samik" pitchFamily="2" charset="-78"/>
              </a:rPr>
              <a:t>تعني التأسيس او التكوين </a:t>
            </a:r>
          </a:p>
          <a:p>
            <a:pPr algn="r" rtl="1" eaLnBrk="1" hangingPunct="1"/>
            <a:endParaRPr lang="en-US" sz="2800" dirty="0">
              <a:solidFill>
                <a:srgbClr val="009900"/>
              </a:solidFill>
              <a:cs typeface="Ali-A-Samik" pitchFamily="2" charset="-78"/>
            </a:endParaRPr>
          </a:p>
          <a:p>
            <a:pPr algn="r" rtl="1" eaLnBrk="1" hangingPunct="1"/>
            <a:endParaRPr lang="en-US" sz="2800" dirty="0">
              <a:solidFill>
                <a:srgbClr val="7030A0"/>
              </a:solidFill>
              <a:cs typeface="Ali-A-Samik" pitchFamily="2" charset="-78"/>
            </a:endParaRPr>
          </a:p>
          <a:p>
            <a:pPr algn="r" rtl="1" eaLnBrk="1" hangingPunct="1"/>
            <a:endParaRPr lang="en-US" sz="2800" dirty="0">
              <a:solidFill>
                <a:srgbClr val="009900"/>
              </a:solidFill>
              <a:cs typeface="Ali-A-Samik" pitchFamily="2" charset="-78"/>
            </a:endParaRPr>
          </a:p>
        </p:txBody>
      </p:sp>
    </p:spTree>
    <p:extLst>
      <p:ext uri="{BB962C8B-B14F-4D97-AF65-F5344CB8AC3E}">
        <p14:creationId xmlns:p14="http://schemas.microsoft.com/office/powerpoint/2010/main" val="1762681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repeatCount="indefinite"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155" decel="100000"/>
                                        <p:tgtEl>
                                          <p:spTgt spid="2"/>
                                        </p:tgtEl>
                                      </p:cBhvr>
                                    </p:animEffect>
                                    <p:animScale>
                                      <p:cBhvr>
                                        <p:cTn id="8" dur="1155" decel="100000"/>
                                        <p:tgtEl>
                                          <p:spTgt spid="2"/>
                                        </p:tgtEl>
                                      </p:cBhvr>
                                      <p:from x="10000" y="10000"/>
                                      <p:to x="200000" y="450000"/>
                                    </p:animScale>
                                    <p:animScale>
                                      <p:cBhvr>
                                        <p:cTn id="9" dur="1845" accel="100000" fill="hold">
                                          <p:stCondLst>
                                            <p:cond delay="1155"/>
                                          </p:stCondLst>
                                        </p:cTn>
                                        <p:tgtEl>
                                          <p:spTgt spid="2"/>
                                        </p:tgtEl>
                                      </p:cBhvr>
                                      <p:from x="200000" y="450000"/>
                                      <p:to x="100000" y="100000"/>
                                    </p:animScale>
                                    <p:set>
                                      <p:cBhvr>
                                        <p:cTn id="10" dur="1155" fill="hold"/>
                                        <p:tgtEl>
                                          <p:spTgt spid="2"/>
                                        </p:tgtEl>
                                        <p:attrNameLst>
                                          <p:attrName>ppt_x</p:attrName>
                                        </p:attrNameLst>
                                      </p:cBhvr>
                                      <p:to>
                                        <p:strVal val="(0.5)"/>
                                      </p:to>
                                    </p:set>
                                    <p:anim from="(0.5)" to="(#ppt_x)" calcmode="lin" valueType="num">
                                      <p:cBhvr>
                                        <p:cTn id="11" dur="1845" accel="100000" fill="hold">
                                          <p:stCondLst>
                                            <p:cond delay="1155"/>
                                          </p:stCondLst>
                                        </p:cTn>
                                        <p:tgtEl>
                                          <p:spTgt spid="2"/>
                                        </p:tgtEl>
                                        <p:attrNameLst>
                                          <p:attrName>ppt_x</p:attrName>
                                        </p:attrNameLst>
                                      </p:cBhvr>
                                    </p:anim>
                                    <p:set>
                                      <p:cBhvr>
                                        <p:cTn id="12" dur="1155" fill="hold"/>
                                        <p:tgtEl>
                                          <p:spTgt spid="2"/>
                                        </p:tgtEl>
                                        <p:attrNameLst>
                                          <p:attrName>ppt_y</p:attrName>
                                        </p:attrNameLst>
                                      </p:cBhvr>
                                      <p:to>
                                        <p:strVal val="(#ppt_y+0.4)"/>
                                      </p:to>
                                    </p:set>
                                    <p:anim from="(#ppt_y+0.4)" to="(#ppt_y)" calcmode="lin" valueType="num">
                                      <p:cBhvr>
                                        <p:cTn id="13" dur="1845" accel="100000" fill="hold">
                                          <p:stCondLst>
                                            <p:cond delay="1155"/>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6" presetClass="entr" presetSubtype="0" fill="hold" grpId="0" nodeType="clickEffect">
                                  <p:stCondLst>
                                    <p:cond delay="0"/>
                                  </p:stCondLst>
                                  <p:iterate type="lt">
                                    <p:tmPct val="10000"/>
                                  </p:iterate>
                                  <p:childTnLst>
                                    <p:set>
                                      <p:cBhvr>
                                        <p:cTn id="17" dur="1" fill="hold">
                                          <p:stCondLst>
                                            <p:cond delay="0"/>
                                          </p:stCondLst>
                                        </p:cTn>
                                        <p:tgtEl>
                                          <p:spTgt spid="4"/>
                                        </p:tgtEl>
                                        <p:attrNameLst>
                                          <p:attrName>style.visibility</p:attrName>
                                        </p:attrNameLst>
                                      </p:cBhvr>
                                      <p:to>
                                        <p:strVal val="visible"/>
                                      </p:to>
                                    </p:set>
                                    <p:anim by="(-#ppt_w*2)" calcmode="lin" valueType="num">
                                      <p:cBhvr rctx="PPT">
                                        <p:cTn id="18" dur="250" autoRev="1" fill="hold">
                                          <p:stCondLst>
                                            <p:cond delay="0"/>
                                          </p:stCondLst>
                                        </p:cTn>
                                        <p:tgtEl>
                                          <p:spTgt spid="4"/>
                                        </p:tgtEl>
                                        <p:attrNameLst>
                                          <p:attrName>ppt_w</p:attrName>
                                        </p:attrNameLst>
                                      </p:cBhvr>
                                    </p:anim>
                                    <p:anim by="(#ppt_w*0.50)" calcmode="lin" valueType="num">
                                      <p:cBhvr>
                                        <p:cTn id="19" dur="250" decel="50000" autoRev="1" fill="hold">
                                          <p:stCondLst>
                                            <p:cond delay="0"/>
                                          </p:stCondLst>
                                        </p:cTn>
                                        <p:tgtEl>
                                          <p:spTgt spid="4"/>
                                        </p:tgtEl>
                                        <p:attrNameLst>
                                          <p:attrName>ppt_x</p:attrName>
                                        </p:attrNameLst>
                                      </p:cBhvr>
                                    </p:anim>
                                    <p:anim from="(-#ppt_h/2)" to="(#ppt_y)" calcmode="lin" valueType="num">
                                      <p:cBhvr>
                                        <p:cTn id="20" dur="500" fill="hold">
                                          <p:stCondLst>
                                            <p:cond delay="0"/>
                                          </p:stCondLst>
                                        </p:cTn>
                                        <p:tgtEl>
                                          <p:spTgt spid="4"/>
                                        </p:tgtEl>
                                        <p:attrNameLst>
                                          <p:attrName>ppt_y</p:attrName>
                                        </p:attrNameLst>
                                      </p:cBhvr>
                                    </p:anim>
                                    <p:animRot by="21600000">
                                      <p:cBhvr>
                                        <p:cTn id="21" dur="500" fill="hold">
                                          <p:stCondLst>
                                            <p:cond delay="0"/>
                                          </p:stCondLst>
                                        </p:cTn>
                                        <p:tgtEl>
                                          <p:spTgt spid="4"/>
                                        </p:tgtEl>
                                        <p:attrNameLst>
                                          <p:attrName>r</p:attrName>
                                        </p:attrNameLst>
                                      </p:cBhvr>
                                    </p:animRot>
                                  </p:childTnLst>
                                </p:cTn>
                              </p:par>
                            </p:childTnLst>
                          </p:cTn>
                        </p:par>
                      </p:childTnLst>
                    </p:cTn>
                  </p:par>
                  <p:par>
                    <p:cTn id="22" fill="hold">
                      <p:stCondLst>
                        <p:cond delay="indefinite"/>
                      </p:stCondLst>
                      <p:childTnLst>
                        <p:par>
                          <p:cTn id="23" fill="hold">
                            <p:stCondLst>
                              <p:cond delay="0"/>
                            </p:stCondLst>
                            <p:childTnLst>
                              <p:par>
                                <p:cTn id="24" presetID="56" presetClass="entr" presetSubtype="0" fill="hold" nodeType="clickEffect">
                                  <p:stCondLst>
                                    <p:cond delay="0"/>
                                  </p:stCondLst>
                                  <p:iterate type="lt">
                                    <p:tmPct val="10000"/>
                                  </p:iterate>
                                  <p:childTnLst>
                                    <p:set>
                                      <p:cBhvr>
                                        <p:cTn id="25" dur="1" fill="hold">
                                          <p:stCondLst>
                                            <p:cond delay="0"/>
                                          </p:stCondLst>
                                        </p:cTn>
                                        <p:tgtEl>
                                          <p:spTgt spid="3">
                                            <p:txEl>
                                              <p:pRg st="0" end="0"/>
                                            </p:txEl>
                                          </p:spTgt>
                                        </p:tgtEl>
                                        <p:attrNameLst>
                                          <p:attrName>style.visibility</p:attrName>
                                        </p:attrNameLst>
                                      </p:cBhvr>
                                      <p:to>
                                        <p:strVal val="visible"/>
                                      </p:to>
                                    </p:set>
                                    <p:anim by="(-#ppt_w*2)" calcmode="lin" valueType="num">
                                      <p:cBhvr rctx="PPT">
                                        <p:cTn id="26" dur="250" autoRev="1" fill="hold">
                                          <p:stCondLst>
                                            <p:cond delay="0"/>
                                          </p:stCondLst>
                                        </p:cTn>
                                        <p:tgtEl>
                                          <p:spTgt spid="3">
                                            <p:txEl>
                                              <p:pRg st="0" end="0"/>
                                            </p:txEl>
                                          </p:spTgt>
                                        </p:tgtEl>
                                        <p:attrNameLst>
                                          <p:attrName>ppt_w</p:attrName>
                                        </p:attrNameLst>
                                      </p:cBhvr>
                                    </p:anim>
                                    <p:anim by="(#ppt_w*0.50)" calcmode="lin" valueType="num">
                                      <p:cBhvr>
                                        <p:cTn id="27" dur="250" decel="50000" autoRev="1" fill="hold">
                                          <p:stCondLst>
                                            <p:cond delay="0"/>
                                          </p:stCondLst>
                                        </p:cTn>
                                        <p:tgtEl>
                                          <p:spTgt spid="3">
                                            <p:txEl>
                                              <p:pRg st="0" end="0"/>
                                            </p:txEl>
                                          </p:spTgt>
                                        </p:tgtEl>
                                        <p:attrNameLst>
                                          <p:attrName>ppt_x</p:attrName>
                                        </p:attrNameLst>
                                      </p:cBhvr>
                                    </p:anim>
                                    <p:anim from="(-#ppt_h/2)" to="(#ppt_y)" calcmode="lin" valueType="num">
                                      <p:cBhvr>
                                        <p:cTn id="28" dur="500" fill="hold">
                                          <p:stCondLst>
                                            <p:cond delay="0"/>
                                          </p:stCondLst>
                                        </p:cTn>
                                        <p:tgtEl>
                                          <p:spTgt spid="3">
                                            <p:txEl>
                                              <p:pRg st="0" end="0"/>
                                            </p:txEl>
                                          </p:spTgt>
                                        </p:tgtEl>
                                        <p:attrNameLst>
                                          <p:attrName>ppt_y</p:attrName>
                                        </p:attrNameLst>
                                      </p:cBhvr>
                                    </p:anim>
                                    <p:animRot by="21600000">
                                      <p:cBhvr>
                                        <p:cTn id="29" dur="500" fill="hold">
                                          <p:stCondLst>
                                            <p:cond delay="0"/>
                                          </p:stCondLst>
                                        </p:cTn>
                                        <p:tgtEl>
                                          <p:spTgt spid="3">
                                            <p:txEl>
                                              <p:pRg st="0" end="0"/>
                                            </p:txEl>
                                          </p:spTgt>
                                        </p:tgtEl>
                                        <p:attrNameLst>
                                          <p:attrName>r</p:attrName>
                                        </p:attrNameLst>
                                      </p:cBhvr>
                                    </p:animRot>
                                  </p:childTnLst>
                                </p:cTn>
                              </p:par>
                            </p:childTnLst>
                          </p:cTn>
                        </p:par>
                      </p:childTnLst>
                    </p:cTn>
                  </p:par>
                  <p:par>
                    <p:cTn id="30" fill="hold">
                      <p:stCondLst>
                        <p:cond delay="indefinite"/>
                      </p:stCondLst>
                      <p:childTnLst>
                        <p:par>
                          <p:cTn id="31" fill="hold">
                            <p:stCondLst>
                              <p:cond delay="0"/>
                            </p:stCondLst>
                            <p:childTnLst>
                              <p:par>
                                <p:cTn id="32" presetID="56" presetClass="entr" presetSubtype="0" fill="hold" grpId="0" nodeType="clickEffect">
                                  <p:stCondLst>
                                    <p:cond delay="0"/>
                                  </p:stCondLst>
                                  <p:iterate type="lt">
                                    <p:tmPct val="10000"/>
                                  </p:iterate>
                                  <p:childTnLst>
                                    <p:set>
                                      <p:cBhvr>
                                        <p:cTn id="33" dur="1" fill="hold">
                                          <p:stCondLst>
                                            <p:cond delay="0"/>
                                          </p:stCondLst>
                                        </p:cTn>
                                        <p:tgtEl>
                                          <p:spTgt spid="5"/>
                                        </p:tgtEl>
                                        <p:attrNameLst>
                                          <p:attrName>style.visibility</p:attrName>
                                        </p:attrNameLst>
                                      </p:cBhvr>
                                      <p:to>
                                        <p:strVal val="visible"/>
                                      </p:to>
                                    </p:set>
                                    <p:anim by="(-#ppt_w*2)" calcmode="lin" valueType="num">
                                      <p:cBhvr rctx="PPT">
                                        <p:cTn id="34" dur="250" autoRev="1" fill="hold">
                                          <p:stCondLst>
                                            <p:cond delay="0"/>
                                          </p:stCondLst>
                                        </p:cTn>
                                        <p:tgtEl>
                                          <p:spTgt spid="5"/>
                                        </p:tgtEl>
                                        <p:attrNameLst>
                                          <p:attrName>ppt_w</p:attrName>
                                        </p:attrNameLst>
                                      </p:cBhvr>
                                    </p:anim>
                                    <p:anim by="(#ppt_w*0.50)" calcmode="lin" valueType="num">
                                      <p:cBhvr>
                                        <p:cTn id="35" dur="250" decel="50000" autoRev="1" fill="hold">
                                          <p:stCondLst>
                                            <p:cond delay="0"/>
                                          </p:stCondLst>
                                        </p:cTn>
                                        <p:tgtEl>
                                          <p:spTgt spid="5"/>
                                        </p:tgtEl>
                                        <p:attrNameLst>
                                          <p:attrName>ppt_x</p:attrName>
                                        </p:attrNameLst>
                                      </p:cBhvr>
                                    </p:anim>
                                    <p:anim from="(-#ppt_h/2)" to="(#ppt_y)" calcmode="lin" valueType="num">
                                      <p:cBhvr>
                                        <p:cTn id="36" dur="500" fill="hold">
                                          <p:stCondLst>
                                            <p:cond delay="0"/>
                                          </p:stCondLst>
                                        </p:cTn>
                                        <p:tgtEl>
                                          <p:spTgt spid="5"/>
                                        </p:tgtEl>
                                        <p:attrNameLst>
                                          <p:attrName>ppt_y</p:attrName>
                                        </p:attrNameLst>
                                      </p:cBhvr>
                                    </p:anim>
                                    <p:animRot by="21600000">
                                      <p:cBhvr>
                                        <p:cTn id="37" dur="500" fill="hold">
                                          <p:stCondLst>
                                            <p:cond delay="0"/>
                                          </p:stCondLst>
                                        </p:cTn>
                                        <p:tgtEl>
                                          <p:spTgt spid="5"/>
                                        </p:tgtEl>
                                        <p:attrNameLst>
                                          <p:attrName>r</p:attrName>
                                        </p:attrNameLst>
                                      </p:cBhvr>
                                    </p:animRot>
                                  </p:childTnLst>
                                </p:cTn>
                              </p:par>
                            </p:childTnLst>
                          </p:cTn>
                        </p:par>
                      </p:childTnLst>
                    </p:cTn>
                  </p:par>
                  <p:par>
                    <p:cTn id="38" fill="hold">
                      <p:stCondLst>
                        <p:cond delay="indefinite"/>
                      </p:stCondLst>
                      <p:childTnLst>
                        <p:par>
                          <p:cTn id="39" fill="hold">
                            <p:stCondLst>
                              <p:cond delay="0"/>
                            </p:stCondLst>
                            <p:childTnLst>
                              <p:par>
                                <p:cTn id="40" presetID="56" presetClass="entr" presetSubtype="0" fill="hold" grpId="0" nodeType="clickEffect">
                                  <p:stCondLst>
                                    <p:cond delay="0"/>
                                  </p:stCondLst>
                                  <p:iterate type="lt">
                                    <p:tmPct val="10000"/>
                                  </p:iterate>
                                  <p:childTnLst>
                                    <p:set>
                                      <p:cBhvr>
                                        <p:cTn id="41" dur="1" fill="hold">
                                          <p:stCondLst>
                                            <p:cond delay="0"/>
                                          </p:stCondLst>
                                        </p:cTn>
                                        <p:tgtEl>
                                          <p:spTgt spid="6"/>
                                        </p:tgtEl>
                                        <p:attrNameLst>
                                          <p:attrName>style.visibility</p:attrName>
                                        </p:attrNameLst>
                                      </p:cBhvr>
                                      <p:to>
                                        <p:strVal val="visible"/>
                                      </p:to>
                                    </p:set>
                                    <p:anim by="(-#ppt_w*2)" calcmode="lin" valueType="num">
                                      <p:cBhvr rctx="PPT">
                                        <p:cTn id="42" dur="500" autoRev="1" fill="hold">
                                          <p:stCondLst>
                                            <p:cond delay="0"/>
                                          </p:stCondLst>
                                        </p:cTn>
                                        <p:tgtEl>
                                          <p:spTgt spid="6"/>
                                        </p:tgtEl>
                                        <p:attrNameLst>
                                          <p:attrName>ppt_w</p:attrName>
                                        </p:attrNameLst>
                                      </p:cBhvr>
                                    </p:anim>
                                    <p:anim by="(#ppt_w*0.50)" calcmode="lin" valueType="num">
                                      <p:cBhvr>
                                        <p:cTn id="43" dur="500" decel="50000" autoRev="1" fill="hold">
                                          <p:stCondLst>
                                            <p:cond delay="0"/>
                                          </p:stCondLst>
                                        </p:cTn>
                                        <p:tgtEl>
                                          <p:spTgt spid="6"/>
                                        </p:tgtEl>
                                        <p:attrNameLst>
                                          <p:attrName>ppt_x</p:attrName>
                                        </p:attrNameLst>
                                      </p:cBhvr>
                                    </p:anim>
                                    <p:anim from="(-#ppt_h/2)" to="(#ppt_y)" calcmode="lin" valueType="num">
                                      <p:cBhvr>
                                        <p:cTn id="44" dur="1000" fill="hold">
                                          <p:stCondLst>
                                            <p:cond delay="0"/>
                                          </p:stCondLst>
                                        </p:cTn>
                                        <p:tgtEl>
                                          <p:spTgt spid="6"/>
                                        </p:tgtEl>
                                        <p:attrNameLst>
                                          <p:attrName>ppt_y</p:attrName>
                                        </p:attrNameLst>
                                      </p:cBhvr>
                                    </p:anim>
                                    <p:animRot by="21600000">
                                      <p:cBhvr>
                                        <p:cTn id="45" dur="1000" fill="hold">
                                          <p:stCondLst>
                                            <p:cond delay="0"/>
                                          </p:stCondLst>
                                        </p:cTn>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38200" y="2438400"/>
            <a:ext cx="7772400" cy="13620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defRPr/>
            </a:pPr>
            <a:r>
              <a:rPr lang="ar-IQ" b="1" dirty="0"/>
              <a:t>١- الركن المادي.</a:t>
            </a:r>
            <a:br>
              <a:rPr lang="ar-IQ" b="1" dirty="0"/>
            </a:br>
            <a:r>
              <a:rPr lang="ar-IQ" b="1" dirty="0"/>
              <a:t>٢- الركن المعنوي.</a:t>
            </a:r>
            <a:endParaRPr lang="en-US" b="1" dirty="0"/>
          </a:p>
        </p:txBody>
      </p:sp>
      <p:sp>
        <p:nvSpPr>
          <p:cNvPr id="3" name="Text Placeholder 2"/>
          <p:cNvSpPr txBox="1">
            <a:spLocks/>
          </p:cNvSpPr>
          <p:nvPr/>
        </p:nvSpPr>
        <p:spPr>
          <a:xfrm>
            <a:off x="685800" y="1219200"/>
            <a:ext cx="7772400" cy="838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rtl="1"/>
            <a:r>
              <a:rPr lang="ar-IQ" sz="4800" b="1">
                <a:solidFill>
                  <a:srgbClr val="C00000"/>
                </a:solidFill>
              </a:rPr>
              <a:t>ركنا العرف الدستوري</a:t>
            </a:r>
            <a:endParaRPr lang="en-US" sz="4800" b="1">
              <a:solidFill>
                <a:srgbClr val="C00000"/>
              </a:solidFill>
            </a:endParaRPr>
          </a:p>
        </p:txBody>
      </p:sp>
    </p:spTree>
    <p:extLst>
      <p:ext uri="{BB962C8B-B14F-4D97-AF65-F5344CB8AC3E}">
        <p14:creationId xmlns:p14="http://schemas.microsoft.com/office/powerpoint/2010/main" val="70019417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04800" y="914400"/>
            <a:ext cx="8534399" cy="13620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rtl="1">
              <a:defRPr/>
            </a:pPr>
            <a:r>
              <a:rPr lang="ar-IQ" sz="3600" dirty="0"/>
              <a:t>يتجسد الركن المادي في العادة التي تتبعها هيئة من هيئات الدولة او الافراد (الرأي العام) في أمر له طابع دستوري ومن دون معارضة من قبل هيئات الدولة الاخرى.</a:t>
            </a:r>
          </a:p>
          <a:p>
            <a:pPr algn="r" rtl="1">
              <a:defRPr/>
            </a:pPr>
            <a:endParaRPr lang="en-US" sz="3600" dirty="0"/>
          </a:p>
        </p:txBody>
      </p:sp>
      <p:sp>
        <p:nvSpPr>
          <p:cNvPr id="3" name="Text Placeholder 2"/>
          <p:cNvSpPr txBox="1">
            <a:spLocks/>
          </p:cNvSpPr>
          <p:nvPr/>
        </p:nvSpPr>
        <p:spPr>
          <a:xfrm>
            <a:off x="609600" y="68943"/>
            <a:ext cx="7772400" cy="9906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ar-IQ" sz="5400" b="1" dirty="0">
                <a:solidFill>
                  <a:srgbClr val="FF0000"/>
                </a:solidFill>
              </a:rPr>
              <a:t>الركن المادي</a:t>
            </a:r>
            <a:endParaRPr lang="en-US" sz="5400" b="1" dirty="0">
              <a:solidFill>
                <a:srgbClr val="FF0000"/>
              </a:solidFill>
            </a:endParaRPr>
          </a:p>
        </p:txBody>
      </p:sp>
      <p:sp>
        <p:nvSpPr>
          <p:cNvPr id="4" name="Title 1"/>
          <p:cNvSpPr txBox="1">
            <a:spLocks/>
          </p:cNvSpPr>
          <p:nvPr/>
        </p:nvSpPr>
        <p:spPr>
          <a:xfrm>
            <a:off x="1023254" y="3276600"/>
            <a:ext cx="7772400" cy="13620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defRPr/>
            </a:pPr>
            <a:r>
              <a:rPr lang="ar-IQ" dirty="0">
                <a:solidFill>
                  <a:srgbClr val="0070C0"/>
                </a:solidFill>
              </a:rPr>
              <a:t>١- العمومية.</a:t>
            </a:r>
            <a:br>
              <a:rPr lang="ar-IQ" dirty="0">
                <a:solidFill>
                  <a:srgbClr val="0070C0"/>
                </a:solidFill>
              </a:rPr>
            </a:br>
            <a:r>
              <a:rPr lang="ar-IQ" dirty="0">
                <a:solidFill>
                  <a:srgbClr val="0070C0"/>
                </a:solidFill>
              </a:rPr>
              <a:t>٢- التكرار.</a:t>
            </a:r>
            <a:br>
              <a:rPr lang="ar-IQ" dirty="0">
                <a:solidFill>
                  <a:srgbClr val="0070C0"/>
                </a:solidFill>
              </a:rPr>
            </a:br>
            <a:r>
              <a:rPr lang="ar-IQ" dirty="0">
                <a:solidFill>
                  <a:srgbClr val="0070C0"/>
                </a:solidFill>
              </a:rPr>
              <a:t>٣- الوضوح.</a:t>
            </a:r>
            <a:br>
              <a:rPr lang="ar-IQ" dirty="0">
                <a:solidFill>
                  <a:srgbClr val="0070C0"/>
                </a:solidFill>
              </a:rPr>
            </a:br>
            <a:r>
              <a:rPr lang="ar-IQ" dirty="0">
                <a:solidFill>
                  <a:srgbClr val="0070C0"/>
                </a:solidFill>
              </a:rPr>
              <a:t>٤- الاطراد والثبات.</a:t>
            </a:r>
            <a:br>
              <a:rPr lang="ar-IQ" dirty="0">
                <a:solidFill>
                  <a:srgbClr val="0070C0"/>
                </a:solidFill>
              </a:rPr>
            </a:br>
            <a:r>
              <a:rPr lang="ar-IQ" dirty="0">
                <a:solidFill>
                  <a:srgbClr val="0070C0"/>
                </a:solidFill>
              </a:rPr>
              <a:t>٥- المدة.</a:t>
            </a:r>
            <a:endParaRPr lang="en-US" dirty="0">
              <a:solidFill>
                <a:srgbClr val="0070C0"/>
              </a:solidFill>
            </a:endParaRPr>
          </a:p>
        </p:txBody>
      </p:sp>
      <p:sp>
        <p:nvSpPr>
          <p:cNvPr id="5" name="Text Placeholder 2"/>
          <p:cNvSpPr txBox="1">
            <a:spLocks/>
          </p:cNvSpPr>
          <p:nvPr/>
        </p:nvSpPr>
        <p:spPr>
          <a:xfrm>
            <a:off x="1066799" y="2679700"/>
            <a:ext cx="7772400" cy="3810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rtl="1"/>
            <a:r>
              <a:rPr lang="ar-IQ" sz="4000" b="1" dirty="0">
                <a:solidFill>
                  <a:srgbClr val="FF0000"/>
                </a:solidFill>
              </a:rPr>
              <a:t>شروط الركن المادي للعرف الدستوري</a:t>
            </a:r>
            <a:endParaRPr lang="en-US" sz="4000" b="1" dirty="0">
              <a:solidFill>
                <a:srgbClr val="FF0000"/>
              </a:solidFill>
            </a:endParaRPr>
          </a:p>
        </p:txBody>
      </p:sp>
    </p:spTree>
    <p:extLst>
      <p:ext uri="{BB962C8B-B14F-4D97-AF65-F5344CB8AC3E}">
        <p14:creationId xmlns:p14="http://schemas.microsoft.com/office/powerpoint/2010/main" val="375232715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81000" y="1905000"/>
            <a:ext cx="8458200" cy="13620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defRPr/>
            </a:pPr>
            <a:r>
              <a:rPr lang="ar-IQ" sz="3200" b="1" dirty="0"/>
              <a:t>ان العادة التي تؤدي الى تكوين الركن المادي للعرف الدستوري يجب ان تتصف بصفة العموم. اي ان يسير بموجبها ويلتزم بمحتواها جميع من يعنيهم الامر من هيئات الدولة.</a:t>
            </a:r>
            <a:br>
              <a:rPr lang="ar-IQ" sz="3200" b="1" dirty="0"/>
            </a:br>
            <a:r>
              <a:rPr lang="ar-IQ" sz="3200" b="1" dirty="0">
                <a:solidFill>
                  <a:srgbClr val="0070C0"/>
                </a:solidFill>
              </a:rPr>
              <a:t>ولذلك فأن العادة لا تكون عرفاً وبالتالي تنتفي عنها صفة العموم اذا ابدت احدى هيئات الدولة او الرأي العام احتجاجاً او اعتراضاً على ذلك العمل.</a:t>
            </a:r>
            <a:endParaRPr lang="en-US" sz="3200" b="1" dirty="0">
              <a:solidFill>
                <a:srgbClr val="0070C0"/>
              </a:solidFill>
            </a:endParaRPr>
          </a:p>
        </p:txBody>
      </p:sp>
      <p:sp>
        <p:nvSpPr>
          <p:cNvPr id="3" name="Text Placeholder 2"/>
          <p:cNvSpPr txBox="1">
            <a:spLocks/>
          </p:cNvSpPr>
          <p:nvPr/>
        </p:nvSpPr>
        <p:spPr>
          <a:xfrm>
            <a:off x="609600" y="609600"/>
            <a:ext cx="7772400" cy="457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ar-IQ" sz="4800" b="1" dirty="0">
                <a:solidFill>
                  <a:srgbClr val="FF0000"/>
                </a:solidFill>
              </a:rPr>
              <a:t>١- شرط العمومية</a:t>
            </a:r>
            <a:endParaRPr lang="en-US" sz="4800" b="1" dirty="0">
              <a:solidFill>
                <a:srgbClr val="FF0000"/>
              </a:solidFill>
            </a:endParaRPr>
          </a:p>
        </p:txBody>
      </p:sp>
    </p:spTree>
    <p:extLst>
      <p:ext uri="{BB962C8B-B14F-4D97-AF65-F5344CB8AC3E}">
        <p14:creationId xmlns:p14="http://schemas.microsoft.com/office/powerpoint/2010/main" val="405106013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04800" y="1371600"/>
            <a:ext cx="8458200" cy="13620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defRPr/>
            </a:pPr>
            <a:r>
              <a:rPr lang="ar-IQ" sz="3200" b="1" dirty="0"/>
              <a:t>التكرار تعني اعتياد وقائع او مواقف متطابقة، لأن واقعة واحدة غير كافية لتحقيق التكرار.</a:t>
            </a:r>
            <a:br>
              <a:rPr lang="ar-IQ" sz="3200" b="1" dirty="0"/>
            </a:br>
            <a:r>
              <a:rPr lang="ar-IQ" sz="3200" b="1" dirty="0"/>
              <a:t>وعلى هذا الاساس يجب ان يحدث ذلك العمل المادي مرتين على الاقل.</a:t>
            </a:r>
            <a:br>
              <a:rPr lang="ar-IQ" sz="3200" b="1" dirty="0"/>
            </a:br>
            <a:r>
              <a:rPr lang="ar-IQ" sz="3200" b="1" dirty="0"/>
              <a:t>مثال:</a:t>
            </a:r>
            <a:r>
              <a:rPr lang="ar-IQ" sz="3200" b="1" dirty="0">
                <a:solidFill>
                  <a:srgbClr val="0070C0"/>
                </a:solidFill>
              </a:rPr>
              <a:t> القرار الصادر من المحكمة الاتحادية السويسرية سنة ١٩١٧ الذي اقرت فيه بوجود عرف دستوري بناءاً على سابقة حدثت في سنة ١٨٧٠ واخرى سنة ١٩١٤.</a:t>
            </a:r>
            <a:endParaRPr lang="en-US" sz="3200" b="1" dirty="0">
              <a:solidFill>
                <a:srgbClr val="0070C0"/>
              </a:solidFill>
            </a:endParaRPr>
          </a:p>
        </p:txBody>
      </p:sp>
      <p:sp>
        <p:nvSpPr>
          <p:cNvPr id="3" name="Text Placeholder 2"/>
          <p:cNvSpPr txBox="1">
            <a:spLocks/>
          </p:cNvSpPr>
          <p:nvPr/>
        </p:nvSpPr>
        <p:spPr>
          <a:xfrm>
            <a:off x="152400" y="609600"/>
            <a:ext cx="8458200" cy="5334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ar-IQ" sz="4400" b="1">
                <a:solidFill>
                  <a:srgbClr val="FF0000"/>
                </a:solidFill>
              </a:rPr>
              <a:t>٢- شرط التكرار</a:t>
            </a:r>
            <a:endParaRPr lang="en-US" sz="4400" b="1">
              <a:solidFill>
                <a:srgbClr val="FF0000"/>
              </a:solidFill>
            </a:endParaRPr>
          </a:p>
        </p:txBody>
      </p:sp>
    </p:spTree>
    <p:extLst>
      <p:ext uri="{BB962C8B-B14F-4D97-AF65-F5344CB8AC3E}">
        <p14:creationId xmlns:p14="http://schemas.microsoft.com/office/powerpoint/2010/main" val="103287152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9902" y="1052726"/>
            <a:ext cx="8743042" cy="13620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rtl="1">
              <a:defRPr/>
            </a:pPr>
            <a:r>
              <a:rPr lang="ar-IQ" sz="3200" b="1" dirty="0">
                <a:solidFill>
                  <a:srgbClr val="7030A0"/>
                </a:solidFill>
              </a:rPr>
              <a:t>الوضوح هو ان لا تكون الوقائع المكونة للعادة قابلة لتأويلات او تفسيرات مختلفة او مؤدية الى احتمالات غامضة او مبهمة</a:t>
            </a:r>
            <a:r>
              <a:rPr lang="ar-IQ" sz="3200" dirty="0">
                <a:solidFill>
                  <a:srgbClr val="7030A0"/>
                </a:solidFill>
              </a:rPr>
              <a:t>.</a:t>
            </a:r>
          </a:p>
          <a:p>
            <a:pPr algn="r" rtl="1">
              <a:defRPr/>
            </a:pPr>
            <a:endParaRPr lang="ar-IQ" sz="3600" dirty="0"/>
          </a:p>
          <a:p>
            <a:pPr algn="r" rtl="1">
              <a:defRPr/>
            </a:pPr>
            <a:endParaRPr lang="en-US" sz="3600" dirty="0"/>
          </a:p>
        </p:txBody>
      </p:sp>
      <p:sp>
        <p:nvSpPr>
          <p:cNvPr id="3" name="Text Placeholder 2"/>
          <p:cNvSpPr txBox="1">
            <a:spLocks/>
          </p:cNvSpPr>
          <p:nvPr/>
        </p:nvSpPr>
        <p:spPr>
          <a:xfrm>
            <a:off x="751114" y="227239"/>
            <a:ext cx="7772400" cy="457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defRPr/>
            </a:pPr>
            <a:r>
              <a:rPr lang="ar-IQ" sz="4400" b="1" dirty="0">
                <a:solidFill>
                  <a:srgbClr val="002060"/>
                </a:solidFill>
              </a:rPr>
              <a:t>٣- شرط الوضوح</a:t>
            </a:r>
            <a:endParaRPr lang="en-US" sz="4400" b="1" dirty="0">
              <a:solidFill>
                <a:srgbClr val="002060"/>
              </a:solidFill>
            </a:endParaRPr>
          </a:p>
        </p:txBody>
      </p:sp>
      <p:sp>
        <p:nvSpPr>
          <p:cNvPr id="4" name="Title 1"/>
          <p:cNvSpPr txBox="1">
            <a:spLocks/>
          </p:cNvSpPr>
          <p:nvPr/>
        </p:nvSpPr>
        <p:spPr>
          <a:xfrm>
            <a:off x="152400" y="3316854"/>
            <a:ext cx="8895442" cy="13620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rtl="1">
              <a:defRPr/>
            </a:pPr>
            <a:r>
              <a:rPr lang="ar-IQ" sz="2800" b="1" dirty="0"/>
              <a:t>وهو ان تتجه العادة بشكل منتظم في ذات الاتجاه ومن دون انقطاع وذلك لأن واقعة واحدة في اتجاه معاكس تضع العادة موضع الشك واذا تكرر هذا الاتجاه المعاكس فمعناه صرف النظر عنها وبالتالي انتفاء صفة الثبات.</a:t>
            </a:r>
            <a:br>
              <a:rPr lang="ar-IQ" sz="2800" b="1" dirty="0"/>
            </a:br>
            <a:r>
              <a:rPr lang="ar-IQ" sz="2800" b="1" dirty="0">
                <a:solidFill>
                  <a:srgbClr val="0070C0"/>
                </a:solidFill>
              </a:rPr>
              <a:t>وعلى هذا الاساس نجد ان اعادة انتخاب الرئيس الامريكي روزفيلت للمرة الثالثة الغت سابقة جورج واشنطن الذي رفض انتخابه للمرة الثالثة. وقد حسمت هذه المسألة في التعديل الثاني والعشرين للدستور الامريكي الذي اقترح سنة ١٩٤٧ واقر في سنة ١٩٥١ الذي حرم بموجبه تجديد انتخاب الرئيس الامريكي اكثر من مرة واحدة.</a:t>
            </a:r>
            <a:endParaRPr lang="en-US" sz="2800" b="1" dirty="0">
              <a:solidFill>
                <a:srgbClr val="0070C0"/>
              </a:solidFill>
            </a:endParaRPr>
          </a:p>
        </p:txBody>
      </p:sp>
      <p:sp>
        <p:nvSpPr>
          <p:cNvPr id="5" name="Text Placeholder 2"/>
          <p:cNvSpPr txBox="1">
            <a:spLocks/>
          </p:cNvSpPr>
          <p:nvPr/>
        </p:nvSpPr>
        <p:spPr>
          <a:xfrm>
            <a:off x="1124857" y="2544989"/>
            <a:ext cx="7772400" cy="150018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ar-IQ" sz="4400" b="1" dirty="0">
                <a:solidFill>
                  <a:srgbClr val="FF0000"/>
                </a:solidFill>
              </a:rPr>
              <a:t>٤- شرط الاطراد والثبات</a:t>
            </a:r>
            <a:endParaRPr lang="en-US" sz="4400" b="1" dirty="0">
              <a:solidFill>
                <a:srgbClr val="FF0000"/>
              </a:solidFill>
            </a:endParaRPr>
          </a:p>
        </p:txBody>
      </p:sp>
    </p:spTree>
    <p:extLst>
      <p:ext uri="{BB962C8B-B14F-4D97-AF65-F5344CB8AC3E}">
        <p14:creationId xmlns:p14="http://schemas.microsoft.com/office/powerpoint/2010/main" val="21072098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28600" y="1220333"/>
            <a:ext cx="8686800" cy="13620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defRPr/>
            </a:pPr>
            <a:r>
              <a:rPr lang="ar-IQ" sz="2800" b="1" dirty="0"/>
              <a:t>لم يتفق الفقه حول المدة اللازمة للاعتياد.</a:t>
            </a:r>
            <a:br>
              <a:rPr lang="ar-IQ" sz="2800" b="1" dirty="0"/>
            </a:br>
            <a:r>
              <a:rPr lang="ar-IQ" sz="2800" b="1" dirty="0"/>
              <a:t>ففيما يتعلق بالعرف العادي ذهب البعض الى ان المدة اللازمة هي عشر سنوات في الاقل وذهب البعض الاخر الى ان المدة قد تصل الى نصف قرن او الى قرن من الزمان.</a:t>
            </a:r>
            <a:br>
              <a:rPr lang="ar-IQ" sz="2800" b="1" dirty="0"/>
            </a:br>
            <a:r>
              <a:rPr lang="ar-IQ" sz="2800" b="1" dirty="0"/>
              <a:t>اما في مجال القانون الدستوري فلا يمكن تحديد فترة الزمن الضرورية بشكل دقيق، فهذه المدة قد تقصر او تطول حسب الظروف والاحوال، ولكن المهم انها يجب ان تكون كافية لتحقيق الثبات والاطراد في العادة.</a:t>
            </a:r>
            <a:br>
              <a:rPr lang="ar-IQ" sz="2800" b="1" dirty="0"/>
            </a:br>
            <a:r>
              <a:rPr lang="ar-IQ" sz="2800" b="1" dirty="0">
                <a:solidFill>
                  <a:srgbClr val="0070C0"/>
                </a:solidFill>
              </a:rPr>
              <a:t>مثال: ان تكوين النظام البرلماني في انكلترا احتاج الى ١٥٠ سنة (١٦٨٩-١٨٣٧).</a:t>
            </a:r>
            <a:br>
              <a:rPr lang="ar-IQ" sz="2800" b="1" dirty="0"/>
            </a:br>
            <a:r>
              <a:rPr lang="ar-IQ" sz="2800" b="1" dirty="0">
                <a:solidFill>
                  <a:srgbClr val="0070C0"/>
                </a:solidFill>
              </a:rPr>
              <a:t>مثال اخر: ان ترتيب المسؤولية الوزارية امام مجلس الشيوخ الفرنسي في ظل دستور سنة ١٨٧٥ استغرق ٢٥ سنة.</a:t>
            </a:r>
            <a:endParaRPr lang="en-US" sz="2800" b="1" dirty="0">
              <a:solidFill>
                <a:srgbClr val="0070C0"/>
              </a:solidFill>
            </a:endParaRPr>
          </a:p>
        </p:txBody>
      </p:sp>
      <p:sp>
        <p:nvSpPr>
          <p:cNvPr id="4" name="Text Placeholder 2"/>
          <p:cNvSpPr txBox="1">
            <a:spLocks/>
          </p:cNvSpPr>
          <p:nvPr/>
        </p:nvSpPr>
        <p:spPr>
          <a:xfrm>
            <a:off x="457200" y="228600"/>
            <a:ext cx="7772400" cy="750094"/>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rtl="1"/>
            <a:r>
              <a:rPr lang="ar-IQ" sz="4000" b="1" dirty="0">
                <a:solidFill>
                  <a:srgbClr val="002060"/>
                </a:solidFill>
              </a:rPr>
              <a:t>5- شرط المدة</a:t>
            </a:r>
            <a:endParaRPr lang="en-US" sz="4000" b="1" dirty="0">
              <a:solidFill>
                <a:srgbClr val="002060"/>
              </a:solidFill>
            </a:endParaRPr>
          </a:p>
        </p:txBody>
      </p:sp>
    </p:spTree>
    <p:extLst>
      <p:ext uri="{BB962C8B-B14F-4D97-AF65-F5344CB8AC3E}">
        <p14:creationId xmlns:p14="http://schemas.microsoft.com/office/powerpoint/2010/main" val="266303175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04800" y="1143000"/>
            <a:ext cx="8686800" cy="13620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defRPr/>
            </a:pPr>
            <a:r>
              <a:rPr lang="ar-IQ" sz="3200" b="1" dirty="0">
                <a:solidFill>
                  <a:srgbClr val="7030A0"/>
                </a:solidFill>
              </a:rPr>
              <a:t>لا يكفي توافر الركن المادي فقط لكي تكون هناك قاعدة دستورية عرفية بل يجب ايضاً ان يتوافر الركن المعنوي ايضاً.</a:t>
            </a:r>
            <a:br>
              <a:rPr lang="ar-IQ" sz="3200" b="1" dirty="0">
                <a:solidFill>
                  <a:srgbClr val="7030A0"/>
                </a:solidFill>
              </a:rPr>
            </a:br>
            <a:r>
              <a:rPr lang="ar-IQ" sz="3200" b="1" dirty="0">
                <a:solidFill>
                  <a:srgbClr val="7030A0"/>
                </a:solidFill>
              </a:rPr>
              <a:t>يتمثل الركن المعنوي في ان تصبح للعادة صفة الالزام اي الاعتقاد والاحساس من قبل هيئات الدولة وغيرها بضرورة ان تصبح العادة قاعدة واجبة الاحترام.</a:t>
            </a:r>
            <a:br>
              <a:rPr lang="ar-IQ" sz="3200" b="1" dirty="0"/>
            </a:br>
            <a:r>
              <a:rPr lang="ar-IQ" sz="3200" b="1" dirty="0"/>
              <a:t>ومن الطبيعي ان يكون الاعتقاد او الاحساس بضرورة القاعدة والزامها لاحقاً على الاعتياد. اذ يبدأ الامر بتكرار غير ملزم للعادة، ثم اطراد على اتباعها فينشأ الاعتقاد بضرورة العادة وبأنها اصبحت قاعدة ملزمة لدى هيئات الدولة والافراد (الرأي العام).</a:t>
            </a:r>
            <a:endParaRPr lang="en-US" sz="3200" b="1" dirty="0"/>
          </a:p>
        </p:txBody>
      </p:sp>
      <p:sp>
        <p:nvSpPr>
          <p:cNvPr id="3" name="Text Placeholder 2"/>
          <p:cNvSpPr txBox="1">
            <a:spLocks/>
          </p:cNvSpPr>
          <p:nvPr/>
        </p:nvSpPr>
        <p:spPr>
          <a:xfrm>
            <a:off x="914400" y="228600"/>
            <a:ext cx="7772400" cy="7620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rtl="1"/>
            <a:r>
              <a:rPr lang="ar-IQ" sz="4000" b="1" dirty="0">
                <a:solidFill>
                  <a:srgbClr val="002060"/>
                </a:solidFill>
              </a:rPr>
              <a:t>الركن المعنوي</a:t>
            </a:r>
            <a:endParaRPr lang="en-US" sz="4000" b="1" dirty="0">
              <a:solidFill>
                <a:srgbClr val="002060"/>
              </a:solidFill>
            </a:endParaRPr>
          </a:p>
        </p:txBody>
      </p:sp>
    </p:spTree>
    <p:extLst>
      <p:ext uri="{BB962C8B-B14F-4D97-AF65-F5344CB8AC3E}">
        <p14:creationId xmlns:p14="http://schemas.microsoft.com/office/powerpoint/2010/main" val="398486768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95943" y="1143000"/>
            <a:ext cx="8686800" cy="4114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defRPr/>
            </a:pPr>
            <a:r>
              <a:rPr lang="ar-IQ" dirty="0"/>
              <a:t>١- العرف المفسر.</a:t>
            </a:r>
            <a:br>
              <a:rPr lang="ar-IQ" dirty="0"/>
            </a:br>
            <a:r>
              <a:rPr lang="ar-IQ" dirty="0"/>
              <a:t>٢- العرف المكمل.</a:t>
            </a:r>
            <a:br>
              <a:rPr lang="ar-IQ" dirty="0"/>
            </a:br>
            <a:r>
              <a:rPr lang="ar-IQ" dirty="0"/>
              <a:t>٣- العرف المعدل.</a:t>
            </a:r>
            <a:br>
              <a:rPr lang="ar-IQ" dirty="0"/>
            </a:br>
            <a:r>
              <a:rPr lang="ar-IQ" sz="2400" dirty="0"/>
              <a:t>..............................................................................................</a:t>
            </a:r>
            <a:br>
              <a:rPr lang="ar-IQ" sz="4800" dirty="0"/>
            </a:br>
            <a:r>
              <a:rPr lang="ar-IQ" sz="2800" i="1" u="sng" dirty="0">
                <a:solidFill>
                  <a:srgbClr val="0000FF"/>
                </a:solidFill>
              </a:rPr>
              <a:t>ملاحظة: </a:t>
            </a:r>
            <a:r>
              <a:rPr lang="ar-IQ" sz="2800" b="1" dirty="0">
                <a:solidFill>
                  <a:srgbClr val="0000FF"/>
                </a:solidFill>
              </a:rPr>
              <a:t>ان العرف الدستوري، اياً كان نوعه، قد يقنن وذلك عندما يضمن في نص دستوري مكتوب، وقد يكون ذلك بمناسبة وضع دستور جديد او تعديل نص مكتوب في دستور قائم. </a:t>
            </a:r>
          </a:p>
          <a:p>
            <a:pPr algn="r" rtl="1">
              <a:defRPr/>
            </a:pPr>
            <a:r>
              <a:rPr lang="ar-IQ" sz="2800" b="1" dirty="0">
                <a:solidFill>
                  <a:srgbClr val="7030A0"/>
                </a:solidFill>
              </a:rPr>
              <a:t>مثال ذلك نجد ان التعديل الثاني والعشرين للدستور الامريكي حول عدم جواز اعادة انتخاب الرئيس الامريكي اكثر من مرة واحدة، يجد مصدره في سابقة عرفية اتبعها الرئيس الامريكي الاول (جورج واشنطن) عندما رفض انتخابه للمرة الثالثة. </a:t>
            </a:r>
            <a:br>
              <a:rPr lang="ar-IQ" dirty="0"/>
            </a:br>
            <a:br>
              <a:rPr lang="ar-IQ" dirty="0"/>
            </a:br>
            <a:br>
              <a:rPr lang="ar-IQ" dirty="0"/>
            </a:br>
            <a:br>
              <a:rPr lang="ar-IQ" dirty="0"/>
            </a:br>
            <a:endParaRPr lang="en-US" dirty="0"/>
          </a:p>
        </p:txBody>
      </p:sp>
      <p:sp>
        <p:nvSpPr>
          <p:cNvPr id="3" name="Text Placeholder 2"/>
          <p:cNvSpPr txBox="1">
            <a:spLocks/>
          </p:cNvSpPr>
          <p:nvPr/>
        </p:nvSpPr>
        <p:spPr>
          <a:xfrm>
            <a:off x="798286" y="152400"/>
            <a:ext cx="7772400" cy="457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rtl="1"/>
            <a:r>
              <a:rPr lang="ar-IQ" sz="5400" b="1">
                <a:solidFill>
                  <a:srgbClr val="FF0000"/>
                </a:solidFill>
              </a:rPr>
              <a:t>انواع العرف الدستوري</a:t>
            </a:r>
            <a:endParaRPr lang="en-US" sz="5400" b="1">
              <a:solidFill>
                <a:srgbClr val="FF0000"/>
              </a:solidFill>
            </a:endParaRPr>
          </a:p>
        </p:txBody>
      </p:sp>
    </p:spTree>
    <p:extLst>
      <p:ext uri="{BB962C8B-B14F-4D97-AF65-F5344CB8AC3E}">
        <p14:creationId xmlns:p14="http://schemas.microsoft.com/office/powerpoint/2010/main" val="270487264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2400" y="914400"/>
            <a:ext cx="8839200" cy="5638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defRPr/>
            </a:pPr>
            <a:r>
              <a:rPr lang="ar-IQ" sz="2400" b="1" dirty="0"/>
              <a:t># </a:t>
            </a:r>
            <a:r>
              <a:rPr lang="ar-IQ" sz="2800" b="1" dirty="0"/>
              <a:t>العرف المفسر يهدف الى الى تفسير نص غامض وايضاح معنى مبهم من نصوص الدستور.</a:t>
            </a:r>
            <a:br>
              <a:rPr lang="ar-IQ" sz="2400" b="1" dirty="0"/>
            </a:br>
            <a:r>
              <a:rPr lang="ar-IQ" sz="2400" b="1" dirty="0"/>
              <a:t># </a:t>
            </a:r>
            <a:r>
              <a:rPr lang="ar-IQ" sz="2400" b="1" dirty="0">
                <a:solidFill>
                  <a:srgbClr val="7030A0"/>
                </a:solidFill>
              </a:rPr>
              <a:t>العرف المفسر لا يخرج على قاعدة دستورية قائمة مصدرها المشرع، وبالتالي فأن العرف المفسر لا يخلق قاعدة دستورية جديدة بل يكشف غموض القاعدة الدستورية المكتوبة ويبين الطريقة الصحيحة لتطبيقها.</a:t>
            </a:r>
            <a:br>
              <a:rPr lang="ar-IQ" sz="2400" b="1" dirty="0"/>
            </a:br>
            <a:r>
              <a:rPr lang="ar-IQ" sz="2800" b="1" dirty="0"/>
              <a:t># تبدو اهمية العرف المفسر بصورة خاصة في الدساتير المقتضبة.</a:t>
            </a:r>
            <a:br>
              <a:rPr lang="ar-IQ" sz="2800" b="1" dirty="0"/>
            </a:br>
            <a:r>
              <a:rPr lang="ar-IQ" sz="2800" b="1" dirty="0"/>
              <a:t># مثال على العرف المفسر: المادة (٣) من الدستور الفرنسي لسنة ١٨٧٥ على ان (رئيس الجمهورية يكفل تنفيذ القوانين)، ولكن هذا النص لم يبين الوسيلة التي يستطيع رئيس الجمهورية بموجبها كفالة تنفيذ القوانين. ولهذا نشأ عرف مفسر لهذا النص تضمن منح رئيس الجمهورية حق اصدار مراسيم تنفيذية بالرغم من عدم وجود نص صريح في الدستور يمنحه هذا الحق.</a:t>
            </a:r>
            <a:br>
              <a:rPr lang="ar-IQ" sz="2800" b="1" dirty="0"/>
            </a:br>
            <a:r>
              <a:rPr lang="ar-IQ" sz="2800" b="1" dirty="0"/>
              <a:t>الهيئات المؤهلة لتفسير الدستور، هي: </a:t>
            </a:r>
            <a:r>
              <a:rPr lang="ar-IQ" sz="2800" b="1" dirty="0">
                <a:solidFill>
                  <a:srgbClr val="FF0000"/>
                </a:solidFill>
              </a:rPr>
              <a:t>البرلمان</a:t>
            </a:r>
            <a:r>
              <a:rPr lang="ar-IQ" sz="2800" b="1" dirty="0"/>
              <a:t>، </a:t>
            </a:r>
            <a:r>
              <a:rPr lang="ar-IQ" sz="2800" b="1" dirty="0">
                <a:solidFill>
                  <a:srgbClr val="FF0000"/>
                </a:solidFill>
              </a:rPr>
              <a:t>ورئيس الدولة</a:t>
            </a:r>
            <a:r>
              <a:rPr lang="ar-IQ" sz="2800" b="1" dirty="0"/>
              <a:t>، </a:t>
            </a:r>
            <a:r>
              <a:rPr lang="ar-IQ" sz="2800" b="1" dirty="0">
                <a:solidFill>
                  <a:srgbClr val="FF0000"/>
                </a:solidFill>
              </a:rPr>
              <a:t>والقضاء</a:t>
            </a:r>
            <a:r>
              <a:rPr lang="ar-IQ" sz="2800" b="1" dirty="0"/>
              <a:t>.</a:t>
            </a:r>
            <a:endParaRPr lang="en-US" sz="2800" b="1" dirty="0"/>
          </a:p>
        </p:txBody>
      </p:sp>
      <p:sp>
        <p:nvSpPr>
          <p:cNvPr id="3" name="Text Placeholder 2"/>
          <p:cNvSpPr txBox="1">
            <a:spLocks/>
          </p:cNvSpPr>
          <p:nvPr/>
        </p:nvSpPr>
        <p:spPr>
          <a:xfrm>
            <a:off x="169653" y="185057"/>
            <a:ext cx="8505645" cy="457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rtl="1"/>
            <a:r>
              <a:rPr lang="ar-IQ" sz="3600" b="1" dirty="0">
                <a:solidFill>
                  <a:srgbClr val="C00000"/>
                </a:solidFill>
              </a:rPr>
              <a:t>العرف المفسر</a:t>
            </a:r>
            <a:endParaRPr lang="en-US" sz="3600" b="1" dirty="0">
              <a:solidFill>
                <a:srgbClr val="C00000"/>
              </a:solidFill>
            </a:endParaRPr>
          </a:p>
        </p:txBody>
      </p:sp>
    </p:spTree>
    <p:extLst>
      <p:ext uri="{BB962C8B-B14F-4D97-AF65-F5344CB8AC3E}">
        <p14:creationId xmlns:p14="http://schemas.microsoft.com/office/powerpoint/2010/main" val="90674806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762000"/>
            <a:ext cx="8763000" cy="13620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defRPr/>
            </a:pPr>
            <a:r>
              <a:rPr lang="ar-IQ" sz="2400" b="1" dirty="0"/>
              <a:t># </a:t>
            </a:r>
            <a:r>
              <a:rPr lang="ar-IQ" sz="2800" b="1" dirty="0"/>
              <a:t>وهو العرف الذي يرمي الى تنظيم مسألة دستورية لم تنظمها النصوص الدستورية المكتوبة بشرط ألا يكون في هذا التنظيم ما يخالف نصوص الدستور (السبب: </a:t>
            </a:r>
            <a:r>
              <a:rPr lang="ar-IQ" sz="2800" b="1" dirty="0">
                <a:solidFill>
                  <a:srgbClr val="0070C0"/>
                </a:solidFill>
              </a:rPr>
              <a:t>لأننا نكون في هذه الحالة امام عرف معدل وليس عرفاً مكملاً).</a:t>
            </a:r>
            <a:br>
              <a:rPr lang="ar-IQ" sz="2400" b="1" dirty="0"/>
            </a:br>
            <a:r>
              <a:rPr lang="ar-IQ" sz="2400" b="1" dirty="0"/>
              <a:t># يتكون العرف المكمل بسبب قصور النصوص المكتوبة (السبب: </a:t>
            </a:r>
            <a:r>
              <a:rPr lang="ar-IQ" sz="2400" b="1" dirty="0">
                <a:solidFill>
                  <a:srgbClr val="0070C0"/>
                </a:solidFill>
              </a:rPr>
              <a:t>لأن القواعد الدستورية مهما بذل المشرع من جهد في صياغتها، </a:t>
            </a:r>
            <a:r>
              <a:rPr lang="ar-IQ" sz="2400" b="1" dirty="0">
                <a:solidFill>
                  <a:srgbClr val="C00000"/>
                </a:solidFill>
              </a:rPr>
              <a:t>لا</a:t>
            </a:r>
            <a:r>
              <a:rPr lang="ar-IQ" sz="2800" b="1" dirty="0">
                <a:solidFill>
                  <a:srgbClr val="C00000"/>
                </a:solidFill>
              </a:rPr>
              <a:t> تستطيع ان تستوعب جميع مستجدات الواقع السياسي المتطور والمتجدد بأستمرار</a:t>
            </a:r>
            <a:r>
              <a:rPr lang="ar-IQ" sz="2400" b="1" dirty="0">
                <a:solidFill>
                  <a:srgbClr val="0070C0"/>
                </a:solidFill>
              </a:rPr>
              <a:t>، من هنا تبرز اهمية العرف المكمل الذي يهدف الى ملء الفراغ في النصوص المكتوبة واكمال النقص الذي يعتريها).</a:t>
            </a:r>
            <a:br>
              <a:rPr lang="ar-IQ" sz="2400" b="1" dirty="0"/>
            </a:br>
            <a:r>
              <a:rPr lang="ar-IQ" sz="2400" b="1" dirty="0"/>
              <a:t># فيما يتعلق بالقيمة القانونية للعرف المكمل، هناك اتجاهات فقهية متعددة، لكننا نستطيع القول بأن الاتجاه الفقهي الغالب يعطي للعرف المكمل </a:t>
            </a:r>
            <a:r>
              <a:rPr lang="ar-IQ" sz="2400" b="1" dirty="0">
                <a:solidFill>
                  <a:srgbClr val="C00000"/>
                </a:solidFill>
              </a:rPr>
              <a:t>نفس قيمة النصوص الدستورية المكتوبة بشرط ألا يكون مخالفاً لها.</a:t>
            </a:r>
            <a:br>
              <a:rPr lang="ar-IQ" sz="2400" b="1" dirty="0">
                <a:solidFill>
                  <a:srgbClr val="C00000"/>
                </a:solidFill>
              </a:rPr>
            </a:br>
            <a:r>
              <a:rPr lang="ar-IQ" sz="2400" b="1" dirty="0"/>
              <a:t># امثلة على العرف المكمل:</a:t>
            </a:r>
            <a:br>
              <a:rPr lang="ar-IQ" sz="2400" b="1" dirty="0"/>
            </a:br>
            <a:r>
              <a:rPr lang="ar-IQ" sz="2400" b="1" dirty="0"/>
              <a:t>- </a:t>
            </a:r>
            <a:r>
              <a:rPr lang="ar-IQ" sz="2400" b="1" dirty="0">
                <a:solidFill>
                  <a:srgbClr val="7030A0"/>
                </a:solidFill>
              </a:rPr>
              <a:t>لم ينص الدستور الامريكي لسنة ١٧٨٧ صراحة على رقابة دستورية القوانين، ولكنها ولدت مع التطبيق العملي ونتيجة لاجتهاد قضائي، اي انها مدينة للعرف الدستوري.</a:t>
            </a:r>
            <a:endParaRPr lang="en-US" sz="2400" b="1" dirty="0">
              <a:solidFill>
                <a:srgbClr val="7030A0"/>
              </a:solidFill>
            </a:endParaRPr>
          </a:p>
        </p:txBody>
      </p:sp>
      <p:sp>
        <p:nvSpPr>
          <p:cNvPr id="3" name="Text Placeholder 2"/>
          <p:cNvSpPr txBox="1">
            <a:spLocks/>
          </p:cNvSpPr>
          <p:nvPr/>
        </p:nvSpPr>
        <p:spPr>
          <a:xfrm>
            <a:off x="685800" y="152400"/>
            <a:ext cx="7772400" cy="6096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ar-IQ" sz="3600" b="1" dirty="0">
                <a:solidFill>
                  <a:srgbClr val="FF0000"/>
                </a:solidFill>
              </a:rPr>
              <a:t>العرف المكمل</a:t>
            </a:r>
            <a:endParaRPr lang="en-US" sz="3600" b="1" dirty="0">
              <a:solidFill>
                <a:srgbClr val="FF0000"/>
              </a:solidFill>
            </a:endParaRPr>
          </a:p>
        </p:txBody>
      </p:sp>
    </p:spTree>
    <p:extLst>
      <p:ext uri="{BB962C8B-B14F-4D97-AF65-F5344CB8AC3E}">
        <p14:creationId xmlns:p14="http://schemas.microsoft.com/office/powerpoint/2010/main" val="1344754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609600"/>
            <a:ext cx="8839200" cy="7540526"/>
          </a:xfrm>
          <a:prstGeom prst="rect">
            <a:avLst/>
          </a:prstGeom>
        </p:spPr>
        <p:txBody>
          <a:bodyPr wrap="square">
            <a:spAutoFit/>
          </a:bodyPr>
          <a:lstStyle/>
          <a:p>
            <a:pPr algn="r" rtl="1"/>
            <a:r>
              <a:rPr lang="ar-IQ" sz="3600" dirty="0">
                <a:solidFill>
                  <a:srgbClr val="FFFF00"/>
                </a:solidFill>
                <a:cs typeface="Ali-A-Samik" pitchFamily="2" charset="-78"/>
              </a:rPr>
              <a:t>تعريف الدستور من الناحية اللغوية</a:t>
            </a:r>
            <a:r>
              <a:rPr lang="ar-SA" sz="3600" dirty="0">
                <a:solidFill>
                  <a:srgbClr val="FFFF00"/>
                </a:solidFill>
                <a:cs typeface="Ali-A-Samik" pitchFamily="2" charset="-78"/>
              </a:rPr>
              <a:t>: </a:t>
            </a:r>
            <a:endParaRPr lang="ar-IQ" sz="3600" dirty="0">
              <a:solidFill>
                <a:srgbClr val="FFFF00"/>
              </a:solidFill>
              <a:cs typeface="Ali-A-Samik" pitchFamily="2" charset="-78"/>
            </a:endParaRPr>
          </a:p>
          <a:p>
            <a:pPr algn="r" rtl="1"/>
            <a:r>
              <a:rPr lang="ar-IQ" sz="3200" dirty="0">
                <a:solidFill>
                  <a:srgbClr val="C00000"/>
                </a:solidFill>
                <a:cs typeface="Ali-A-Samik" pitchFamily="2" charset="-78"/>
              </a:rPr>
              <a:t>مجموعة القواعد التي تحدد الاسس العامة لطريقة تكوين الجماعة وتنظيمها.</a:t>
            </a:r>
          </a:p>
          <a:p>
            <a:pPr algn="r" rtl="1"/>
            <a:r>
              <a:rPr lang="ar-IQ" sz="2400" dirty="0">
                <a:solidFill>
                  <a:srgbClr val="C00000"/>
                </a:solidFill>
                <a:cs typeface="AF_ BOTAN KURDI 23" pitchFamily="2" charset="-78"/>
              </a:rPr>
              <a:t>.</a:t>
            </a:r>
            <a:r>
              <a:rPr lang="ar-IQ" sz="3200" dirty="0">
                <a:solidFill>
                  <a:srgbClr val="C00000"/>
                </a:solidFill>
                <a:cs typeface="Ali-A-Samik" pitchFamily="2" charset="-78"/>
              </a:rPr>
              <a:t>وعلى هذا الاساس يمكن تصور وجود الدستور في كل جماعة بشرية منظمة كالاسرة والقبيلة والنقابة والحزب السياسي.</a:t>
            </a:r>
          </a:p>
          <a:p>
            <a:pPr algn="r" rtl="1"/>
            <a:r>
              <a:rPr lang="ar-IQ" sz="3200" dirty="0">
                <a:solidFill>
                  <a:srgbClr val="C00000"/>
                </a:solidFill>
                <a:cs typeface="Ali-A-Samik" pitchFamily="2" charset="-78"/>
              </a:rPr>
              <a:t>وكذلك الدولة باعتبارها من اكبر الجماعات البشرية واكثرها تنظيماَ.</a:t>
            </a:r>
          </a:p>
          <a:p>
            <a:pPr algn="r" rtl="1"/>
            <a:endParaRPr lang="ar-IQ" sz="3200" dirty="0">
              <a:solidFill>
                <a:srgbClr val="C00000"/>
              </a:solidFill>
              <a:cs typeface="Ali-A-Samik" pitchFamily="2" charset="-78"/>
            </a:endParaRPr>
          </a:p>
          <a:p>
            <a:pPr algn="r"/>
            <a:r>
              <a:rPr lang="ar-IQ" sz="3600" dirty="0">
                <a:solidFill>
                  <a:srgbClr val="FFC000"/>
                </a:solidFill>
                <a:cs typeface="Ali-A-Samik" pitchFamily="2" charset="-78"/>
              </a:rPr>
              <a:t>معنى كلمة الدستور من الناحية الاصطلاحية:</a:t>
            </a:r>
          </a:p>
          <a:p>
            <a:pPr algn="just" rtl="1"/>
            <a:r>
              <a:rPr lang="ar-IQ" sz="3200" dirty="0">
                <a:solidFill>
                  <a:srgbClr val="0000FF"/>
                </a:solidFill>
                <a:cs typeface="Ali-A-Samik" pitchFamily="2" charset="-78"/>
              </a:rPr>
              <a:t>مجموعة القواعد المتعلقة ببيان </a:t>
            </a:r>
            <a:r>
              <a:rPr lang="ar-IQ" sz="3200" dirty="0">
                <a:solidFill>
                  <a:srgbClr val="FF0000"/>
                </a:solidFill>
                <a:cs typeface="Ali-A-Samik" pitchFamily="2" charset="-78"/>
              </a:rPr>
              <a:t>مصدر السلطة </a:t>
            </a:r>
            <a:r>
              <a:rPr lang="ar-IQ" sz="3200" dirty="0">
                <a:solidFill>
                  <a:srgbClr val="00B0F0"/>
                </a:solidFill>
                <a:cs typeface="Ali-A-Samik" pitchFamily="2" charset="-78"/>
              </a:rPr>
              <a:t>وتنظيم ممارستها </a:t>
            </a:r>
            <a:r>
              <a:rPr lang="ar-IQ" sz="3200" dirty="0">
                <a:solidFill>
                  <a:srgbClr val="7030A0"/>
                </a:solidFill>
                <a:cs typeface="Ali-A-Samik" pitchFamily="2" charset="-78"/>
              </a:rPr>
              <a:t>وانتقالها</a:t>
            </a:r>
            <a:r>
              <a:rPr lang="ar-IQ" sz="3200" dirty="0">
                <a:solidFill>
                  <a:srgbClr val="0000FF"/>
                </a:solidFill>
                <a:cs typeface="Ali-A-Samik" pitchFamily="2" charset="-78"/>
              </a:rPr>
              <a:t> </a:t>
            </a:r>
            <a:r>
              <a:rPr lang="ar-IQ" sz="3200" dirty="0">
                <a:solidFill>
                  <a:schemeClr val="bg1">
                    <a:lumMod val="50000"/>
                  </a:schemeClr>
                </a:solidFill>
                <a:cs typeface="Ali-A-Samik" pitchFamily="2" charset="-78"/>
              </a:rPr>
              <a:t>والعلاقة بين القابضين عليها </a:t>
            </a:r>
            <a:r>
              <a:rPr lang="ar-IQ" sz="3200" dirty="0">
                <a:solidFill>
                  <a:srgbClr val="0000FF"/>
                </a:solidFill>
                <a:cs typeface="Ali-A-Samik" pitchFamily="2" charset="-78"/>
              </a:rPr>
              <a:t>وكذلك تلك </a:t>
            </a:r>
            <a:r>
              <a:rPr lang="ar-IQ" sz="3200" dirty="0">
                <a:solidFill>
                  <a:srgbClr val="92D050"/>
                </a:solidFill>
                <a:cs typeface="Ali-A-Samik" pitchFamily="2" charset="-78"/>
              </a:rPr>
              <a:t>المتعلقة بالحقوق والحريات العامة </a:t>
            </a:r>
            <a:r>
              <a:rPr lang="ar-IQ" sz="3200" dirty="0">
                <a:solidFill>
                  <a:srgbClr val="0000FF"/>
                </a:solidFill>
                <a:cs typeface="Ali-A-Samik" pitchFamily="2" charset="-78"/>
              </a:rPr>
              <a:t>في الدولة سواء وجدت هذه القواعد في صلب الوثيقة الدستورية ام خارجها.</a:t>
            </a:r>
          </a:p>
          <a:p>
            <a:pPr algn="r" rtl="1"/>
            <a:r>
              <a:rPr lang="ar-EG" sz="3600" dirty="0">
                <a:solidFill>
                  <a:srgbClr val="FFC000"/>
                </a:solidFill>
                <a:cs typeface="Ali-A-Samik" pitchFamily="2" charset="-78"/>
              </a:rPr>
              <a:t> </a:t>
            </a:r>
            <a:endParaRPr lang="ar-IQ" sz="2400" dirty="0">
              <a:solidFill>
                <a:srgbClr val="FF0000"/>
              </a:solidFill>
              <a:cs typeface="AF_ BOTAN KURDI 23" pitchFamily="2" charset="-78"/>
            </a:endParaRPr>
          </a:p>
          <a:p>
            <a:pPr algn="r" rtl="1"/>
            <a:endParaRPr lang="en-US" sz="3600" dirty="0">
              <a:solidFill>
                <a:srgbClr val="009900"/>
              </a:solidFill>
              <a:cs typeface="Ali-A-Samik" pitchFamily="2" charset="-78"/>
            </a:endParaRPr>
          </a:p>
          <a:p>
            <a:pPr algn="r" rtl="1"/>
            <a:r>
              <a:rPr lang="ar-IQ" sz="3200" dirty="0">
                <a:solidFill>
                  <a:srgbClr val="C00000"/>
                </a:solidFill>
                <a:cs typeface="Ali-A-Samik" pitchFamily="2" charset="-78"/>
              </a:rPr>
              <a:t>  </a:t>
            </a:r>
          </a:p>
          <a:p>
            <a:pPr algn="r" rtl="1"/>
            <a:r>
              <a:rPr lang="ar-IQ" sz="2400" dirty="0">
                <a:solidFill>
                  <a:srgbClr val="0070C0"/>
                </a:solidFill>
                <a:cs typeface="AF_ BOTAN KURDI 23" pitchFamily="2" charset="-78"/>
              </a:rPr>
              <a:t>.</a:t>
            </a:r>
            <a:endParaRPr lang="en-US" sz="2400" dirty="0">
              <a:solidFill>
                <a:srgbClr val="0070C0"/>
              </a:solidFill>
              <a:cs typeface="AF_ BOTAN KURDI 23" pitchFamily="2" charset="-78"/>
            </a:endParaRPr>
          </a:p>
        </p:txBody>
      </p:sp>
    </p:spTree>
    <p:extLst>
      <p:ext uri="{BB962C8B-B14F-4D97-AF65-F5344CB8AC3E}">
        <p14:creationId xmlns:p14="http://schemas.microsoft.com/office/powerpoint/2010/main" val="385876589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95086" y="990600"/>
            <a:ext cx="8153400" cy="13620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rtl="1">
              <a:defRPr/>
            </a:pPr>
            <a:r>
              <a:rPr lang="ar-IQ" sz="3200" b="1" dirty="0">
                <a:solidFill>
                  <a:srgbClr val="7030A0"/>
                </a:solidFill>
              </a:rPr>
              <a:t>وهو الذي ينصرف اثره الى تعديل الاحكام التي اوردها الدستور في شأن موضوع معين سواء بالاضافة الى هذه الاحكام او بالحذف منها.</a:t>
            </a:r>
          </a:p>
          <a:p>
            <a:pPr algn="r" rtl="1">
              <a:defRPr/>
            </a:pPr>
            <a:endParaRPr lang="ar-IQ" sz="3200" b="1" dirty="0"/>
          </a:p>
          <a:p>
            <a:pPr algn="r" rtl="1">
              <a:defRPr/>
            </a:pPr>
            <a:endParaRPr lang="en-US" sz="3200" b="1" dirty="0"/>
          </a:p>
        </p:txBody>
      </p:sp>
      <p:sp>
        <p:nvSpPr>
          <p:cNvPr id="3" name="Text Placeholder 2"/>
          <p:cNvSpPr txBox="1">
            <a:spLocks/>
          </p:cNvSpPr>
          <p:nvPr/>
        </p:nvSpPr>
        <p:spPr>
          <a:xfrm>
            <a:off x="518886" y="152400"/>
            <a:ext cx="8153400" cy="3810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rtl="1"/>
            <a:r>
              <a:rPr lang="ar-IQ" sz="4000" b="1" dirty="0">
                <a:solidFill>
                  <a:srgbClr val="FF0000"/>
                </a:solidFill>
              </a:rPr>
              <a:t>العرف المعدل</a:t>
            </a:r>
            <a:endParaRPr lang="en-US" sz="4000" b="1" dirty="0">
              <a:solidFill>
                <a:srgbClr val="FF0000"/>
              </a:solidFill>
            </a:endParaRPr>
          </a:p>
        </p:txBody>
      </p:sp>
      <p:sp>
        <p:nvSpPr>
          <p:cNvPr id="4" name="Title 1"/>
          <p:cNvSpPr txBox="1">
            <a:spLocks/>
          </p:cNvSpPr>
          <p:nvPr/>
        </p:nvSpPr>
        <p:spPr>
          <a:xfrm>
            <a:off x="613229" y="3703637"/>
            <a:ext cx="7772400" cy="12096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defRPr/>
            </a:pPr>
            <a:r>
              <a:rPr lang="ar-IQ" sz="2800" b="1" dirty="0"/>
              <a:t>١- العرف الدستوري المعدل بالاضافة.</a:t>
            </a:r>
            <a:br>
              <a:rPr lang="ar-IQ" sz="2800" b="1" dirty="0"/>
            </a:br>
            <a:r>
              <a:rPr lang="ar-IQ" sz="2800" b="1" dirty="0"/>
              <a:t>٢- العرف الدستوري المعدل بالحذف.</a:t>
            </a:r>
            <a:endParaRPr lang="en-US" sz="2800" b="1" dirty="0"/>
          </a:p>
        </p:txBody>
      </p:sp>
      <p:sp>
        <p:nvSpPr>
          <p:cNvPr id="5" name="Text Placeholder 2"/>
          <p:cNvSpPr txBox="1">
            <a:spLocks/>
          </p:cNvSpPr>
          <p:nvPr/>
        </p:nvSpPr>
        <p:spPr>
          <a:xfrm>
            <a:off x="805317" y="2819400"/>
            <a:ext cx="7772400" cy="744537"/>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rtl="1"/>
            <a:r>
              <a:rPr lang="ar-IQ" sz="3600" b="1">
                <a:solidFill>
                  <a:srgbClr val="FF0000"/>
                </a:solidFill>
              </a:rPr>
              <a:t>انواع العرف المعدل</a:t>
            </a:r>
            <a:endParaRPr lang="en-US" sz="3600" b="1">
              <a:solidFill>
                <a:srgbClr val="FF0000"/>
              </a:solidFill>
            </a:endParaRPr>
          </a:p>
        </p:txBody>
      </p:sp>
    </p:spTree>
    <p:extLst>
      <p:ext uri="{BB962C8B-B14F-4D97-AF65-F5344CB8AC3E}">
        <p14:creationId xmlns:p14="http://schemas.microsoft.com/office/powerpoint/2010/main" val="391957891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04800" y="1219200"/>
            <a:ext cx="8610600" cy="13620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defRPr/>
            </a:pPr>
            <a:r>
              <a:rPr lang="ar-IQ" sz="3200" b="1" dirty="0"/>
              <a:t># العرف الدستوري المعدل بالاضافة يرمي الى تخويل هيئة من هيئات الدولة سلطة او اختصاصاً جديداً لم تكن تتمتع به في ظل النصوص القائمة.</a:t>
            </a:r>
            <a:br>
              <a:rPr lang="ar-IQ" sz="3200" b="1" dirty="0"/>
            </a:br>
            <a:r>
              <a:rPr lang="ar-IQ" sz="3200" b="1" dirty="0"/>
              <a:t># مثال على العرف الدستوري بالاضافة:</a:t>
            </a:r>
            <a:br>
              <a:rPr lang="ar-IQ" sz="3200" b="1" dirty="0"/>
            </a:br>
            <a:r>
              <a:rPr lang="ar-IQ" sz="3200" b="1" dirty="0">
                <a:solidFill>
                  <a:srgbClr val="7030A0"/>
                </a:solidFill>
              </a:rPr>
              <a:t>ان دستور فرنسا لسنة ١٨٧٥ اناط السلطة التشريعية حصراً بالبرلمان، لكن منذ سنة ١٩٢٤ اعتاد البرلمان الفرنسي ان يفوض الوزارة سلطة اصدار مراسيم لها قوة القانون ويمكن لها ان تعدل قوانين نافذة.</a:t>
            </a:r>
            <a:br>
              <a:rPr lang="ar-IQ" sz="3200" b="1" dirty="0"/>
            </a:br>
            <a:endParaRPr lang="en-US" sz="3200" b="1" dirty="0"/>
          </a:p>
        </p:txBody>
      </p:sp>
      <p:sp>
        <p:nvSpPr>
          <p:cNvPr id="3" name="Text Placeholder 2"/>
          <p:cNvSpPr txBox="1">
            <a:spLocks/>
          </p:cNvSpPr>
          <p:nvPr/>
        </p:nvSpPr>
        <p:spPr>
          <a:xfrm>
            <a:off x="304800" y="304800"/>
            <a:ext cx="8610600" cy="838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rtl="1"/>
            <a:r>
              <a:rPr lang="ar-IQ" sz="4800" b="1">
                <a:solidFill>
                  <a:srgbClr val="C00000"/>
                </a:solidFill>
              </a:rPr>
              <a:t>العرف الدستوري المعدل بالاضافة</a:t>
            </a:r>
            <a:endParaRPr lang="en-US" sz="4800" b="1">
              <a:solidFill>
                <a:srgbClr val="C00000"/>
              </a:solidFill>
            </a:endParaRPr>
          </a:p>
        </p:txBody>
      </p:sp>
    </p:spTree>
    <p:extLst>
      <p:ext uri="{BB962C8B-B14F-4D97-AF65-F5344CB8AC3E}">
        <p14:creationId xmlns:p14="http://schemas.microsoft.com/office/powerpoint/2010/main" val="1011280152"/>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1143000"/>
            <a:ext cx="8686800" cy="22764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defRPr/>
            </a:pPr>
            <a:r>
              <a:rPr lang="ar-IQ" sz="2800" b="1" dirty="0"/>
              <a:t># العرف المعدل بالحذف يعني ان يجري العمل على اسقاط حق او رفع قيد من الحقوق او القيود المقررة في صلب الوثيقة الدستورية لهيئة او سلطة معينة، او بعبارة اخرى يعني ان يجري العرف على اهمال تطبيق نص من نصوص الدستور او تطبيقه بشكل مغاير لمحتواه.</a:t>
            </a:r>
            <a:br>
              <a:rPr lang="ar-IQ" sz="2800" b="1" dirty="0"/>
            </a:br>
            <a:r>
              <a:rPr lang="ar-IQ" sz="2800" b="1" dirty="0"/>
              <a:t># </a:t>
            </a:r>
            <a:r>
              <a:rPr lang="ar-IQ" sz="2800" b="1" dirty="0">
                <a:solidFill>
                  <a:srgbClr val="FF0000"/>
                </a:solidFill>
              </a:rPr>
              <a:t>مثال على العرف المعدل بالحذف</a:t>
            </a:r>
            <a:r>
              <a:rPr lang="ar-IQ" sz="2800" b="1" dirty="0">
                <a:solidFill>
                  <a:srgbClr val="7030A0"/>
                </a:solidFill>
              </a:rPr>
              <a:t>: نص الدستور الفرنسي لسنة ١٨٧٥ على حق رئيس الجمهورية في حل مجلس النواب، وقد استخدم هذا الحق مرة واحدة في سنة ١٨٧٧ من قبل الرئيس (مكماهون)، لكن لم يستخدم هذا الحق مرة اخرى من قبل الرؤوساء اللاحقين، حتى انتهاء العمل بهذا الدستور سنة ١٩٤٠، فنشأ عن تكرار هذا الامتناع عرف دستوري معدل ادى الى القول بسقوط حق الحل بعدم الاستعمال في النظام الدستوري الفرنسي في ذلك الوقت.</a:t>
            </a:r>
            <a:endParaRPr lang="en-US" sz="2800" b="1" dirty="0">
              <a:solidFill>
                <a:srgbClr val="7030A0"/>
              </a:solidFill>
            </a:endParaRPr>
          </a:p>
        </p:txBody>
      </p:sp>
      <p:sp>
        <p:nvSpPr>
          <p:cNvPr id="3" name="Text Placeholder 2"/>
          <p:cNvSpPr txBox="1">
            <a:spLocks/>
          </p:cNvSpPr>
          <p:nvPr/>
        </p:nvSpPr>
        <p:spPr>
          <a:xfrm>
            <a:off x="609600" y="304800"/>
            <a:ext cx="7772400" cy="9144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ar-IQ" sz="5400" b="1">
                <a:solidFill>
                  <a:srgbClr val="FF0000"/>
                </a:solidFill>
              </a:rPr>
              <a:t>العرف الدستوري المعدل بالحذف</a:t>
            </a:r>
            <a:endParaRPr lang="en-US" sz="5400" b="1">
              <a:solidFill>
                <a:srgbClr val="FF0000"/>
              </a:solidFill>
            </a:endParaRPr>
          </a:p>
        </p:txBody>
      </p:sp>
    </p:spTree>
    <p:extLst>
      <p:ext uri="{BB962C8B-B14F-4D97-AF65-F5344CB8AC3E}">
        <p14:creationId xmlns:p14="http://schemas.microsoft.com/office/powerpoint/2010/main" val="66504813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46743" y="762000"/>
            <a:ext cx="8763000" cy="13620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defRPr/>
            </a:pPr>
            <a:r>
              <a:rPr lang="ar-IQ" sz="3200" b="1" dirty="0"/>
              <a:t>لقد اثار موضوع مشروعية العرف المعدل او قيمته القانونية نقاشاً طويلاً بين الفقهاء، حيث اختلفت وجهات نظرهم في ذلك وانقسموا الى ثلاثة اتجاهات.</a:t>
            </a:r>
          </a:p>
        </p:txBody>
      </p:sp>
      <p:sp>
        <p:nvSpPr>
          <p:cNvPr id="3" name="Text Placeholder 2"/>
          <p:cNvSpPr txBox="1">
            <a:spLocks/>
          </p:cNvSpPr>
          <p:nvPr/>
        </p:nvSpPr>
        <p:spPr>
          <a:xfrm>
            <a:off x="381000" y="38100"/>
            <a:ext cx="8763000" cy="3810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rtl="1"/>
            <a:r>
              <a:rPr lang="ar-IQ" sz="4000" b="1" u="sng" dirty="0">
                <a:solidFill>
                  <a:srgbClr val="7030A0"/>
                </a:solidFill>
              </a:rPr>
              <a:t>القيمة القانونية للعرف المعدل</a:t>
            </a:r>
            <a:endParaRPr lang="en-US" sz="4000" b="1" u="sng" dirty="0">
              <a:solidFill>
                <a:srgbClr val="7030A0"/>
              </a:solidFill>
            </a:endParaRPr>
          </a:p>
        </p:txBody>
      </p:sp>
      <p:sp>
        <p:nvSpPr>
          <p:cNvPr id="4" name="Title 1"/>
          <p:cNvSpPr txBox="1">
            <a:spLocks/>
          </p:cNvSpPr>
          <p:nvPr/>
        </p:nvSpPr>
        <p:spPr>
          <a:xfrm>
            <a:off x="244468" y="2514600"/>
            <a:ext cx="8763000" cy="13620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defRPr/>
            </a:pPr>
            <a:r>
              <a:rPr lang="ar-IQ" sz="2800" b="1" dirty="0"/>
              <a:t># هذا الاتجاه يرفض التسليم بأمكانية نشوء عرف معدل (السبب: </a:t>
            </a:r>
            <a:r>
              <a:rPr lang="ar-IQ" sz="2800" b="1" dirty="0">
                <a:solidFill>
                  <a:srgbClr val="0070C0"/>
                </a:solidFill>
              </a:rPr>
              <a:t>لأنه يتنافى و إرادة المشرع المفترضة، ذلك لأن العرف المعدل ينصرف اثره الى انشاء قواعد تتعارض مع ما اورده المشرع من احكام، وينتج عن ذلك ان العرف المعدل يتناقض مع الدستور المدون، وخاصة الجامد منه، حيث ينص هذا الدستور على اجراءات تعديله ويبين السلطة المختصة بالتعديل، ولهذا يعتبر العرف المعدل انتهاكاً لنصوص الدستور وخاصة تلك المتعلقة بالتعديل).</a:t>
            </a:r>
            <a:br>
              <a:rPr lang="ar-IQ" sz="2800" b="1" dirty="0"/>
            </a:br>
            <a:r>
              <a:rPr lang="ar-IQ" sz="2800" b="1" dirty="0"/>
              <a:t># انصار هذا الاتجاه لا يسلمون إلا بالعرف الموافق للتشريع (مفسراً كان او مكملاً)، وينكرون امكانية وجود عرف معارض للتشريع.</a:t>
            </a:r>
            <a:endParaRPr lang="en-US" sz="2800" b="1" dirty="0"/>
          </a:p>
        </p:txBody>
      </p:sp>
      <p:sp>
        <p:nvSpPr>
          <p:cNvPr id="5" name="Text Placeholder 2"/>
          <p:cNvSpPr txBox="1">
            <a:spLocks/>
          </p:cNvSpPr>
          <p:nvPr/>
        </p:nvSpPr>
        <p:spPr>
          <a:xfrm>
            <a:off x="603006" y="1862591"/>
            <a:ext cx="8267700" cy="457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ar-IQ" sz="4000" b="1" dirty="0">
                <a:solidFill>
                  <a:srgbClr val="FF0000"/>
                </a:solidFill>
              </a:rPr>
              <a:t>الاتجاه الاول</a:t>
            </a:r>
            <a:endParaRPr lang="en-US" sz="4000" b="1" dirty="0">
              <a:solidFill>
                <a:srgbClr val="FF0000"/>
              </a:solidFill>
            </a:endParaRPr>
          </a:p>
        </p:txBody>
      </p:sp>
    </p:spTree>
    <p:extLst>
      <p:ext uri="{BB962C8B-B14F-4D97-AF65-F5344CB8AC3E}">
        <p14:creationId xmlns:p14="http://schemas.microsoft.com/office/powerpoint/2010/main" val="62583534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1343" y="1066800"/>
            <a:ext cx="8686800" cy="13620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defRPr/>
            </a:pPr>
            <a:r>
              <a:rPr lang="ar-IQ" sz="2800" b="1" dirty="0"/>
              <a:t># هذا الاتجاه يذهب الى الاعتراف بالقيمة القانونية للعرف المعدل سواء أكان بالاضافة او الحذف.</a:t>
            </a:r>
            <a:br>
              <a:rPr lang="ar-IQ" sz="2800" b="1" dirty="0"/>
            </a:br>
            <a:r>
              <a:rPr lang="ar-IQ" sz="2800" b="1" dirty="0"/>
              <a:t># يستند هذا الاتجاه الى ان العرف ليس إلا تعبيراً مباشراً عن ارادة الامة صاحبة السيادة، ويعتبر ايضاً وسيلة للتعبير عن ضمير الجماعة مصدراً للقانون.</a:t>
            </a:r>
            <a:br>
              <a:rPr lang="ar-IQ" sz="2800" b="1" dirty="0"/>
            </a:br>
            <a:r>
              <a:rPr lang="ar-IQ" sz="2800" b="1" dirty="0"/>
              <a:t># </a:t>
            </a:r>
            <a:r>
              <a:rPr lang="ar-IQ" sz="2800" b="1" dirty="0">
                <a:solidFill>
                  <a:srgbClr val="FF0000"/>
                </a:solidFill>
              </a:rPr>
              <a:t>هذا الاتجاه انقسم الى فريقين:</a:t>
            </a:r>
            <a:br>
              <a:rPr lang="ar-IQ" sz="2800" b="1" dirty="0"/>
            </a:br>
            <a:r>
              <a:rPr lang="ar-IQ" sz="2800" b="1" dirty="0"/>
              <a:t>١- </a:t>
            </a:r>
            <a:r>
              <a:rPr lang="ar-IQ" sz="2800" b="1" dirty="0">
                <a:solidFill>
                  <a:srgbClr val="0070C0"/>
                </a:solidFill>
              </a:rPr>
              <a:t>الفريق الاول</a:t>
            </a:r>
            <a:r>
              <a:rPr lang="ar-IQ" sz="2800" b="1" dirty="0"/>
              <a:t>: يرى ان للعرف المعدل (سواء اكان بالاضافة اوبالحذف)،  نفس قوة النصوص الدستورية وليس مجرد قوة القانون العادي.</a:t>
            </a:r>
            <a:br>
              <a:rPr lang="ar-IQ" sz="2800" b="1" dirty="0"/>
            </a:br>
            <a:r>
              <a:rPr lang="ar-IQ" sz="2800" b="1" dirty="0"/>
              <a:t>٢- </a:t>
            </a:r>
            <a:r>
              <a:rPr lang="ar-IQ" sz="2800" b="1" dirty="0">
                <a:solidFill>
                  <a:srgbClr val="0070C0"/>
                </a:solidFill>
              </a:rPr>
              <a:t>الفريق الثاني</a:t>
            </a:r>
            <a:r>
              <a:rPr lang="ar-IQ" sz="2800" b="1" dirty="0"/>
              <a:t>: يرى ان العرف المعدل يتمتع من حيث القوة بنفس مرتبة القاعدة القانونية العادية. </a:t>
            </a:r>
            <a:br>
              <a:rPr lang="ar-IQ" sz="2800" b="1" dirty="0"/>
            </a:br>
            <a:r>
              <a:rPr lang="ar-IQ" sz="2800" b="1" dirty="0"/>
              <a:t>وينتج عن ذلك عدم امكانية المساس بالنصوص الدستورية الجامدة (السبب: </a:t>
            </a:r>
            <a:r>
              <a:rPr lang="ar-IQ" sz="2800" b="1" dirty="0">
                <a:solidFill>
                  <a:srgbClr val="FFC000"/>
                </a:solidFill>
              </a:rPr>
              <a:t>لأن القانون العادي لا يستطيع تعديل الدستور الجامد، والقاعدة الادنى لا يمكن ان تعدل القاعدة العليا</a:t>
            </a:r>
            <a:r>
              <a:rPr lang="ar-IQ" sz="2800" b="1" dirty="0"/>
              <a:t>).</a:t>
            </a:r>
            <a:endParaRPr lang="en-US" sz="2800" b="1" dirty="0"/>
          </a:p>
        </p:txBody>
      </p:sp>
      <p:sp>
        <p:nvSpPr>
          <p:cNvPr id="3" name="Text Placeholder 2"/>
          <p:cNvSpPr txBox="1">
            <a:spLocks/>
          </p:cNvSpPr>
          <p:nvPr/>
        </p:nvSpPr>
        <p:spPr>
          <a:xfrm>
            <a:off x="533400" y="228600"/>
            <a:ext cx="7772400" cy="5334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ar-IQ" sz="4400" b="1">
                <a:solidFill>
                  <a:srgbClr val="FF0000"/>
                </a:solidFill>
              </a:rPr>
              <a:t>الاتجاه الثاني</a:t>
            </a:r>
            <a:endParaRPr lang="en-US" sz="4400" b="1">
              <a:solidFill>
                <a:srgbClr val="FF0000"/>
              </a:solidFill>
            </a:endParaRPr>
          </a:p>
        </p:txBody>
      </p:sp>
    </p:spTree>
    <p:extLst>
      <p:ext uri="{BB962C8B-B14F-4D97-AF65-F5344CB8AC3E}">
        <p14:creationId xmlns:p14="http://schemas.microsoft.com/office/powerpoint/2010/main" val="137420062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04800" y="1447800"/>
            <a:ext cx="8454571" cy="13620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rtl="1">
              <a:defRPr/>
            </a:pPr>
            <a:r>
              <a:rPr lang="ar-IQ" sz="3600" b="1" dirty="0"/>
              <a:t># </a:t>
            </a:r>
            <a:r>
              <a:rPr lang="ar-IQ" sz="3600" b="1" dirty="0">
                <a:solidFill>
                  <a:srgbClr val="7030A0"/>
                </a:solidFill>
              </a:rPr>
              <a:t>هذا الاتجاه يميز بين العرف الدستوري المعدل بالاضافة </a:t>
            </a:r>
            <a:r>
              <a:rPr lang="ar-IQ" sz="3600" b="1" dirty="0">
                <a:solidFill>
                  <a:srgbClr val="C00000"/>
                </a:solidFill>
              </a:rPr>
              <a:t>والعرف الدستوري المعدل بالحذف</a:t>
            </a:r>
            <a:r>
              <a:rPr lang="ar-IQ" sz="3600" b="1" dirty="0"/>
              <a:t>.</a:t>
            </a:r>
            <a:br>
              <a:rPr lang="ar-IQ" sz="3600" b="1" dirty="0"/>
            </a:br>
            <a:r>
              <a:rPr lang="ar-IQ" sz="3600" b="1" dirty="0"/>
              <a:t># هذا الاتجاه يعترف بمشروعية العرف المعدل بالاضافة ويقر له بذات القوة القانونية التي للنصوص الدستورية.</a:t>
            </a:r>
            <a:br>
              <a:rPr lang="ar-IQ" sz="3600" b="1" dirty="0"/>
            </a:br>
            <a:r>
              <a:rPr lang="ar-IQ" sz="3600" b="1" dirty="0"/>
              <a:t># لكن هذا الاتجاه لا يعترف بمشروعية العرف المعدل بالحذف، و لا يقر له بوجود من الناحية العملية.</a:t>
            </a:r>
            <a:endParaRPr lang="en-US" sz="3600" b="1" dirty="0"/>
          </a:p>
        </p:txBody>
      </p:sp>
      <p:sp>
        <p:nvSpPr>
          <p:cNvPr id="3" name="Text Placeholder 2"/>
          <p:cNvSpPr txBox="1">
            <a:spLocks/>
          </p:cNvSpPr>
          <p:nvPr/>
        </p:nvSpPr>
        <p:spPr>
          <a:xfrm>
            <a:off x="533400" y="381000"/>
            <a:ext cx="8454571" cy="457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ar-IQ" sz="5400" b="1" dirty="0">
                <a:solidFill>
                  <a:srgbClr val="FF0000"/>
                </a:solidFill>
              </a:rPr>
              <a:t>الاتجاه الثالث</a:t>
            </a:r>
            <a:endParaRPr lang="en-US" sz="5400" b="1" dirty="0">
              <a:solidFill>
                <a:srgbClr val="FF0000"/>
              </a:solidFill>
            </a:endParaRPr>
          </a:p>
        </p:txBody>
      </p:sp>
    </p:spTree>
    <p:extLst>
      <p:ext uri="{BB962C8B-B14F-4D97-AF65-F5344CB8AC3E}">
        <p14:creationId xmlns:p14="http://schemas.microsoft.com/office/powerpoint/2010/main" val="2968448544"/>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19113" y="762000"/>
            <a:ext cx="7772400" cy="5334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lang="ar-IQ">
                <a:solidFill>
                  <a:srgbClr val="0000FF"/>
                </a:solidFill>
                <a:cs typeface="Ali-A-Samik" pitchFamily="2" charset="-78"/>
              </a:rPr>
              <a:t>اقامة الدستور (اساليب نشأة الدساتير)</a:t>
            </a:r>
            <a:endParaRPr lang="en-US">
              <a:solidFill>
                <a:srgbClr val="0000FF"/>
              </a:solidFill>
              <a:cs typeface="Ali-A-Samik" pitchFamily="2" charset="-78"/>
            </a:endParaRPr>
          </a:p>
        </p:txBody>
      </p:sp>
      <p:pic>
        <p:nvPicPr>
          <p:cNvPr id="3"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154963"/>
            <a:ext cx="8352000" cy="2368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561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repeatCount="indefinite"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155" decel="100000"/>
                                        <p:tgtEl>
                                          <p:spTgt spid="2"/>
                                        </p:tgtEl>
                                      </p:cBhvr>
                                    </p:animEffect>
                                    <p:animScale>
                                      <p:cBhvr>
                                        <p:cTn id="8" dur="1155" decel="100000"/>
                                        <p:tgtEl>
                                          <p:spTgt spid="2"/>
                                        </p:tgtEl>
                                      </p:cBhvr>
                                      <p:from x="10000" y="10000"/>
                                      <p:to x="200000" y="450000"/>
                                    </p:animScale>
                                    <p:animScale>
                                      <p:cBhvr>
                                        <p:cTn id="9" dur="1845" accel="100000" fill="hold">
                                          <p:stCondLst>
                                            <p:cond delay="1155"/>
                                          </p:stCondLst>
                                        </p:cTn>
                                        <p:tgtEl>
                                          <p:spTgt spid="2"/>
                                        </p:tgtEl>
                                      </p:cBhvr>
                                      <p:from x="200000" y="450000"/>
                                      <p:to x="100000" y="100000"/>
                                    </p:animScale>
                                    <p:set>
                                      <p:cBhvr>
                                        <p:cTn id="10" dur="1155" fill="hold"/>
                                        <p:tgtEl>
                                          <p:spTgt spid="2"/>
                                        </p:tgtEl>
                                        <p:attrNameLst>
                                          <p:attrName>ppt_x</p:attrName>
                                        </p:attrNameLst>
                                      </p:cBhvr>
                                      <p:to>
                                        <p:strVal val="(0.5)"/>
                                      </p:to>
                                    </p:set>
                                    <p:anim from="(0.5)" to="(#ppt_x)" calcmode="lin" valueType="num">
                                      <p:cBhvr>
                                        <p:cTn id="11" dur="1845" accel="100000" fill="hold">
                                          <p:stCondLst>
                                            <p:cond delay="1155"/>
                                          </p:stCondLst>
                                        </p:cTn>
                                        <p:tgtEl>
                                          <p:spTgt spid="2"/>
                                        </p:tgtEl>
                                        <p:attrNameLst>
                                          <p:attrName>ppt_x</p:attrName>
                                        </p:attrNameLst>
                                      </p:cBhvr>
                                    </p:anim>
                                    <p:set>
                                      <p:cBhvr>
                                        <p:cTn id="12" dur="1155" fill="hold"/>
                                        <p:tgtEl>
                                          <p:spTgt spid="2"/>
                                        </p:tgtEl>
                                        <p:attrNameLst>
                                          <p:attrName>ppt_y</p:attrName>
                                        </p:attrNameLst>
                                      </p:cBhvr>
                                      <p:to>
                                        <p:strVal val="(#ppt_y+0.4)"/>
                                      </p:to>
                                    </p:set>
                                    <p:anim from="(#ppt_y+0.4)" to="(#ppt_y)" calcmode="lin" valueType="num">
                                      <p:cBhvr>
                                        <p:cTn id="13" dur="1845" accel="100000" fill="hold">
                                          <p:stCondLst>
                                            <p:cond delay="1155"/>
                                          </p:stCondLst>
                                        </p:cTn>
                                        <p:tgtEl>
                                          <p:spTgt spid="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228600" y="228600"/>
            <a:ext cx="875665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defRPr/>
            </a:pPr>
            <a:r>
              <a:rPr lang="ar-IQ" sz="4000" b="1" dirty="0">
                <a:solidFill>
                  <a:srgbClr val="C00000"/>
                </a:solidFill>
                <a:cs typeface="Ali-A-Samik" pitchFamily="2" charset="-78"/>
              </a:rPr>
              <a:t>اساليب نشأة الدساتير</a:t>
            </a:r>
          </a:p>
          <a:p>
            <a:pPr algn="ctr" rtl="1" eaLnBrk="1" hangingPunct="1">
              <a:defRPr/>
            </a:pPr>
            <a:endParaRPr lang="ar-IQ" sz="4000" b="1" dirty="0">
              <a:solidFill>
                <a:srgbClr val="C00000"/>
              </a:solidFill>
              <a:cs typeface="Ali-A-Samik" pitchFamily="2" charset="-78"/>
            </a:endParaRPr>
          </a:p>
          <a:p>
            <a:pPr marL="285750" indent="-285750" algn="just" rtl="1" eaLnBrk="1" hangingPunct="1">
              <a:buFontTx/>
              <a:buChar char="-"/>
              <a:defRPr/>
            </a:pPr>
            <a:r>
              <a:rPr lang="ar-IQ" sz="3200" u="sng" dirty="0">
                <a:solidFill>
                  <a:srgbClr val="7030A0"/>
                </a:solidFill>
                <a:cs typeface="Ali-A-Samik" pitchFamily="2" charset="-78"/>
              </a:rPr>
              <a:t>يراد بأساليب نشأة الدساتير: </a:t>
            </a:r>
            <a:r>
              <a:rPr lang="ar-IQ" sz="3200" dirty="0">
                <a:solidFill>
                  <a:srgbClr val="002060"/>
                </a:solidFill>
                <a:cs typeface="Ali-A-Samik" pitchFamily="2" charset="-78"/>
              </a:rPr>
              <a:t>الطرق المتبعة في اقامتها، ذلك لأن الدستور لا ينشأ من العدم، بل هنالك </a:t>
            </a:r>
            <a:r>
              <a:rPr lang="ar-IQ" sz="3600" dirty="0">
                <a:solidFill>
                  <a:srgbClr val="002060"/>
                </a:solidFill>
                <a:cs typeface="Ali-A-Samik" pitchFamily="2" charset="-78"/>
              </a:rPr>
              <a:t>عدة طرق لوضعه، والكلام  على نشأة الدساتير ينصب فقط على الدساتير المكتوبة التي يكون مصدرها التشريع، ذلك لأن الدساتير غير المدونة تنشأ وتتطور وتعدل عن طريق العرف دون تدخل المشرع الدستوري.</a:t>
            </a:r>
            <a:endParaRPr lang="ar-IQ" sz="3200" dirty="0">
              <a:solidFill>
                <a:srgbClr val="002060"/>
              </a:solidFill>
              <a:cs typeface="Ali-A-Samik" pitchFamily="2" charset="-78"/>
            </a:endParaRPr>
          </a:p>
          <a:p>
            <a:pPr marL="285750" indent="-285750" algn="r" rtl="1" eaLnBrk="1" hangingPunct="1">
              <a:buFontTx/>
              <a:buChar char="-"/>
              <a:defRPr/>
            </a:pPr>
            <a:r>
              <a:rPr lang="ar-IQ" sz="3200" b="1" dirty="0">
                <a:solidFill>
                  <a:schemeClr val="accent2"/>
                </a:solidFill>
                <a:cs typeface="Ali-A-Samik" pitchFamily="2" charset="-78"/>
              </a:rPr>
              <a:t>ولا يوجد اتفاق على طريقة معينة واحدة لوضع الدساتير في جميع دول العالم.</a:t>
            </a:r>
          </a:p>
        </p:txBody>
      </p:sp>
    </p:spTree>
    <p:extLst>
      <p:ext uri="{BB962C8B-B14F-4D97-AF65-F5344CB8AC3E}">
        <p14:creationId xmlns:p14="http://schemas.microsoft.com/office/powerpoint/2010/main" val="2792154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770" decel="100000"/>
                                        <p:tgtEl>
                                          <p:spTgt spid="2">
                                            <p:txEl>
                                              <p:pRg st="0" end="0"/>
                                            </p:txEl>
                                          </p:spTgt>
                                        </p:tgtEl>
                                      </p:cBhvr>
                                    </p:animEffect>
                                    <p:animScale>
                                      <p:cBhvr>
                                        <p:cTn id="8" dur="770" decel="100000"/>
                                        <p:tgtEl>
                                          <p:spTgt spid="2">
                                            <p:txEl>
                                              <p:pRg st="0" end="0"/>
                                            </p:txEl>
                                          </p:spTgt>
                                        </p:tgtEl>
                                      </p:cBhvr>
                                      <p:from x="10000" y="10000"/>
                                      <p:to x="200000" y="450000"/>
                                    </p:animScale>
                                    <p:animScale>
                                      <p:cBhvr>
                                        <p:cTn id="9" dur="1230" accel="100000" fill="hold">
                                          <p:stCondLst>
                                            <p:cond delay="770"/>
                                          </p:stCondLst>
                                        </p:cTn>
                                        <p:tgtEl>
                                          <p:spTgt spid="2">
                                            <p:txEl>
                                              <p:pRg st="0" end="0"/>
                                            </p:txEl>
                                          </p:spTgt>
                                        </p:tgtEl>
                                      </p:cBhvr>
                                      <p:from x="200000" y="450000"/>
                                      <p:to x="100000" y="100000"/>
                                    </p:animScale>
                                    <p:set>
                                      <p:cBhvr>
                                        <p:cTn id="10" dur="770" fill="hold"/>
                                        <p:tgtEl>
                                          <p:spTgt spid="2">
                                            <p:txEl>
                                              <p:pRg st="0" end="0"/>
                                            </p:txEl>
                                          </p:spTgt>
                                        </p:tgtEl>
                                        <p:attrNameLst>
                                          <p:attrName>ppt_x</p:attrName>
                                        </p:attrNameLst>
                                      </p:cBhvr>
                                      <p:to>
                                        <p:strVal val="(0.5)"/>
                                      </p:to>
                                    </p:set>
                                    <p:anim from="(0.5)" to="(#ppt_x)" calcmode="lin" valueType="num">
                                      <p:cBhvr>
                                        <p:cTn id="11" dur="1230" accel="100000" fill="hold">
                                          <p:stCondLst>
                                            <p:cond delay="770"/>
                                          </p:stCondLst>
                                        </p:cTn>
                                        <p:tgtEl>
                                          <p:spTgt spid="2">
                                            <p:txEl>
                                              <p:pRg st="0" end="0"/>
                                            </p:txEl>
                                          </p:spTgt>
                                        </p:tgtEl>
                                        <p:attrNameLst>
                                          <p:attrName>ppt_x</p:attrName>
                                        </p:attrNameLst>
                                      </p:cBhvr>
                                    </p:anim>
                                    <p:set>
                                      <p:cBhvr>
                                        <p:cTn id="12" dur="770" fill="hold"/>
                                        <p:tgtEl>
                                          <p:spTgt spid="2">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2">
                                            <p:txEl>
                                              <p:pRg st="0" end="0"/>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nodeType="click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fade">
                                      <p:cBhvr>
                                        <p:cTn id="18" dur="770" decel="100000"/>
                                        <p:tgtEl>
                                          <p:spTgt spid="2">
                                            <p:txEl>
                                              <p:pRg st="2" end="2"/>
                                            </p:txEl>
                                          </p:spTgt>
                                        </p:tgtEl>
                                      </p:cBhvr>
                                    </p:animEffect>
                                    <p:animScale>
                                      <p:cBhvr>
                                        <p:cTn id="19" dur="770" decel="100000"/>
                                        <p:tgtEl>
                                          <p:spTgt spid="2">
                                            <p:txEl>
                                              <p:pRg st="2" end="2"/>
                                            </p:txEl>
                                          </p:spTgt>
                                        </p:tgtEl>
                                      </p:cBhvr>
                                      <p:from x="10000" y="10000"/>
                                      <p:to x="200000" y="450000"/>
                                    </p:animScale>
                                    <p:animScale>
                                      <p:cBhvr>
                                        <p:cTn id="20" dur="1230" accel="100000" fill="hold">
                                          <p:stCondLst>
                                            <p:cond delay="770"/>
                                          </p:stCondLst>
                                        </p:cTn>
                                        <p:tgtEl>
                                          <p:spTgt spid="2">
                                            <p:txEl>
                                              <p:pRg st="2" end="2"/>
                                            </p:txEl>
                                          </p:spTgt>
                                        </p:tgtEl>
                                      </p:cBhvr>
                                      <p:from x="200000" y="450000"/>
                                      <p:to x="100000" y="100000"/>
                                    </p:animScale>
                                    <p:set>
                                      <p:cBhvr>
                                        <p:cTn id="21" dur="770" fill="hold"/>
                                        <p:tgtEl>
                                          <p:spTgt spid="2">
                                            <p:txEl>
                                              <p:pRg st="2" end="2"/>
                                            </p:txEl>
                                          </p:spTgt>
                                        </p:tgtEl>
                                        <p:attrNameLst>
                                          <p:attrName>ppt_x</p:attrName>
                                        </p:attrNameLst>
                                      </p:cBhvr>
                                      <p:to>
                                        <p:strVal val="(0.5)"/>
                                      </p:to>
                                    </p:set>
                                    <p:anim from="(0.5)" to="(#ppt_x)" calcmode="lin" valueType="num">
                                      <p:cBhvr>
                                        <p:cTn id="22" dur="1230" accel="100000" fill="hold">
                                          <p:stCondLst>
                                            <p:cond delay="770"/>
                                          </p:stCondLst>
                                        </p:cTn>
                                        <p:tgtEl>
                                          <p:spTgt spid="2">
                                            <p:txEl>
                                              <p:pRg st="2" end="2"/>
                                            </p:txEl>
                                          </p:spTgt>
                                        </p:tgtEl>
                                        <p:attrNameLst>
                                          <p:attrName>ppt_x</p:attrName>
                                        </p:attrNameLst>
                                      </p:cBhvr>
                                    </p:anim>
                                    <p:set>
                                      <p:cBhvr>
                                        <p:cTn id="23" dur="770" fill="hold"/>
                                        <p:tgtEl>
                                          <p:spTgt spid="2">
                                            <p:txEl>
                                              <p:pRg st="2" end="2"/>
                                            </p:txEl>
                                          </p:spTgt>
                                        </p:tgtEl>
                                        <p:attrNameLst>
                                          <p:attrName>ppt_y</p:attrName>
                                        </p:attrNameLst>
                                      </p:cBhvr>
                                      <p:to>
                                        <p:strVal val="(#ppt_y+0.4)"/>
                                      </p:to>
                                    </p:set>
                                    <p:anim from="(#ppt_y+0.4)" to="(#ppt_y)" calcmode="lin" valueType="num">
                                      <p:cBhvr>
                                        <p:cTn id="24" dur="1230" accel="100000" fill="hold">
                                          <p:stCondLst>
                                            <p:cond delay="770"/>
                                          </p:stCondLst>
                                        </p:cTn>
                                        <p:tgtEl>
                                          <p:spTgt spid="2">
                                            <p:txEl>
                                              <p:pRg st="2" end="2"/>
                                            </p:txEl>
                                          </p:spTgt>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nodeType="clickEffect">
                                  <p:stCondLst>
                                    <p:cond delay="0"/>
                                  </p:stCondLst>
                                  <p:childTnLst>
                                    <p:set>
                                      <p:cBhvr>
                                        <p:cTn id="28" dur="1" fill="hold">
                                          <p:stCondLst>
                                            <p:cond delay="0"/>
                                          </p:stCondLst>
                                        </p:cTn>
                                        <p:tgtEl>
                                          <p:spTgt spid="2">
                                            <p:txEl>
                                              <p:pRg st="3" end="3"/>
                                            </p:txEl>
                                          </p:spTgt>
                                        </p:tgtEl>
                                        <p:attrNameLst>
                                          <p:attrName>style.visibility</p:attrName>
                                        </p:attrNameLst>
                                      </p:cBhvr>
                                      <p:to>
                                        <p:strVal val="visible"/>
                                      </p:to>
                                    </p:set>
                                    <p:animEffect transition="in" filter="fade">
                                      <p:cBhvr>
                                        <p:cTn id="29" dur="770" decel="100000"/>
                                        <p:tgtEl>
                                          <p:spTgt spid="2">
                                            <p:txEl>
                                              <p:pRg st="3" end="3"/>
                                            </p:txEl>
                                          </p:spTgt>
                                        </p:tgtEl>
                                      </p:cBhvr>
                                    </p:animEffect>
                                    <p:animScale>
                                      <p:cBhvr>
                                        <p:cTn id="30" dur="770" decel="100000"/>
                                        <p:tgtEl>
                                          <p:spTgt spid="2">
                                            <p:txEl>
                                              <p:pRg st="3" end="3"/>
                                            </p:txEl>
                                          </p:spTgt>
                                        </p:tgtEl>
                                      </p:cBhvr>
                                      <p:from x="10000" y="10000"/>
                                      <p:to x="200000" y="450000"/>
                                    </p:animScale>
                                    <p:animScale>
                                      <p:cBhvr>
                                        <p:cTn id="31" dur="1230" accel="100000" fill="hold">
                                          <p:stCondLst>
                                            <p:cond delay="770"/>
                                          </p:stCondLst>
                                        </p:cTn>
                                        <p:tgtEl>
                                          <p:spTgt spid="2">
                                            <p:txEl>
                                              <p:pRg st="3" end="3"/>
                                            </p:txEl>
                                          </p:spTgt>
                                        </p:tgtEl>
                                      </p:cBhvr>
                                      <p:from x="200000" y="450000"/>
                                      <p:to x="100000" y="100000"/>
                                    </p:animScale>
                                    <p:set>
                                      <p:cBhvr>
                                        <p:cTn id="32" dur="770" fill="hold"/>
                                        <p:tgtEl>
                                          <p:spTgt spid="2">
                                            <p:txEl>
                                              <p:pRg st="3" end="3"/>
                                            </p:txEl>
                                          </p:spTgt>
                                        </p:tgtEl>
                                        <p:attrNameLst>
                                          <p:attrName>ppt_x</p:attrName>
                                        </p:attrNameLst>
                                      </p:cBhvr>
                                      <p:to>
                                        <p:strVal val="(0.5)"/>
                                      </p:to>
                                    </p:set>
                                    <p:anim from="(0.5)" to="(#ppt_x)" calcmode="lin" valueType="num">
                                      <p:cBhvr>
                                        <p:cTn id="33" dur="1230" accel="100000" fill="hold">
                                          <p:stCondLst>
                                            <p:cond delay="770"/>
                                          </p:stCondLst>
                                        </p:cTn>
                                        <p:tgtEl>
                                          <p:spTgt spid="2">
                                            <p:txEl>
                                              <p:pRg st="3" end="3"/>
                                            </p:txEl>
                                          </p:spTgt>
                                        </p:tgtEl>
                                        <p:attrNameLst>
                                          <p:attrName>ppt_x</p:attrName>
                                        </p:attrNameLst>
                                      </p:cBhvr>
                                    </p:anim>
                                    <p:set>
                                      <p:cBhvr>
                                        <p:cTn id="34" dur="770" fill="hold"/>
                                        <p:tgtEl>
                                          <p:spTgt spid="2">
                                            <p:txEl>
                                              <p:pRg st="3" end="3"/>
                                            </p:txEl>
                                          </p:spTgt>
                                        </p:tgtEl>
                                        <p:attrNameLst>
                                          <p:attrName>ppt_y</p:attrName>
                                        </p:attrNameLst>
                                      </p:cBhvr>
                                      <p:to>
                                        <p:strVal val="(#ppt_y+0.4)"/>
                                      </p:to>
                                    </p:set>
                                    <p:anim from="(#ppt_y+0.4)" to="(#ppt_y)" calcmode="lin" valueType="num">
                                      <p:cBhvr>
                                        <p:cTn id="35" dur="1230" accel="100000" fill="hold">
                                          <p:stCondLst>
                                            <p:cond delay="770"/>
                                          </p:stCondLst>
                                        </p:cTn>
                                        <p:tgtEl>
                                          <p:spTgt spid="2">
                                            <p:txEl>
                                              <p:pRg st="3" end="3"/>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04800" y="838200"/>
            <a:ext cx="8534400" cy="2590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defRPr/>
            </a:pPr>
            <a:r>
              <a:rPr lang="ar-IQ" b="1">
                <a:solidFill>
                  <a:srgbClr val="C00000"/>
                </a:solidFill>
                <a:effectLst>
                  <a:outerShdw blurRad="38100" dist="38100" dir="2700000" algn="tl">
                    <a:srgbClr val="000000">
                      <a:alpha val="43137"/>
                    </a:srgbClr>
                  </a:outerShdw>
                </a:effectLst>
              </a:rPr>
              <a:t>الاسلوب غير الديمقراطي في نشأة الدساتير:</a:t>
            </a:r>
            <a:br>
              <a:rPr lang="ar-IQ" b="1">
                <a:solidFill>
                  <a:srgbClr val="C00000"/>
                </a:solidFill>
                <a:effectLst>
                  <a:outerShdw blurRad="38100" dist="38100" dir="2700000" algn="tl">
                    <a:srgbClr val="000000">
                      <a:alpha val="43137"/>
                    </a:srgbClr>
                  </a:outerShdw>
                </a:effectLst>
              </a:rPr>
            </a:br>
            <a:br>
              <a:rPr lang="ar-IQ" sz="3600" b="1">
                <a:solidFill>
                  <a:srgbClr val="C00000"/>
                </a:solidFill>
                <a:effectLst>
                  <a:outerShdw blurRad="38100" dist="38100" dir="2700000" algn="tl">
                    <a:srgbClr val="000000">
                      <a:alpha val="43137"/>
                    </a:srgbClr>
                  </a:outerShdw>
                </a:effectLst>
              </a:rPr>
            </a:br>
            <a:r>
              <a:rPr lang="ar-IQ" b="1">
                <a:effectLst>
                  <a:outerShdw blurRad="38100" dist="38100" dir="2700000" algn="tl">
                    <a:srgbClr val="000000">
                      <a:alpha val="43137"/>
                    </a:srgbClr>
                  </a:outerShdw>
                </a:effectLst>
              </a:rPr>
              <a:t>١- المنحة.</a:t>
            </a:r>
            <a:br>
              <a:rPr lang="ar-IQ" b="1">
                <a:effectLst>
                  <a:outerShdw blurRad="38100" dist="38100" dir="2700000" algn="tl">
                    <a:srgbClr val="000000">
                      <a:alpha val="43137"/>
                    </a:srgbClr>
                  </a:outerShdw>
                </a:effectLst>
              </a:rPr>
            </a:br>
            <a:r>
              <a:rPr lang="ar-IQ" b="1">
                <a:effectLst>
                  <a:outerShdw blurRad="38100" dist="38100" dir="2700000" algn="tl">
                    <a:srgbClr val="000000">
                      <a:alpha val="43137"/>
                    </a:srgbClr>
                  </a:outerShdw>
                </a:effectLst>
              </a:rPr>
              <a:t>٢- التعاقد.</a:t>
            </a:r>
            <a:endParaRPr lang="ar-IQ"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12680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52400" y="152400"/>
            <a:ext cx="8915400" cy="6019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defRPr/>
            </a:pPr>
            <a:r>
              <a:rPr lang="ar-IQ" sz="3600" b="1" dirty="0">
                <a:solidFill>
                  <a:srgbClr val="002060"/>
                </a:solidFill>
                <a:cs typeface="Ali-A-Samik" pitchFamily="2" charset="-78"/>
              </a:rPr>
              <a:t>المنحــــة:</a:t>
            </a:r>
            <a:br>
              <a:rPr lang="ar-IQ" sz="2800" dirty="0">
                <a:solidFill>
                  <a:schemeClr val="accent6"/>
                </a:solidFill>
                <a:cs typeface="Ali-A-Samik" pitchFamily="2" charset="-78"/>
              </a:rPr>
            </a:br>
            <a:r>
              <a:rPr lang="ar-IQ" sz="2200" dirty="0">
                <a:cs typeface="Ali-A-Samik" pitchFamily="2" charset="-78"/>
              </a:rPr>
              <a:t># </a:t>
            </a:r>
            <a:r>
              <a:rPr lang="ar-IQ" sz="2400" dirty="0">
                <a:solidFill>
                  <a:srgbClr val="7030A0"/>
                </a:solidFill>
                <a:cs typeface="Ali-A-Samik" pitchFamily="2" charset="-78"/>
              </a:rPr>
              <a:t>بموجب هذه الطريقة ينفرد الحاكم بالتنازل عن بعض سلطاته المطلقة للشعب على شكل وثيقة دستورية، وتعتبر هذه الوثيقة بمثابة دستور.</a:t>
            </a:r>
            <a:br>
              <a:rPr lang="ar-IQ" sz="2400" dirty="0">
                <a:cs typeface="Ali-A-Samik" pitchFamily="2" charset="-78"/>
              </a:rPr>
            </a:br>
            <a:r>
              <a:rPr lang="ar-IQ" sz="2400" dirty="0">
                <a:cs typeface="Ali-A-Samik" pitchFamily="2" charset="-78"/>
              </a:rPr>
              <a:t># لقد ساد اعتقاد بأن الدستور في هذه الحالة يعتبر صادراً عن ارادة الحاكم المنفردة على سبيل المنحة، ولكن الواقع يشير الى غير ذلك (</a:t>
            </a:r>
            <a:r>
              <a:rPr lang="ar-IQ" sz="2400" dirty="0">
                <a:solidFill>
                  <a:srgbClr val="C00000"/>
                </a:solidFill>
                <a:cs typeface="Ali-A-Samik" pitchFamily="2" charset="-78"/>
              </a:rPr>
              <a:t>السبب: لأن الدساتير التي صدرت بموجب هذه الطريقة لم يكن صدورها عفوياً، بل جاء بعد مخاض طويل، حيث بسبب تنامي الوعي للشعوب، مارست تلك الشعوب ضغوطاً على حكامها المستبدين واضطرتهم ان يقيدوا بعض سلطاتهم على شكل وثيقة دستورية، وذلك من اجل الحفاظ على سلطاتهم من الانهيار من ناحية، ومن اجل امتصاص النقمة الشعبية من ناحية اخرى).</a:t>
            </a:r>
            <a:br>
              <a:rPr lang="ar-IQ" sz="2400" dirty="0">
                <a:cs typeface="Ali-A-Samik" pitchFamily="2" charset="-78"/>
              </a:rPr>
            </a:br>
            <a:r>
              <a:rPr lang="ar-IQ" sz="2400" dirty="0">
                <a:cs typeface="Ali-A-Samik" pitchFamily="2" charset="-78"/>
              </a:rPr>
              <a:t># وقد ثار جدل بين الفقهاء حول امكانية او عدم امكانية الحاكم استرداد الدستور الممنوح، لكن الاتجاه الفقهي الغالب ان الحاكم لا يستطيع بمفرده ان يسحب الوثيقة الدستورية (</a:t>
            </a:r>
            <a:r>
              <a:rPr lang="ar-IQ" sz="2400" dirty="0">
                <a:solidFill>
                  <a:srgbClr val="FF0000"/>
                </a:solidFill>
                <a:cs typeface="Ali-A-Samik" pitchFamily="2" charset="-78"/>
              </a:rPr>
              <a:t>السبب: لتعلق حق الشعب بهذه الوثيقة الدستورية، لأن الشعب في الاصل هو الصاحب الحقيقي للسلطة، وكان الحكام في فترة الحكم المطلق بمثابة غاصبين للسلطة، فأذا رد الحاكم جزءاً من هذه السلطة على شكل وثيقة دستورية فلا يجوز له سحب ما رده، لأن ذلك يعتبر تجديداً للغصب).</a:t>
            </a:r>
            <a:br>
              <a:rPr lang="ar-IQ" sz="2400" dirty="0">
                <a:cs typeface="Ali-A-Samik" pitchFamily="2" charset="-78"/>
              </a:rPr>
            </a:br>
            <a:r>
              <a:rPr lang="ar-IQ" sz="2400" dirty="0">
                <a:cs typeface="Ali-A-Samik" pitchFamily="2" charset="-78"/>
              </a:rPr>
              <a:t># من الامثلة التاريخية لدساتير صدرت بهذه الطريقة: الدستور الفرنسي لسنة ١٨١٤، الدستور الايطالي لسنة ١٨٤٨، الدستور الياباني لسنة ١٨٨٩... الخ.</a:t>
            </a:r>
            <a:br>
              <a:rPr lang="ar-IQ" sz="2400" dirty="0">
                <a:cs typeface="Ali-A-Samik" pitchFamily="2" charset="-78"/>
              </a:rPr>
            </a:br>
            <a:r>
              <a:rPr lang="ar-IQ" sz="2400" dirty="0">
                <a:cs typeface="Ali-A-Samik" pitchFamily="2" charset="-78"/>
              </a:rPr>
              <a:t># </a:t>
            </a:r>
            <a:r>
              <a:rPr lang="ar-IQ" sz="2400" dirty="0">
                <a:solidFill>
                  <a:srgbClr val="FF0000"/>
                </a:solidFill>
                <a:cs typeface="Ali-A-Samik" pitchFamily="2" charset="-78"/>
              </a:rPr>
              <a:t>ان جميع الدساتير التي صدرت بطريق المنحة قد اندثرت. </a:t>
            </a:r>
            <a:br>
              <a:rPr lang="ar-IQ" sz="2800" dirty="0">
                <a:solidFill>
                  <a:schemeClr val="accent6"/>
                </a:solidFill>
                <a:cs typeface="Ali-A-Samik" pitchFamily="2" charset="-78"/>
              </a:rPr>
            </a:br>
            <a:br>
              <a:rPr lang="ar-IQ" sz="2800" dirty="0">
                <a:solidFill>
                  <a:schemeClr val="accent6"/>
                </a:solidFill>
                <a:cs typeface="Ali-A-Samik" pitchFamily="2" charset="-78"/>
              </a:rPr>
            </a:br>
            <a:endParaRPr lang="en-US" sz="2800" dirty="0">
              <a:solidFill>
                <a:schemeClr val="accent6"/>
              </a:solidFill>
              <a:cs typeface="Ali-A-Samik" pitchFamily="2" charset="-78"/>
            </a:endParaRPr>
          </a:p>
        </p:txBody>
      </p:sp>
    </p:spTree>
    <p:extLst>
      <p:ext uri="{BB962C8B-B14F-4D97-AF65-F5344CB8AC3E}">
        <p14:creationId xmlns:p14="http://schemas.microsoft.com/office/powerpoint/2010/main" val="2920511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909638"/>
            <a:ext cx="8458200" cy="147002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lang="ar-IQ" sz="4000" dirty="0">
                <a:solidFill>
                  <a:srgbClr val="002060"/>
                </a:solidFill>
                <a:cs typeface="Ali-A-Samik" pitchFamily="2" charset="-78"/>
              </a:rPr>
              <a:t>طبيعة القواعد الدستورية</a:t>
            </a:r>
          </a:p>
          <a:p>
            <a:pPr algn="r" rtl="1"/>
            <a:endParaRPr lang="ar-IQ" sz="3600" dirty="0">
              <a:solidFill>
                <a:srgbClr val="C00000"/>
              </a:solidFill>
              <a:cs typeface="Ali-A-Samik" pitchFamily="2" charset="-78"/>
            </a:endParaRPr>
          </a:p>
          <a:p>
            <a:pPr algn="r" rtl="1"/>
            <a:r>
              <a:rPr lang="ar-IQ" sz="3600" dirty="0">
                <a:solidFill>
                  <a:srgbClr val="FF0000"/>
                </a:solidFill>
                <a:cs typeface="Ali-A-Samik" pitchFamily="2" charset="-78"/>
              </a:rPr>
              <a:t>الاتجاه الاول </a:t>
            </a:r>
            <a:r>
              <a:rPr lang="ar-IQ" sz="3600" dirty="0">
                <a:solidFill>
                  <a:srgbClr val="FF3300"/>
                </a:solidFill>
                <a:cs typeface="Ali-A-Samik" pitchFamily="2" charset="-78"/>
              </a:rPr>
              <a:t>: القواعد الدستورية قواعد قانونية</a:t>
            </a:r>
          </a:p>
          <a:p>
            <a:pPr algn="r" rtl="1"/>
            <a:r>
              <a:rPr lang="ar-IQ" sz="3600" dirty="0">
                <a:solidFill>
                  <a:srgbClr val="FF0000"/>
                </a:solidFill>
                <a:cs typeface="Ali-A-Samik" pitchFamily="2" charset="-78"/>
              </a:rPr>
              <a:t>الاتجاه الثاني</a:t>
            </a:r>
            <a:r>
              <a:rPr lang="ar-IQ" sz="3600" dirty="0">
                <a:solidFill>
                  <a:srgbClr val="FF3300"/>
                </a:solidFill>
                <a:cs typeface="Ali-A-Samik" pitchFamily="2" charset="-78"/>
              </a:rPr>
              <a:t>: انكار الطبيعة القانونية للقواعد الدستورية</a:t>
            </a:r>
          </a:p>
          <a:p>
            <a:pPr algn="r" rtl="1"/>
            <a:r>
              <a:rPr lang="ar-IQ" sz="3600" dirty="0">
                <a:solidFill>
                  <a:srgbClr val="FF0000"/>
                </a:solidFill>
                <a:cs typeface="Ali-A-Samik" pitchFamily="2" charset="-78"/>
              </a:rPr>
              <a:t>الاتجاه الثالث</a:t>
            </a:r>
            <a:r>
              <a:rPr lang="ar-IQ" sz="3600" dirty="0">
                <a:solidFill>
                  <a:srgbClr val="FF3300"/>
                </a:solidFill>
                <a:cs typeface="Ali-A-Samik" pitchFamily="2" charset="-78"/>
              </a:rPr>
              <a:t>: للدستور طبيعة سياسية</a:t>
            </a:r>
            <a:endParaRPr lang="en-US" sz="3600" dirty="0">
              <a:solidFill>
                <a:srgbClr val="FF3300"/>
              </a:solidFill>
              <a:cs typeface="Ali-A-Samik" pitchFamily="2" charset="-78"/>
            </a:endParaRPr>
          </a:p>
        </p:txBody>
      </p:sp>
    </p:spTree>
    <p:extLst>
      <p:ext uri="{BB962C8B-B14F-4D97-AF65-F5344CB8AC3E}">
        <p14:creationId xmlns:p14="http://schemas.microsoft.com/office/powerpoint/2010/main" val="1395825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repeatCount="indefinite"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155" decel="100000"/>
                                        <p:tgtEl>
                                          <p:spTgt spid="2"/>
                                        </p:tgtEl>
                                      </p:cBhvr>
                                    </p:animEffect>
                                    <p:animScale>
                                      <p:cBhvr>
                                        <p:cTn id="8" dur="1155" decel="100000"/>
                                        <p:tgtEl>
                                          <p:spTgt spid="2"/>
                                        </p:tgtEl>
                                      </p:cBhvr>
                                      <p:from x="10000" y="10000"/>
                                      <p:to x="200000" y="450000"/>
                                    </p:animScale>
                                    <p:animScale>
                                      <p:cBhvr>
                                        <p:cTn id="9" dur="1845" accel="100000" fill="hold">
                                          <p:stCondLst>
                                            <p:cond delay="1155"/>
                                          </p:stCondLst>
                                        </p:cTn>
                                        <p:tgtEl>
                                          <p:spTgt spid="2"/>
                                        </p:tgtEl>
                                      </p:cBhvr>
                                      <p:from x="200000" y="450000"/>
                                      <p:to x="100000" y="100000"/>
                                    </p:animScale>
                                    <p:set>
                                      <p:cBhvr>
                                        <p:cTn id="10" dur="1155" fill="hold"/>
                                        <p:tgtEl>
                                          <p:spTgt spid="2"/>
                                        </p:tgtEl>
                                        <p:attrNameLst>
                                          <p:attrName>ppt_x</p:attrName>
                                        </p:attrNameLst>
                                      </p:cBhvr>
                                      <p:to>
                                        <p:strVal val="(0.5)"/>
                                      </p:to>
                                    </p:set>
                                    <p:anim from="(0.5)" to="(#ppt_x)" calcmode="lin" valueType="num">
                                      <p:cBhvr>
                                        <p:cTn id="11" dur="1845" accel="100000" fill="hold">
                                          <p:stCondLst>
                                            <p:cond delay="1155"/>
                                          </p:stCondLst>
                                        </p:cTn>
                                        <p:tgtEl>
                                          <p:spTgt spid="2"/>
                                        </p:tgtEl>
                                        <p:attrNameLst>
                                          <p:attrName>ppt_x</p:attrName>
                                        </p:attrNameLst>
                                      </p:cBhvr>
                                    </p:anim>
                                    <p:set>
                                      <p:cBhvr>
                                        <p:cTn id="12" dur="1155" fill="hold"/>
                                        <p:tgtEl>
                                          <p:spTgt spid="2"/>
                                        </p:tgtEl>
                                        <p:attrNameLst>
                                          <p:attrName>ppt_y</p:attrName>
                                        </p:attrNameLst>
                                      </p:cBhvr>
                                      <p:to>
                                        <p:strVal val="(#ppt_y+0.4)"/>
                                      </p:to>
                                    </p:set>
                                    <p:anim from="(#ppt_y+0.4)" to="(#ppt_y)" calcmode="lin" valueType="num">
                                      <p:cBhvr>
                                        <p:cTn id="13" dur="1845" accel="100000" fill="hold">
                                          <p:stCondLst>
                                            <p:cond delay="1155"/>
                                          </p:stCondLst>
                                        </p:cTn>
                                        <p:tgtEl>
                                          <p:spTgt spid="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6200" y="762000"/>
            <a:ext cx="8915400" cy="4114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defRPr/>
            </a:pPr>
            <a:r>
              <a:rPr lang="ar-IQ" sz="2800" b="1" dirty="0"/>
              <a:t># تمثل هذه الطريقة مرحلة متطورة قياساً على طريقة المنحة (السبب:</a:t>
            </a:r>
            <a:r>
              <a:rPr lang="ar-IQ" sz="2800" b="1" dirty="0">
                <a:solidFill>
                  <a:srgbClr val="FF0000"/>
                </a:solidFill>
              </a:rPr>
              <a:t> لأن الحاكم لا ينفرد في وضع الدستور، بل يعتبر الدستور في هذه الحالة وليد ارادتين، ارادة الحاكم من جهة وارادة الشعب عن طريق ممثليه من جهة اخرى</a:t>
            </a:r>
            <a:r>
              <a:rPr lang="ar-IQ" sz="2800" b="1" dirty="0"/>
              <a:t>).</a:t>
            </a:r>
            <a:br>
              <a:rPr lang="ar-IQ" sz="2800" b="1" dirty="0"/>
            </a:br>
            <a:r>
              <a:rPr lang="ar-IQ" sz="2800" b="1" dirty="0"/>
              <a:t># تعتبر طريقة التعاقد مرحلة انتقال من الاسلوب غير الديمقراطي الى الاسلوب الديمقراطي في وضع الدساتير.</a:t>
            </a:r>
            <a:br>
              <a:rPr lang="ar-IQ" sz="2800" b="1" dirty="0"/>
            </a:br>
            <a:r>
              <a:rPr lang="ar-IQ" sz="2800" b="1" dirty="0"/>
              <a:t>#</a:t>
            </a:r>
            <a:br>
              <a:rPr lang="ar-IQ" sz="2800" b="1" dirty="0"/>
            </a:br>
            <a:r>
              <a:rPr lang="ar-IQ" sz="2800" b="1" dirty="0"/>
              <a:t># </a:t>
            </a:r>
            <a:r>
              <a:rPr lang="ar-IQ" sz="2800" b="1" dirty="0">
                <a:solidFill>
                  <a:srgbClr val="0070C0"/>
                </a:solidFill>
              </a:rPr>
              <a:t>وعليه، فأن الحاكم لا يستطيع تعديل الدستور بأرادته المنفردة وكذلك لا يستطيع الرجوع عنه.</a:t>
            </a:r>
            <a:br>
              <a:rPr lang="ar-IQ" sz="2800" b="1" dirty="0"/>
            </a:br>
            <a:r>
              <a:rPr lang="ar-IQ" sz="2800" b="1" dirty="0"/>
              <a:t># وظهرت طريقة التعاقد تاريخياً نتيجة للثورات والانتفاضات التي قامت بها الشعوب ضد حكامها المستبدين.</a:t>
            </a:r>
            <a:br>
              <a:rPr lang="ar-IQ" sz="2800" b="1" dirty="0"/>
            </a:br>
            <a:r>
              <a:rPr lang="ar-IQ" sz="2800" b="1" dirty="0"/>
              <a:t># الامثلة: </a:t>
            </a:r>
            <a:r>
              <a:rPr lang="ar-IQ" sz="2800" b="1" dirty="0">
                <a:solidFill>
                  <a:srgbClr val="7030A0"/>
                </a:solidFill>
              </a:rPr>
              <a:t>في انكلترا ثار الاشراف ورجال الدين على الملك (جان سانتير) وارغموه على التنازل عن بعض سلطاته وامتيازاته بموجب العهد الاعظم سنة ١٢١٥.</a:t>
            </a:r>
            <a:br>
              <a:rPr lang="ar-IQ" sz="2400" b="1" dirty="0"/>
            </a:br>
            <a:r>
              <a:rPr lang="ar-IQ" sz="2400" b="1" dirty="0"/>
              <a:t> </a:t>
            </a:r>
            <a:endParaRPr lang="en-US" sz="2400" b="1" dirty="0"/>
          </a:p>
        </p:txBody>
      </p:sp>
      <p:sp>
        <p:nvSpPr>
          <p:cNvPr id="3" name="Text Placeholder 2"/>
          <p:cNvSpPr txBox="1">
            <a:spLocks/>
          </p:cNvSpPr>
          <p:nvPr/>
        </p:nvSpPr>
        <p:spPr>
          <a:xfrm>
            <a:off x="678543" y="152400"/>
            <a:ext cx="7772400" cy="457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rtl="1"/>
            <a:r>
              <a:rPr lang="ar-IQ" sz="4000" b="1" dirty="0">
                <a:solidFill>
                  <a:srgbClr val="FF0000"/>
                </a:solidFill>
              </a:rPr>
              <a:t>التعاقد</a:t>
            </a:r>
            <a:endParaRPr lang="en-US" sz="4000" b="1" dirty="0">
              <a:solidFill>
                <a:srgbClr val="FF0000"/>
              </a:solidFill>
            </a:endParaRPr>
          </a:p>
        </p:txBody>
      </p:sp>
    </p:spTree>
    <p:extLst>
      <p:ext uri="{BB962C8B-B14F-4D97-AF65-F5344CB8AC3E}">
        <p14:creationId xmlns:p14="http://schemas.microsoft.com/office/powerpoint/2010/main" val="684618073"/>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09600" y="1981200"/>
            <a:ext cx="7772400" cy="9906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defRPr/>
            </a:pPr>
            <a:r>
              <a:rPr lang="ar-IQ" sz="3600"/>
              <a:t>١- طريقة الجمعية التأسيسية.</a:t>
            </a:r>
            <a:br>
              <a:rPr lang="ar-IQ" sz="3600"/>
            </a:br>
            <a:r>
              <a:rPr lang="ar-IQ" sz="3600"/>
              <a:t>٢- طريقة الاستفتاء الدستوري.</a:t>
            </a:r>
            <a:endParaRPr lang="en-US" sz="3600" dirty="0"/>
          </a:p>
        </p:txBody>
      </p:sp>
      <p:sp>
        <p:nvSpPr>
          <p:cNvPr id="3" name="Text Placeholder 2"/>
          <p:cNvSpPr txBox="1">
            <a:spLocks/>
          </p:cNvSpPr>
          <p:nvPr/>
        </p:nvSpPr>
        <p:spPr>
          <a:xfrm>
            <a:off x="609600" y="533400"/>
            <a:ext cx="7772400" cy="6858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rtl="1"/>
            <a:r>
              <a:rPr lang="ar-IQ" sz="4400" b="1">
                <a:solidFill>
                  <a:srgbClr val="C00000"/>
                </a:solidFill>
              </a:rPr>
              <a:t>الاسلوب الديمقراطي في نشأة الدساتير</a:t>
            </a:r>
            <a:endParaRPr lang="en-US" sz="4400" b="1">
              <a:solidFill>
                <a:srgbClr val="C00000"/>
              </a:solidFill>
            </a:endParaRPr>
          </a:p>
        </p:txBody>
      </p:sp>
    </p:spTree>
    <p:extLst>
      <p:ext uri="{BB962C8B-B14F-4D97-AF65-F5344CB8AC3E}">
        <p14:creationId xmlns:p14="http://schemas.microsoft.com/office/powerpoint/2010/main" val="536729328"/>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2400" y="863600"/>
            <a:ext cx="8763000" cy="13620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defRPr/>
            </a:pPr>
            <a:r>
              <a:rPr lang="ar-IQ" sz="2800" b="1" dirty="0"/>
              <a:t># في هذه الطريقة ينتخب الشعب جمعية تأسيسية يكون هدفها وضع الدستور، وبعد الانتهاء من وضعه يعتبر صادراً ويصبح نافذ المفعول ولا يتوقف على موافقة احد سواء كان الحاكم ام الشعب.</a:t>
            </a:r>
            <a:br>
              <a:rPr lang="ar-IQ" sz="2800" b="1" dirty="0"/>
            </a:br>
            <a:r>
              <a:rPr lang="ar-IQ" sz="2800" b="1" dirty="0">
                <a:solidFill>
                  <a:srgbClr val="7030A0"/>
                </a:solidFill>
              </a:rPr>
              <a:t># ينتهي دور الجمعية التأسيسية بعد وضع الدستور، ويصار الى انتخاب مجلس جديد يتولى مهمة التشريع في الحدود التي رسمها الدستور.</a:t>
            </a:r>
            <a:br>
              <a:rPr lang="ar-IQ" sz="2800" b="1" dirty="0"/>
            </a:br>
            <a:r>
              <a:rPr lang="ar-IQ" sz="2800" b="1" dirty="0"/>
              <a:t># وقد تتحول الجمعية التأسيسية الى مجلس تشريعي بعد انجاز عملها في وضع الدستور، وفي هذه الحالة يكون نشاطه محكوماً بالقواعد الدستورية.</a:t>
            </a:r>
            <a:br>
              <a:rPr lang="ar-IQ" sz="2800" b="1" dirty="0"/>
            </a:br>
            <a:r>
              <a:rPr lang="ar-IQ" sz="2800" b="1" dirty="0"/>
              <a:t># </a:t>
            </a:r>
            <a:r>
              <a:rPr lang="ar-IQ" sz="2800" b="1" dirty="0">
                <a:solidFill>
                  <a:srgbClr val="0070C0"/>
                </a:solidFill>
              </a:rPr>
              <a:t>ان فكرة الجمعية التأسيسية في الواقع هي فكرة قديمة تعود في تاريخها الى نهاية النصف الاول من القرن السادس عشر، عندما كانت تراود المهاجرين الى امريكا وهم بصدد تصور النظام السياسي للمستعمرات التي كانوا في طريقهم لانشائها.</a:t>
            </a:r>
            <a:br>
              <a:rPr lang="ar-IQ" sz="2800" b="1" dirty="0">
                <a:solidFill>
                  <a:srgbClr val="0070C0"/>
                </a:solidFill>
              </a:rPr>
            </a:br>
            <a:r>
              <a:rPr lang="ar-IQ" sz="2800" b="1" dirty="0">
                <a:solidFill>
                  <a:srgbClr val="0070C0"/>
                </a:solidFill>
              </a:rPr>
              <a:t>لهذا ليس من الصدفة ان نجد طريقة الجمعية التأسيسية قد طبقت لاول مرة في امريكا.</a:t>
            </a:r>
          </a:p>
          <a:p>
            <a:pPr algn="r" rtl="1">
              <a:defRPr/>
            </a:pPr>
            <a:br>
              <a:rPr lang="ar-IQ" sz="2800" b="1" dirty="0"/>
            </a:br>
            <a:endParaRPr lang="en-US" sz="2800" b="1" dirty="0"/>
          </a:p>
        </p:txBody>
      </p:sp>
      <p:sp>
        <p:nvSpPr>
          <p:cNvPr id="3" name="Text Placeholder 2"/>
          <p:cNvSpPr txBox="1">
            <a:spLocks/>
          </p:cNvSpPr>
          <p:nvPr/>
        </p:nvSpPr>
        <p:spPr>
          <a:xfrm>
            <a:off x="152400" y="228600"/>
            <a:ext cx="8686800" cy="6096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ar-IQ" b="1" dirty="0">
                <a:solidFill>
                  <a:srgbClr val="FF0000"/>
                </a:solidFill>
              </a:rPr>
              <a:t>طريقة الجمعية </a:t>
            </a:r>
            <a:r>
              <a:rPr lang="ar-IQ" sz="3600" b="1" dirty="0">
                <a:solidFill>
                  <a:srgbClr val="FF0000"/>
                </a:solidFill>
              </a:rPr>
              <a:t>التأسيسية</a:t>
            </a:r>
            <a:endParaRPr lang="en-US" b="1" dirty="0">
              <a:solidFill>
                <a:srgbClr val="FF0000"/>
              </a:solidFill>
            </a:endParaRPr>
          </a:p>
        </p:txBody>
      </p:sp>
    </p:spTree>
    <p:extLst>
      <p:ext uri="{BB962C8B-B14F-4D97-AF65-F5344CB8AC3E}">
        <p14:creationId xmlns:p14="http://schemas.microsoft.com/office/powerpoint/2010/main" val="61989220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1371600"/>
            <a:ext cx="8686800" cy="13620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defRPr/>
            </a:pPr>
            <a:r>
              <a:rPr lang="ar-IQ" sz="2800" b="1" dirty="0"/>
              <a:t># تعتبر هذه الطريقة اكثر الطرق ديمقراطية في اقامة الدستور (السبب: لأن الشعب يساهم في وضع دستوره بشكل مباشر).</a:t>
            </a:r>
            <a:br>
              <a:rPr lang="ar-IQ" sz="2800" b="1" dirty="0"/>
            </a:br>
            <a:r>
              <a:rPr lang="ar-IQ" sz="2800" b="1" dirty="0"/>
              <a:t># ان طريقة الاستفتاء الدستوري متبعة في الوقت الحاضر وعلى نطاق واسع في الكثير من دول العالم (السبب: لأن من شأن الاستفتاء تنمية قدرات المواطنين ورفع مكانتهم السياسية، لأنه يشعرهم بأهمية وخطورة الدور الذي يقومون به في تحديد نظامهم السياسي وبناء مؤسساتهم الدستورية).</a:t>
            </a:r>
            <a:br>
              <a:rPr lang="ar-IQ" sz="2800" b="1" dirty="0"/>
            </a:br>
            <a:r>
              <a:rPr lang="ar-IQ" sz="2800" b="1" dirty="0"/>
              <a:t># بموجب هذه الطريقة يتم وضع مشروع الدستور (</a:t>
            </a:r>
            <a:r>
              <a:rPr lang="ar-IQ" sz="2800" b="1" dirty="0">
                <a:solidFill>
                  <a:srgbClr val="FF0000"/>
                </a:solidFill>
              </a:rPr>
              <a:t>و لا يهم من هي الجهة التي تضع هذا المشروع، فقد يوضع من قبل مجلس منتخب او من قبل لجنة من المختصين يتم تعيين اعضائها</a:t>
            </a:r>
            <a:r>
              <a:rPr lang="ar-IQ" sz="2800" b="1" dirty="0"/>
              <a:t>)، وبعد ذلك يطرح المشروع على الاستفتاء الشعبي العام، فأذا نال الموافقة يأخذ صيغة الدستور ويعتبر صادراً.</a:t>
            </a:r>
            <a:endParaRPr lang="en-US" sz="2800" b="1" dirty="0"/>
          </a:p>
        </p:txBody>
      </p:sp>
      <p:sp>
        <p:nvSpPr>
          <p:cNvPr id="3" name="Text Placeholder 2"/>
          <p:cNvSpPr txBox="1">
            <a:spLocks/>
          </p:cNvSpPr>
          <p:nvPr/>
        </p:nvSpPr>
        <p:spPr>
          <a:xfrm>
            <a:off x="533400" y="533400"/>
            <a:ext cx="7772400" cy="3810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rtl="1"/>
            <a:r>
              <a:rPr lang="ar-IQ" sz="3600" b="1">
                <a:solidFill>
                  <a:srgbClr val="FF0000"/>
                </a:solidFill>
              </a:rPr>
              <a:t>طريقة الاستفتاء الدستوري</a:t>
            </a:r>
            <a:endParaRPr lang="en-US" sz="3600" b="1">
              <a:solidFill>
                <a:srgbClr val="FF0000"/>
              </a:solidFill>
            </a:endParaRPr>
          </a:p>
        </p:txBody>
      </p:sp>
    </p:spTree>
    <p:extLst>
      <p:ext uri="{BB962C8B-B14F-4D97-AF65-F5344CB8AC3E}">
        <p14:creationId xmlns:p14="http://schemas.microsoft.com/office/powerpoint/2010/main" val="4137290890"/>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1143000"/>
            <a:ext cx="8763000" cy="12096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defRPr/>
            </a:pPr>
            <a:r>
              <a:rPr lang="ar-IQ" sz="3200" b="1" dirty="0"/>
              <a:t>١- يجب ان يجري الاستفتاء الدستوري في جو ديمقراطي بعيد عن الضغوط والتأثيرات اياً كان نوعها، لكي يستطيع المواطنون التعبير عن وجهة نظرهم بمشروع الدستور بحرية تامة.</a:t>
            </a:r>
            <a:br>
              <a:rPr lang="ar-IQ" sz="3200" b="1" dirty="0"/>
            </a:br>
            <a:r>
              <a:rPr lang="ar-IQ" sz="3200" b="1" dirty="0"/>
              <a:t>٢- يجب ان يكون الشعب المستفتي قد وصل الى درجة مقبولة من الوعي والادراك السياسيين.</a:t>
            </a:r>
            <a:br>
              <a:rPr lang="ar-IQ" sz="3200" b="1" dirty="0"/>
            </a:br>
            <a:r>
              <a:rPr lang="ar-IQ" sz="3200" b="1" dirty="0"/>
              <a:t>٣- يجب ان يسبق الاستفتاء توعية ومناقشات كافية تسمح لافراد الشعب بأن يكونوا على بينة ومعرفة كاملة بحقيقة وجوهر المشروع المستفتى عليه، حول ما يتضمنه من مبادئ وافكار واحكام واتجاهات وقيم، لكي يستطيعوا المفاضلة بين اتجاه واخر في عملية الاستفتاء.</a:t>
            </a:r>
            <a:endParaRPr lang="en-US" sz="3200" b="1" dirty="0"/>
          </a:p>
        </p:txBody>
      </p:sp>
      <p:sp>
        <p:nvSpPr>
          <p:cNvPr id="3" name="Text Placeholder 2"/>
          <p:cNvSpPr txBox="1">
            <a:spLocks/>
          </p:cNvSpPr>
          <p:nvPr/>
        </p:nvSpPr>
        <p:spPr>
          <a:xfrm>
            <a:off x="420688" y="258763"/>
            <a:ext cx="8763000" cy="744537"/>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rtl="1"/>
            <a:r>
              <a:rPr lang="ar-IQ" sz="3600" b="1">
                <a:solidFill>
                  <a:srgbClr val="FF0000"/>
                </a:solidFill>
              </a:rPr>
              <a:t>الشروط الواجب توافرها في الاستفتاء الدستوري</a:t>
            </a:r>
            <a:endParaRPr lang="en-US" sz="3600" b="1">
              <a:solidFill>
                <a:srgbClr val="FF0000"/>
              </a:solidFill>
            </a:endParaRPr>
          </a:p>
        </p:txBody>
      </p:sp>
    </p:spTree>
    <p:extLst>
      <p:ext uri="{BB962C8B-B14F-4D97-AF65-F5344CB8AC3E}">
        <p14:creationId xmlns:p14="http://schemas.microsoft.com/office/powerpoint/2010/main" val="302674752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04800" y="2133600"/>
            <a:ext cx="8280400" cy="13620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defRPr/>
            </a:pPr>
            <a:r>
              <a:rPr lang="ar-IQ" dirty="0"/>
              <a:t>المادة (144): </a:t>
            </a:r>
            <a:br>
              <a:rPr lang="ar-IQ" dirty="0"/>
            </a:br>
            <a:r>
              <a:rPr lang="ar-IQ" dirty="0"/>
              <a:t>يعد هذا الدستور نافذاً بعد موافقة الشعب عليه بالاستفتاء العام ونشره في الجريدة الرسمية وتشكيل الحكومة بموجبه .</a:t>
            </a:r>
            <a:endParaRPr lang="en-US" dirty="0"/>
          </a:p>
        </p:txBody>
      </p:sp>
      <p:sp>
        <p:nvSpPr>
          <p:cNvPr id="3" name="Text Placeholder 2"/>
          <p:cNvSpPr txBox="1">
            <a:spLocks/>
          </p:cNvSpPr>
          <p:nvPr/>
        </p:nvSpPr>
        <p:spPr>
          <a:xfrm>
            <a:off x="685800" y="381000"/>
            <a:ext cx="7772400" cy="838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rtl="1"/>
            <a:r>
              <a:rPr lang="ar-IQ" sz="4800" b="1">
                <a:solidFill>
                  <a:srgbClr val="C00000"/>
                </a:solidFill>
              </a:rPr>
              <a:t>الاستفتاء الدستوري بموجب الدستور العراقي الدائم لسنة ٢٠٠٥</a:t>
            </a:r>
            <a:endParaRPr lang="en-US" sz="4800" b="1">
              <a:solidFill>
                <a:srgbClr val="C00000"/>
              </a:solidFill>
            </a:endParaRPr>
          </a:p>
        </p:txBody>
      </p:sp>
    </p:spTree>
    <p:extLst>
      <p:ext uri="{BB962C8B-B14F-4D97-AF65-F5344CB8AC3E}">
        <p14:creationId xmlns:p14="http://schemas.microsoft.com/office/powerpoint/2010/main" val="358977105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0528" y="838200"/>
            <a:ext cx="8153400" cy="1569660"/>
          </a:xfrm>
          <a:prstGeom prst="rect">
            <a:avLst/>
          </a:prstGeom>
        </p:spPr>
        <p:txBody>
          <a:bodyPr wrap="square">
            <a:spAutoFit/>
          </a:bodyPr>
          <a:lstStyle/>
          <a:p>
            <a:pPr algn="ctr"/>
            <a:r>
              <a:rPr lang="ar-IQ" sz="4800" dirty="0">
                <a:solidFill>
                  <a:srgbClr val="0000FF"/>
                </a:solidFill>
                <a:cs typeface="Ali-A-Samik" pitchFamily="2" charset="-78"/>
              </a:rPr>
              <a:t>تعديل الدستور</a:t>
            </a:r>
          </a:p>
          <a:p>
            <a:pPr algn="ctr"/>
            <a:endParaRPr lang="ar-IQ" sz="4800" dirty="0"/>
          </a:p>
        </p:txBody>
      </p:sp>
      <p:pic>
        <p:nvPicPr>
          <p:cNvPr id="3"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4157" y="2750824"/>
            <a:ext cx="7499771" cy="1102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993484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32815"/>
            <a:ext cx="8534400" cy="6432530"/>
          </a:xfrm>
          <a:prstGeom prst="rect">
            <a:avLst/>
          </a:prstGeom>
        </p:spPr>
        <p:txBody>
          <a:bodyPr wrap="square">
            <a:spAutoFit/>
          </a:bodyPr>
          <a:lstStyle/>
          <a:p>
            <a:pPr algn="ctr" rtl="1">
              <a:defRPr/>
            </a:pPr>
            <a:r>
              <a:rPr lang="ar-IQ" sz="4400" b="1" dirty="0">
                <a:solidFill>
                  <a:srgbClr val="C00000"/>
                </a:solidFill>
                <a:cs typeface="Ali-A-Samik" pitchFamily="2" charset="-78"/>
              </a:rPr>
              <a:t>تعديل الدستور</a:t>
            </a:r>
          </a:p>
          <a:p>
            <a:pPr marL="285750" indent="-285750" algn="r" rtl="1">
              <a:buFontTx/>
              <a:buChar char="-"/>
              <a:defRPr/>
            </a:pPr>
            <a:r>
              <a:rPr lang="ar-IQ" sz="3200" dirty="0">
                <a:solidFill>
                  <a:schemeClr val="accent2"/>
                </a:solidFill>
                <a:cs typeface="Ali-A-Samik" pitchFamily="2" charset="-78"/>
              </a:rPr>
              <a:t>ان فكرة تعديل الدساتير نشأت مع ظهور الدساتير واستقرت بأستقرارها (السبب: لأن القواعد الدستورية هي في حقيقتها انعكاس للاوضاع السياسية والاجتماعية والاقتصادية في المجتمع، تؤثر وتتأثر بها، وبما ان هذه الاوضاع في تطور وتغير مستمر، بات لزاماً على القواعد الدستورية مواكبة التطورات المختلفة التي ترافق المجتمع وذلك بأجراء التعديلات الضرورية والتي تفرضها سنة التطور).</a:t>
            </a:r>
          </a:p>
          <a:p>
            <a:pPr marL="285750" indent="-285750" algn="r" rtl="1">
              <a:buFontTx/>
              <a:buChar char="-"/>
              <a:defRPr/>
            </a:pPr>
            <a:r>
              <a:rPr lang="ar-IQ" sz="3200" b="1" dirty="0">
                <a:solidFill>
                  <a:schemeClr val="accent2"/>
                </a:solidFill>
                <a:cs typeface="Ali-A-Samik" pitchFamily="2" charset="-78"/>
              </a:rPr>
              <a:t>انواع تعديل الدساتير:</a:t>
            </a:r>
          </a:p>
          <a:p>
            <a:pPr algn="r" rtl="1">
              <a:defRPr/>
            </a:pPr>
            <a:r>
              <a:rPr lang="ar-IQ" sz="3200" b="1" dirty="0">
                <a:solidFill>
                  <a:schemeClr val="accent2"/>
                </a:solidFill>
                <a:cs typeface="Ali-A-Samik" pitchFamily="2" charset="-78"/>
              </a:rPr>
              <a:t>١- التعديل الرسمي: اذا اتبعت الاجراءات المنصوص عليها في صلب الدستور والخاصة بتعديل احكامه.</a:t>
            </a:r>
          </a:p>
          <a:p>
            <a:pPr algn="r" rtl="1">
              <a:defRPr/>
            </a:pPr>
            <a:r>
              <a:rPr lang="ar-IQ" sz="3200" b="1" dirty="0">
                <a:solidFill>
                  <a:schemeClr val="accent2"/>
                </a:solidFill>
                <a:cs typeface="Ali-A-Samik" pitchFamily="2" charset="-78"/>
              </a:rPr>
              <a:t>٢- التعديل العرفي: هو ذلك التعديل الذي لا يتم وفق قواعد الدستور نفسه.</a:t>
            </a:r>
            <a:endParaRPr lang="ar-IQ" sz="3200" b="1" dirty="0">
              <a:solidFill>
                <a:srgbClr val="009900"/>
              </a:solidFill>
              <a:cs typeface="Ali-A-Samik" pitchFamily="2" charset="-78"/>
            </a:endParaRPr>
          </a:p>
        </p:txBody>
      </p:sp>
    </p:spTree>
    <p:extLst>
      <p:ext uri="{BB962C8B-B14F-4D97-AF65-F5344CB8AC3E}">
        <p14:creationId xmlns:p14="http://schemas.microsoft.com/office/powerpoint/2010/main" val="270547071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219200"/>
            <a:ext cx="8153400" cy="2862322"/>
          </a:xfrm>
          <a:prstGeom prst="rect">
            <a:avLst/>
          </a:prstGeom>
        </p:spPr>
        <p:txBody>
          <a:bodyPr wrap="square">
            <a:spAutoFit/>
          </a:bodyPr>
          <a:lstStyle/>
          <a:p>
            <a:pPr algn="r"/>
            <a:r>
              <a:rPr lang="ar-IQ" sz="3600" b="1" dirty="0">
                <a:solidFill>
                  <a:srgbClr val="C00000"/>
                </a:solidFill>
                <a:effectLst>
                  <a:outerShdw blurRad="38100" dist="38100" dir="2700000" algn="tl">
                    <a:srgbClr val="000000">
                      <a:alpha val="43137"/>
                    </a:srgbClr>
                  </a:outerShdw>
                </a:effectLst>
              </a:rPr>
              <a:t>السلطة المختصة بتعديل الدستور</a:t>
            </a:r>
            <a:br>
              <a:rPr lang="ar-IQ" sz="3600" b="1" dirty="0">
                <a:solidFill>
                  <a:srgbClr val="C00000"/>
                </a:solidFill>
                <a:effectLst>
                  <a:outerShdw blurRad="38100" dist="38100" dir="2700000" algn="tl">
                    <a:srgbClr val="000000">
                      <a:alpha val="43137"/>
                    </a:srgbClr>
                  </a:outerShdw>
                </a:effectLst>
              </a:rPr>
            </a:br>
            <a:r>
              <a:rPr lang="ar-IQ" sz="3600" b="1" dirty="0">
                <a:effectLst>
                  <a:outerShdw blurRad="38100" dist="38100" dir="2700000" algn="tl">
                    <a:srgbClr val="000000">
                      <a:alpha val="43137"/>
                    </a:srgbClr>
                  </a:outerShdw>
                </a:effectLst>
              </a:rPr>
              <a:t># يميز الفقهاء بين سلطتين هما:</a:t>
            </a:r>
            <a:br>
              <a:rPr lang="ar-IQ" sz="3600" b="1" dirty="0">
                <a:effectLst>
                  <a:outerShdw blurRad="38100" dist="38100" dir="2700000" algn="tl">
                    <a:srgbClr val="000000">
                      <a:alpha val="43137"/>
                    </a:srgbClr>
                  </a:outerShdw>
                </a:effectLst>
              </a:rPr>
            </a:br>
            <a:r>
              <a:rPr lang="ar-IQ" sz="3600" b="1" dirty="0">
                <a:effectLst>
                  <a:outerShdw blurRad="38100" dist="38100" dir="2700000" algn="tl">
                    <a:srgbClr val="000000">
                      <a:alpha val="43137"/>
                    </a:srgbClr>
                  </a:outerShdw>
                </a:effectLst>
              </a:rPr>
              <a:t>١- السلطة التأسيسية الاصلية.</a:t>
            </a:r>
            <a:br>
              <a:rPr lang="ar-IQ" sz="3600" b="1" dirty="0">
                <a:effectLst>
                  <a:outerShdw blurRad="38100" dist="38100" dir="2700000" algn="tl">
                    <a:srgbClr val="000000">
                      <a:alpha val="43137"/>
                    </a:srgbClr>
                  </a:outerShdw>
                </a:effectLst>
              </a:rPr>
            </a:br>
            <a:r>
              <a:rPr lang="ar-IQ" sz="3600" b="1" dirty="0">
                <a:effectLst>
                  <a:outerShdw blurRad="38100" dist="38100" dir="2700000" algn="tl">
                    <a:srgbClr val="000000">
                      <a:alpha val="43137"/>
                    </a:srgbClr>
                  </a:outerShdw>
                </a:effectLst>
              </a:rPr>
              <a:t>٢- السلطة التأسيسية المشتقة.</a:t>
            </a:r>
            <a:br>
              <a:rPr lang="ar-IQ" sz="4400" b="1" dirty="0">
                <a:solidFill>
                  <a:srgbClr val="C00000"/>
                </a:solidFill>
                <a:effectLst>
                  <a:outerShdw blurRad="38100" dist="38100" dir="2700000" algn="tl">
                    <a:srgbClr val="000000">
                      <a:alpha val="43137"/>
                    </a:srgbClr>
                  </a:outerShdw>
                </a:effectLst>
              </a:rPr>
            </a:br>
            <a:endParaRPr lang="ar-IQ" sz="3600" dirty="0"/>
          </a:p>
        </p:txBody>
      </p:sp>
    </p:spTree>
    <p:extLst>
      <p:ext uri="{BB962C8B-B14F-4D97-AF65-F5344CB8AC3E}">
        <p14:creationId xmlns:p14="http://schemas.microsoft.com/office/powerpoint/2010/main" val="76382618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686800" cy="7355860"/>
          </a:xfrm>
          <a:prstGeom prst="rect">
            <a:avLst/>
          </a:prstGeom>
        </p:spPr>
        <p:txBody>
          <a:bodyPr wrap="square">
            <a:spAutoFit/>
          </a:bodyPr>
          <a:lstStyle/>
          <a:p>
            <a:pPr algn="r"/>
            <a:br>
              <a:rPr lang="ar-IQ" sz="4000" dirty="0">
                <a:solidFill>
                  <a:schemeClr val="accent6"/>
                </a:solidFill>
                <a:cs typeface="Ali-A-Samik" pitchFamily="2" charset="-78"/>
              </a:rPr>
            </a:br>
            <a:r>
              <a:rPr lang="ar-IQ" sz="4000" b="1" dirty="0">
                <a:solidFill>
                  <a:srgbClr val="FF0000"/>
                </a:solidFill>
                <a:cs typeface="Ali-A-Samik" pitchFamily="2" charset="-78"/>
              </a:rPr>
              <a:t>السلطة التأسيسية الاصلية</a:t>
            </a:r>
            <a:br>
              <a:rPr lang="ar-IQ" sz="4000" dirty="0">
                <a:solidFill>
                  <a:schemeClr val="accent6"/>
                </a:solidFill>
                <a:cs typeface="Ali-A-Samik" pitchFamily="2" charset="-78"/>
              </a:rPr>
            </a:br>
            <a:r>
              <a:rPr lang="ar-IQ" sz="3200" dirty="0">
                <a:cs typeface="Ali-A-Samik" pitchFamily="2" charset="-78"/>
              </a:rPr>
              <a:t># هي السلطة التي تناط بها مهمة وضع دستور لدولة جديدة او وضع دستور جديد للدولة بدلاً من دستورها القديم.</a:t>
            </a:r>
            <a:br>
              <a:rPr lang="ar-IQ" sz="3200" dirty="0">
                <a:cs typeface="Ali-A-Samik" pitchFamily="2" charset="-78"/>
              </a:rPr>
            </a:br>
            <a:r>
              <a:rPr lang="ar-IQ" sz="3200" dirty="0">
                <a:cs typeface="Ali-A-Samik" pitchFamily="2" charset="-78"/>
              </a:rPr>
              <a:t># السلطة التأسيسية الاصلية هي التي تضع القواعد التي يتم بموجبها تكوين وتثبيت عمل السلطات المؤسسة كالسلطة التشريعية والسلطة التنفيذية والسلطة القضائية.</a:t>
            </a:r>
            <a:br>
              <a:rPr lang="ar-IQ" sz="3200" dirty="0">
                <a:cs typeface="Ali-A-Samik" pitchFamily="2" charset="-78"/>
              </a:rPr>
            </a:br>
            <a:r>
              <a:rPr lang="ar-IQ" sz="3200" dirty="0">
                <a:cs typeface="Ali-A-Samik" pitchFamily="2" charset="-78"/>
              </a:rPr>
              <a:t># ان السلطة التأسيسية الاصلية في سبيل تحقيق مهمتها لا تتلقى اختصاصاتها من اي نص دستوري قائم، فهي حرة في اختيار الايدلوجية او الفلسفة السياسية التي يقوم عليها نظام الحكم في الدولة.</a:t>
            </a:r>
            <a:br>
              <a:rPr lang="ar-IQ" sz="3200" dirty="0">
                <a:cs typeface="Ali-A-Samik" pitchFamily="2" charset="-78"/>
              </a:rPr>
            </a:br>
            <a:r>
              <a:rPr lang="ar-IQ" sz="3200" dirty="0">
                <a:cs typeface="Ali-A-Samik" pitchFamily="2" charset="-78"/>
              </a:rPr>
              <a:t># ان السلطة التأسيسية الاصلية قد تكون فرداً واحداً، او قد تكون جمعية منتخبة من قبل الشعب، او قد يكون الشعب نفسه.</a:t>
            </a:r>
            <a:br>
              <a:rPr lang="ar-IQ" sz="4000" dirty="0">
                <a:solidFill>
                  <a:schemeClr val="accent6"/>
                </a:solidFill>
                <a:cs typeface="Ali-A-Samik" pitchFamily="2" charset="-78"/>
              </a:rPr>
            </a:br>
            <a:br>
              <a:rPr lang="ar-IQ" sz="4000" dirty="0">
                <a:solidFill>
                  <a:schemeClr val="accent6"/>
                </a:solidFill>
                <a:cs typeface="Ali-A-Samik" pitchFamily="2" charset="-78"/>
              </a:rPr>
            </a:br>
            <a:endParaRPr lang="ar-IQ" sz="3200" dirty="0"/>
          </a:p>
        </p:txBody>
      </p:sp>
    </p:spTree>
    <p:extLst>
      <p:ext uri="{BB962C8B-B14F-4D97-AF65-F5344CB8AC3E}">
        <p14:creationId xmlns:p14="http://schemas.microsoft.com/office/powerpoint/2010/main" val="1259175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228600"/>
            <a:ext cx="8752113" cy="6001643"/>
          </a:xfrm>
          <a:prstGeom prst="rect">
            <a:avLst/>
          </a:prstGeom>
        </p:spPr>
        <p:txBody>
          <a:bodyPr wrap="square">
            <a:spAutoFit/>
          </a:bodyPr>
          <a:lstStyle/>
          <a:p>
            <a:pPr algn="r" rtl="1"/>
            <a:r>
              <a:rPr lang="ar-IQ" sz="3200" u="sng" dirty="0">
                <a:solidFill>
                  <a:srgbClr val="FFC000"/>
                </a:solidFill>
                <a:cs typeface="Ali-A-Samik" pitchFamily="2" charset="-78"/>
              </a:rPr>
              <a:t>الاتجاه الاول: القواعد الدستورية هي قواعد قانونية</a:t>
            </a:r>
          </a:p>
          <a:p>
            <a:pPr algn="r" rtl="1"/>
            <a:r>
              <a:rPr lang="ar-IQ" sz="3200" dirty="0">
                <a:solidFill>
                  <a:srgbClr val="009900"/>
                </a:solidFill>
                <a:cs typeface="Ali-A-Samik" pitchFamily="2" charset="-78"/>
              </a:rPr>
              <a:t>يرى هذا الاتجاه ان القواعد الدستورية هي قواعد قانونية، اي انها لاتختلف من حيث الطبيعة عن غيرها من القواعد التي تحكم الانشطة المختلفة في الدولة.</a:t>
            </a:r>
          </a:p>
          <a:p>
            <a:pPr algn="r" rtl="1"/>
            <a:r>
              <a:rPr lang="ar-IQ" sz="3200" dirty="0">
                <a:solidFill>
                  <a:srgbClr val="FF0000"/>
                </a:solidFill>
                <a:cs typeface="Ali-A-Samik" pitchFamily="2" charset="-78"/>
              </a:rPr>
              <a:t>يستند هذا الاتجاه الى مبدأ سمو الدستور.</a:t>
            </a:r>
            <a:endParaRPr lang="en-US" sz="3200" dirty="0">
              <a:solidFill>
                <a:schemeClr val="accent2"/>
              </a:solidFill>
              <a:cs typeface="Ali-A-Samik" pitchFamily="2" charset="-78"/>
            </a:endParaRPr>
          </a:p>
          <a:p>
            <a:pPr algn="r" rtl="1">
              <a:defRPr/>
            </a:pPr>
            <a:r>
              <a:rPr lang="ar-IQ" sz="3200" u="sng" dirty="0">
                <a:solidFill>
                  <a:srgbClr val="FFC000"/>
                </a:solidFill>
                <a:cs typeface="Ali-A-Samik" pitchFamily="2" charset="-78"/>
              </a:rPr>
              <a:t>مبدأ سمو الدستور يعني: </a:t>
            </a:r>
            <a:r>
              <a:rPr lang="ar-IQ" sz="3200" dirty="0">
                <a:solidFill>
                  <a:srgbClr val="BC7A04"/>
                </a:solidFill>
                <a:cs typeface="Ali-A-Samik" pitchFamily="2" charset="-78"/>
              </a:rPr>
              <a:t>ان القواعد الدستورية تحتل قمة الهرم القانوني في الدولة، ومن ثم هي تعلو على غيرها من القواعد القانونية، وتعتبر في الوقت ذاته مصدر قانونية جميع القواعد في الدولة.</a:t>
            </a:r>
          </a:p>
          <a:p>
            <a:pPr algn="r" rtl="1">
              <a:defRPr/>
            </a:pPr>
            <a:r>
              <a:rPr lang="ar-IQ" sz="3200" dirty="0">
                <a:solidFill>
                  <a:srgbClr val="00B0F0"/>
                </a:solidFill>
                <a:cs typeface="Ali-A-Samik" pitchFamily="2" charset="-78"/>
              </a:rPr>
              <a:t>وبما ان القواعد الدستورية هي التي تمنح الصفة القانونية لجميع القواعد المطبقة في الدولة فعليه يجب ان تتمتع القواعد الدستورية بدورها بنفس الصفة التي تتمتع بها تلك القواعد وهذه الصفة هي (</a:t>
            </a:r>
            <a:r>
              <a:rPr lang="ar-IQ" sz="3200" dirty="0">
                <a:solidFill>
                  <a:srgbClr val="FF0000"/>
                </a:solidFill>
                <a:cs typeface="Ali-A-Samik" pitchFamily="2" charset="-78"/>
              </a:rPr>
              <a:t>الطبيعة القانونية</a:t>
            </a:r>
            <a:r>
              <a:rPr lang="ar-IQ" sz="3200" dirty="0">
                <a:solidFill>
                  <a:srgbClr val="00B0F0"/>
                </a:solidFill>
                <a:cs typeface="Ali-A-Samik" pitchFamily="2" charset="-78"/>
              </a:rPr>
              <a:t>).</a:t>
            </a:r>
            <a:endParaRPr lang="ar-SA" sz="3200" dirty="0">
              <a:solidFill>
                <a:srgbClr val="00B0F0"/>
              </a:solidFill>
              <a:cs typeface="Ali-A-Samik" pitchFamily="2" charset="-78"/>
            </a:endParaRPr>
          </a:p>
          <a:p>
            <a:pPr algn="r" rtl="1"/>
            <a:endParaRPr lang="ar-IQ" sz="3200" dirty="0"/>
          </a:p>
        </p:txBody>
      </p:sp>
    </p:spTree>
    <p:extLst>
      <p:ext uri="{BB962C8B-B14F-4D97-AF65-F5344CB8AC3E}">
        <p14:creationId xmlns:p14="http://schemas.microsoft.com/office/powerpoint/2010/main" val="4138841429"/>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6375" y="342037"/>
            <a:ext cx="6001963" cy="1754326"/>
          </a:xfrm>
          <a:prstGeom prst="rect">
            <a:avLst/>
          </a:prstGeom>
        </p:spPr>
        <p:txBody>
          <a:bodyPr wrap="none">
            <a:spAutoFit/>
          </a:bodyPr>
          <a:lstStyle/>
          <a:p>
            <a:pPr algn="ctr" rtl="1"/>
            <a:r>
              <a:rPr lang="ar-IQ" sz="5400" b="1" dirty="0">
                <a:solidFill>
                  <a:srgbClr val="FF0000"/>
                </a:solidFill>
              </a:rPr>
              <a:t>السلطة التأسيسية المشتقة</a:t>
            </a:r>
          </a:p>
          <a:p>
            <a:pPr algn="ctr" rtl="1"/>
            <a:endParaRPr lang="en-US" sz="5400" b="1" dirty="0">
              <a:solidFill>
                <a:srgbClr val="FF0000"/>
              </a:solidFill>
            </a:endParaRPr>
          </a:p>
        </p:txBody>
      </p:sp>
      <p:sp>
        <p:nvSpPr>
          <p:cNvPr id="3" name="Rectangle 2"/>
          <p:cNvSpPr/>
          <p:nvPr/>
        </p:nvSpPr>
        <p:spPr>
          <a:xfrm>
            <a:off x="304800" y="1371600"/>
            <a:ext cx="8610600" cy="3416320"/>
          </a:xfrm>
          <a:prstGeom prst="rect">
            <a:avLst/>
          </a:prstGeom>
        </p:spPr>
        <p:txBody>
          <a:bodyPr wrap="square">
            <a:spAutoFit/>
          </a:bodyPr>
          <a:lstStyle/>
          <a:p>
            <a:pPr algn="r"/>
            <a:r>
              <a:rPr lang="ar-IQ" sz="3600" dirty="0"/>
              <a:t># السلطة التأسيسية المشتقة سلطة معينة من قبل الدستور نفسه وهي التي تتكفل بأجراء التعديلات على دستور ساري المفعول.</a:t>
            </a:r>
            <a:br>
              <a:rPr lang="ar-IQ" sz="3600" dirty="0"/>
            </a:br>
            <a:r>
              <a:rPr lang="ar-IQ" sz="3600" dirty="0"/>
              <a:t># تعتبر السلطة التأسيسية المشتقة هيئة في الدولة (اي سلطة مؤسسَة)، وهي مقيدة بنصوص الدستور من حيث تكوينها ومن حيث عملها.</a:t>
            </a:r>
          </a:p>
        </p:txBody>
      </p:sp>
    </p:spTree>
    <p:extLst>
      <p:ext uri="{BB962C8B-B14F-4D97-AF65-F5344CB8AC3E}">
        <p14:creationId xmlns:p14="http://schemas.microsoft.com/office/powerpoint/2010/main" val="3522366424"/>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16090" y="1447800"/>
            <a:ext cx="8686800" cy="495300"/>
          </a:xfrm>
          <a:prstGeom prst="rect">
            <a:avLst/>
          </a:prstGeom>
        </p:spPr>
        <p:txBody>
          <a:bodyPr/>
          <a:lst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defRPr/>
            </a:pPr>
            <a:r>
              <a:rPr lang="ar-IQ" sz="2200" dirty="0">
                <a:solidFill>
                  <a:srgbClr val="002060"/>
                </a:solidFill>
              </a:rPr>
              <a:t># لقد ايد الفقيه (فاتيل) والفقيه (سيس) فكرة تدخل السلطة التأسيسية الاصلية في تعديل الدستور.</a:t>
            </a:r>
            <a:br>
              <a:rPr lang="ar-IQ" sz="2200" dirty="0">
                <a:solidFill>
                  <a:srgbClr val="002060"/>
                </a:solidFill>
              </a:rPr>
            </a:br>
            <a:r>
              <a:rPr lang="ar-IQ" sz="2200" dirty="0">
                <a:solidFill>
                  <a:srgbClr val="002060"/>
                </a:solidFill>
              </a:rPr>
              <a:t>لكن هذه الاراء الفقهية لم يكتب لها النجاح فساد الاعتقاد في فقه القانون الدستوري بأسناد مهمة تعديل الدستور للسلطة التي اناط لقد ايد الفقيه (فاتيل) والفقيه (سيس) فكرة تدخل السلطة التأسيسية الاصلية في تعديل الدستور.</a:t>
            </a:r>
            <a:br>
              <a:rPr lang="ar-IQ" sz="2200" dirty="0">
                <a:solidFill>
                  <a:srgbClr val="002060"/>
                </a:solidFill>
              </a:rPr>
            </a:br>
            <a:r>
              <a:rPr lang="ar-IQ" sz="2200" dirty="0">
                <a:solidFill>
                  <a:srgbClr val="002060"/>
                </a:solidFill>
              </a:rPr>
              <a:t>لكن هذه الاراء الفقهية لم يكتب لها النجاح فساد الاعتقاد في فقه القانون الدستوري بأسناد مهمة تعديل الدستور للسلطة التي اناط بها الدستور هذه المهمة وبالطريقة التي يحددها الدستور بشرط ان تراعى اجراءات التعديل المنصوص عليها في الدستور.</a:t>
            </a:r>
            <a:br>
              <a:rPr lang="ar-IQ" sz="2200" dirty="0">
                <a:solidFill>
                  <a:srgbClr val="002060"/>
                </a:solidFill>
              </a:rPr>
            </a:br>
            <a:r>
              <a:rPr lang="ar-IQ" sz="2200" dirty="0">
                <a:solidFill>
                  <a:srgbClr val="002060"/>
                </a:solidFill>
              </a:rPr>
              <a:t># سلطة التعديل، كهيئة من هيئات الدولة، تكون من الناحية الدستورية في نفس المركز الذي تتمتع به بقية هيئات الدولة. ولكن نظراً لأهمية سلطة التعديل من الناحية السياسية، فالسلطة التأسيسية الاصلية، تحاول عند وضعها للدستور ان تمنح سلطة التعديل الى الهيئة التي تحرص على تفضيلها سياسياً.</a:t>
            </a:r>
            <a:br>
              <a:rPr lang="ar-IQ" sz="2200" dirty="0">
                <a:solidFill>
                  <a:srgbClr val="002060"/>
                </a:solidFill>
              </a:rPr>
            </a:br>
            <a:r>
              <a:rPr lang="ar-IQ" sz="2200" dirty="0">
                <a:solidFill>
                  <a:srgbClr val="002060"/>
                </a:solidFill>
              </a:rPr>
              <a:t># تارة تناط سلطة التعديل بالهيئة التنفيذية او بهيئة تخضع لاشرافها.</a:t>
            </a:r>
            <a:br>
              <a:rPr lang="ar-IQ" sz="2200" dirty="0">
                <a:solidFill>
                  <a:srgbClr val="002060"/>
                </a:solidFill>
              </a:rPr>
            </a:br>
            <a:r>
              <a:rPr lang="ar-IQ" sz="2200" dirty="0">
                <a:solidFill>
                  <a:srgbClr val="002060"/>
                </a:solidFill>
              </a:rPr>
              <a:t># واحياناً تناط سلطة التعديل بالبرلمان او بهيئة متفرعة عنه.</a:t>
            </a:r>
            <a:br>
              <a:rPr lang="ar-IQ" sz="2200" dirty="0">
                <a:solidFill>
                  <a:srgbClr val="002060"/>
                </a:solidFill>
              </a:rPr>
            </a:br>
            <a:r>
              <a:rPr lang="ar-IQ" sz="2200" dirty="0">
                <a:solidFill>
                  <a:srgbClr val="002060"/>
                </a:solidFill>
              </a:rPr>
              <a:t># او قد تعطى سلطة التعديل للشعب ذاته، الذي قد يمارسها بواسطة هيئة منتخبة من قبله، او يمارسها الشعب مباشرة عن طريق الاستفتاء الدستوري. </a:t>
            </a:r>
            <a:endParaRPr lang="en-US" sz="2200" dirty="0">
              <a:solidFill>
                <a:srgbClr val="002060"/>
              </a:solidFill>
            </a:endParaRPr>
          </a:p>
        </p:txBody>
      </p:sp>
      <p:sp>
        <p:nvSpPr>
          <p:cNvPr id="3" name="Text Placeholder 2"/>
          <p:cNvSpPr txBox="1">
            <a:spLocks/>
          </p:cNvSpPr>
          <p:nvPr/>
        </p:nvSpPr>
        <p:spPr>
          <a:xfrm>
            <a:off x="808630" y="152400"/>
            <a:ext cx="7772400" cy="685800"/>
          </a:xfrm>
          <a:prstGeom prst="rect">
            <a:avLst/>
          </a:prstGeom>
        </p:spPr>
        <p:txBody>
          <a:bodyPr/>
          <a:lst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algn="ctr"/>
            <a:r>
              <a:rPr lang="ar-IQ" b="1" dirty="0">
                <a:solidFill>
                  <a:srgbClr val="C00000"/>
                </a:solidFill>
              </a:rPr>
              <a:t>سؤال: هل تستطيع السلطة التأسيسية الاصلية (واضعة الدستور) التدخل في اي وقت تشاء، من اجل تعديل الدستور، مهملة بذلك السلطة المختصة بالتعديل والمنصوص عليها في صلب الدستور؟.</a:t>
            </a:r>
            <a:endParaRPr lang="en-US" b="1" dirty="0">
              <a:solidFill>
                <a:srgbClr val="C00000"/>
              </a:solidFill>
            </a:endParaRPr>
          </a:p>
        </p:txBody>
      </p:sp>
    </p:spTree>
    <p:extLst>
      <p:ext uri="{BB962C8B-B14F-4D97-AF65-F5344CB8AC3E}">
        <p14:creationId xmlns:p14="http://schemas.microsoft.com/office/powerpoint/2010/main" val="204004580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52600" y="1066800"/>
            <a:ext cx="6553200" cy="2308324"/>
          </a:xfrm>
          <a:prstGeom prst="rect">
            <a:avLst/>
          </a:prstGeom>
        </p:spPr>
        <p:txBody>
          <a:bodyPr wrap="square">
            <a:spAutoFit/>
          </a:bodyPr>
          <a:lstStyle/>
          <a:p>
            <a:pPr algn="ctr"/>
            <a:r>
              <a:rPr lang="ar-IQ" sz="3600" b="1" dirty="0">
                <a:solidFill>
                  <a:srgbClr val="FF0000"/>
                </a:solidFill>
              </a:rPr>
              <a:t>القيود التي ترد على سلطة التعديل</a:t>
            </a:r>
          </a:p>
          <a:p>
            <a:pPr algn="ctr"/>
            <a:endParaRPr lang="ar-IQ" sz="3600" b="1" dirty="0">
              <a:solidFill>
                <a:srgbClr val="FF0000"/>
              </a:solidFill>
            </a:endParaRPr>
          </a:p>
          <a:p>
            <a:pPr algn="r"/>
            <a:r>
              <a:rPr lang="ar-IQ" sz="3600" dirty="0"/>
              <a:t>١- الحظر الموضوعي.</a:t>
            </a:r>
            <a:br>
              <a:rPr lang="ar-IQ" sz="3600" dirty="0"/>
            </a:br>
            <a:r>
              <a:rPr lang="ar-IQ" sz="3600" dirty="0"/>
              <a:t>٢- الحظر الزمني.</a:t>
            </a:r>
            <a:endParaRPr lang="en-US" sz="3600" b="1" dirty="0">
              <a:solidFill>
                <a:srgbClr val="FF0000"/>
              </a:solidFill>
            </a:endParaRPr>
          </a:p>
        </p:txBody>
      </p:sp>
    </p:spTree>
    <p:extLst>
      <p:ext uri="{BB962C8B-B14F-4D97-AF65-F5344CB8AC3E}">
        <p14:creationId xmlns:p14="http://schemas.microsoft.com/office/powerpoint/2010/main" val="2971520331"/>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066800"/>
            <a:ext cx="8305800" cy="4031873"/>
          </a:xfrm>
          <a:prstGeom prst="rect">
            <a:avLst/>
          </a:prstGeom>
        </p:spPr>
        <p:txBody>
          <a:bodyPr wrap="square">
            <a:spAutoFit/>
          </a:bodyPr>
          <a:lstStyle/>
          <a:p>
            <a:pPr algn="r"/>
            <a:r>
              <a:rPr lang="ar-IQ" sz="3200" b="1" dirty="0"/>
              <a:t>الحظر الموضوعي</a:t>
            </a:r>
          </a:p>
          <a:p>
            <a:pPr algn="r"/>
            <a:r>
              <a:rPr lang="ar-IQ" sz="3200" b="1" dirty="0"/>
              <a:t># وهو المنع الذي يرد على نصوص معينة في الدستور تعالج وتجسد احكاماً ومبادئ معينة، يعتقد المشرع بضرورة حمايتها وذلك عن طريق حظر تعديلها، اما بصورة دائمة او مؤقتة.</a:t>
            </a:r>
            <a:br>
              <a:rPr lang="ar-IQ" sz="3200" b="1" dirty="0"/>
            </a:br>
            <a:r>
              <a:rPr lang="ar-IQ" sz="3200" b="1" dirty="0"/>
              <a:t># اشكال الحظر الموضوعي: </a:t>
            </a:r>
            <a:br>
              <a:rPr lang="ar-IQ" sz="3200" b="1" dirty="0"/>
            </a:br>
            <a:r>
              <a:rPr lang="ar-IQ" sz="3200" b="1" dirty="0"/>
              <a:t>١- الحظر الدائم.</a:t>
            </a:r>
            <a:br>
              <a:rPr lang="ar-IQ" sz="3200" b="1" dirty="0"/>
            </a:br>
            <a:r>
              <a:rPr lang="ar-IQ" sz="3200" b="1" dirty="0"/>
              <a:t>٢- الحظر المؤقت.</a:t>
            </a:r>
            <a:br>
              <a:rPr lang="ar-IQ" sz="3200" b="1" dirty="0"/>
            </a:br>
            <a:endParaRPr lang="ar-IQ" sz="3200" b="1" dirty="0"/>
          </a:p>
        </p:txBody>
      </p:sp>
    </p:spTree>
    <p:extLst>
      <p:ext uri="{BB962C8B-B14F-4D97-AF65-F5344CB8AC3E}">
        <p14:creationId xmlns:p14="http://schemas.microsoft.com/office/powerpoint/2010/main" val="2045738804"/>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763000" cy="6463308"/>
          </a:xfrm>
          <a:prstGeom prst="rect">
            <a:avLst/>
          </a:prstGeom>
        </p:spPr>
        <p:txBody>
          <a:bodyPr wrap="square">
            <a:spAutoFit/>
          </a:bodyPr>
          <a:lstStyle/>
          <a:p>
            <a:pPr algn="r"/>
            <a:r>
              <a:rPr lang="ar-IQ" b="1" dirty="0">
                <a:solidFill>
                  <a:srgbClr val="000000"/>
                </a:solidFill>
              </a:rPr>
              <a:t># امثلة على الحظر الدائم:</a:t>
            </a:r>
            <a:br>
              <a:rPr lang="ar-IQ" b="1" dirty="0">
                <a:solidFill>
                  <a:srgbClr val="000000"/>
                </a:solidFill>
              </a:rPr>
            </a:br>
            <a:r>
              <a:rPr lang="ar-IQ" b="1" dirty="0">
                <a:solidFill>
                  <a:srgbClr val="000000"/>
                </a:solidFill>
              </a:rPr>
              <a:t>- فرنسا:</a:t>
            </a:r>
            <a:br>
              <a:rPr lang="ar-IQ" b="1" dirty="0">
                <a:solidFill>
                  <a:srgbClr val="000000"/>
                </a:solidFill>
              </a:rPr>
            </a:br>
            <a:r>
              <a:rPr lang="ar-IQ" b="1" dirty="0">
                <a:solidFill>
                  <a:srgbClr val="000000"/>
                </a:solidFill>
              </a:rPr>
              <a:t>(م ٢) من دستور سنة ١٨٧٥ و(م ٥٠) من دستور سنة ١٩٤٦ و(ف ٥ م٨٩) من دستور سنة ١٩٥٨ التي نصت جميعها على عدم جواز اقتراح تعديل شكل الحكم الجمهوري.</a:t>
            </a:r>
            <a:br>
              <a:rPr lang="ar-IQ" b="1" dirty="0">
                <a:solidFill>
                  <a:srgbClr val="000000"/>
                </a:solidFill>
              </a:rPr>
            </a:br>
            <a:r>
              <a:rPr lang="ar-IQ" b="1" dirty="0">
                <a:solidFill>
                  <a:srgbClr val="000000"/>
                </a:solidFill>
              </a:rPr>
              <a:t>- حظر مماثل في كل من الدستور الايطالي لسنة ١٩٤٧ (م١٣٩) والدستور التونسي لسنة ١٩٥٩ (م٧٢).</a:t>
            </a:r>
            <a:br>
              <a:rPr lang="ar-IQ" b="1" dirty="0">
                <a:solidFill>
                  <a:srgbClr val="000000"/>
                </a:solidFill>
              </a:rPr>
            </a:br>
            <a:r>
              <a:rPr lang="ar-IQ" b="1" dirty="0">
                <a:solidFill>
                  <a:srgbClr val="000000"/>
                </a:solidFill>
              </a:rPr>
              <a:t>- الجزائر:</a:t>
            </a:r>
            <a:br>
              <a:rPr lang="ar-IQ" b="1" dirty="0">
                <a:solidFill>
                  <a:srgbClr val="000000"/>
                </a:solidFill>
              </a:rPr>
            </a:br>
            <a:r>
              <a:rPr lang="ar-IQ" b="1" dirty="0">
                <a:solidFill>
                  <a:srgbClr val="000000"/>
                </a:solidFill>
              </a:rPr>
              <a:t>نص الدستور الجزائري لسنة ١٩٧٦ (م١٩٥) على ان اي مشروع لتعديل الدستور لا يمكن ان يمس:</a:t>
            </a:r>
            <a:br>
              <a:rPr lang="ar-IQ" b="1" dirty="0">
                <a:solidFill>
                  <a:srgbClr val="000000"/>
                </a:solidFill>
              </a:rPr>
            </a:br>
            <a:r>
              <a:rPr lang="ar-IQ" b="1" dirty="0">
                <a:solidFill>
                  <a:srgbClr val="000000"/>
                </a:solidFill>
              </a:rPr>
              <a:t>الصفة الجمهورية للحكم.</a:t>
            </a:r>
            <a:br>
              <a:rPr lang="ar-IQ" b="1" dirty="0">
                <a:solidFill>
                  <a:srgbClr val="000000"/>
                </a:solidFill>
              </a:rPr>
            </a:br>
            <a:r>
              <a:rPr lang="ar-IQ" b="1" dirty="0">
                <a:solidFill>
                  <a:srgbClr val="000000"/>
                </a:solidFill>
              </a:rPr>
              <a:t>دين الدولة.</a:t>
            </a:r>
            <a:br>
              <a:rPr lang="ar-IQ" b="1" dirty="0">
                <a:solidFill>
                  <a:srgbClr val="000000"/>
                </a:solidFill>
              </a:rPr>
            </a:br>
            <a:r>
              <a:rPr lang="ar-IQ" b="1" dirty="0">
                <a:solidFill>
                  <a:srgbClr val="000000"/>
                </a:solidFill>
              </a:rPr>
              <a:t>الاختيار الاشتراكي.</a:t>
            </a:r>
            <a:br>
              <a:rPr lang="ar-IQ" b="1" dirty="0">
                <a:solidFill>
                  <a:srgbClr val="000000"/>
                </a:solidFill>
              </a:rPr>
            </a:br>
            <a:r>
              <a:rPr lang="ar-IQ" b="1" dirty="0">
                <a:solidFill>
                  <a:srgbClr val="000000"/>
                </a:solidFill>
              </a:rPr>
              <a:t>الحريات الاساسية للانسان والمواطن.</a:t>
            </a:r>
            <a:br>
              <a:rPr lang="ar-IQ" b="1" dirty="0">
                <a:solidFill>
                  <a:srgbClr val="000000"/>
                </a:solidFill>
              </a:rPr>
            </a:br>
            <a:r>
              <a:rPr lang="ar-IQ" b="1" dirty="0">
                <a:solidFill>
                  <a:srgbClr val="000000"/>
                </a:solidFill>
              </a:rPr>
              <a:t>مبدأ التصويت عن طريق الاقتراع العام المباشر والسري.</a:t>
            </a:r>
            <a:br>
              <a:rPr lang="ar-IQ" b="1" dirty="0">
                <a:solidFill>
                  <a:srgbClr val="000000"/>
                </a:solidFill>
              </a:rPr>
            </a:br>
            <a:r>
              <a:rPr lang="ar-IQ" b="1" dirty="0">
                <a:solidFill>
                  <a:srgbClr val="000000"/>
                </a:solidFill>
              </a:rPr>
              <a:t>سلامة التراب الوطني.</a:t>
            </a:r>
            <a:br>
              <a:rPr lang="en-US" b="1" dirty="0">
                <a:solidFill>
                  <a:srgbClr val="000000"/>
                </a:solidFill>
              </a:rPr>
            </a:br>
            <a:r>
              <a:rPr lang="ar-IQ" b="1" dirty="0">
                <a:solidFill>
                  <a:srgbClr val="000000"/>
                </a:solidFill>
              </a:rPr>
              <a:t>- البحرين: </a:t>
            </a:r>
            <a:br>
              <a:rPr lang="ar-IQ" b="1" dirty="0">
                <a:solidFill>
                  <a:srgbClr val="000000"/>
                </a:solidFill>
              </a:rPr>
            </a:br>
            <a:r>
              <a:rPr lang="ar-IQ" b="1" dirty="0">
                <a:solidFill>
                  <a:srgbClr val="000000"/>
                </a:solidFill>
              </a:rPr>
              <a:t>نصت (ف ج) من (م١٠٤) من دستور البحرين لسنة ١٩٧٣ على عدم جواز اقتراح تعديل:</a:t>
            </a:r>
            <a:br>
              <a:rPr lang="ar-IQ" b="1" dirty="0">
                <a:solidFill>
                  <a:srgbClr val="000000"/>
                </a:solidFill>
              </a:rPr>
            </a:br>
            <a:r>
              <a:rPr lang="ar-IQ" b="1" dirty="0">
                <a:solidFill>
                  <a:srgbClr val="000000"/>
                </a:solidFill>
              </a:rPr>
              <a:t>مبدأ الحكم الوراثي.</a:t>
            </a:r>
            <a:br>
              <a:rPr lang="ar-IQ" b="1" dirty="0">
                <a:solidFill>
                  <a:srgbClr val="000000"/>
                </a:solidFill>
              </a:rPr>
            </a:br>
            <a:r>
              <a:rPr lang="ar-IQ" b="1" dirty="0">
                <a:solidFill>
                  <a:srgbClr val="000000"/>
                </a:solidFill>
              </a:rPr>
              <a:t>الحرية والمساواة.</a:t>
            </a:r>
            <a:br>
              <a:rPr lang="ar-IQ" b="1" dirty="0">
                <a:solidFill>
                  <a:srgbClr val="000000"/>
                </a:solidFill>
              </a:rPr>
            </a:br>
            <a:r>
              <a:rPr lang="ar-IQ" b="1" dirty="0">
                <a:solidFill>
                  <a:srgbClr val="000000"/>
                </a:solidFill>
              </a:rPr>
              <a:t>كما لا يجوز اقتراح تعديل (م٢) من الدستور التي تنص على ان دين الدولة الاسلام، والشريعة الاسلامية مصدر رئيس للتشريع، ولغتها الرسمية هي اللغة العربية.</a:t>
            </a:r>
            <a:br>
              <a:rPr lang="ar-IQ" b="1" dirty="0">
                <a:solidFill>
                  <a:srgbClr val="000000"/>
                </a:solidFill>
              </a:rPr>
            </a:br>
            <a:r>
              <a:rPr lang="ar-IQ" b="1" dirty="0">
                <a:solidFill>
                  <a:srgbClr val="000000"/>
                </a:solidFill>
              </a:rPr>
              <a:t>-الكويت:</a:t>
            </a:r>
            <a:br>
              <a:rPr lang="ar-IQ" b="1" dirty="0">
                <a:solidFill>
                  <a:srgbClr val="000000"/>
                </a:solidFill>
              </a:rPr>
            </a:br>
            <a:r>
              <a:rPr lang="ar-IQ" b="1" dirty="0">
                <a:solidFill>
                  <a:srgbClr val="000000"/>
                </a:solidFill>
              </a:rPr>
              <a:t>نصت (م١٧٥) من الدستور الكويتي لسنة ١٩٦٢ على عدم جواز اقتراح تعديل الاحكام الخاصة بالنظام الاميري وبمبادئ الحرية والمساواة.</a:t>
            </a:r>
            <a:br>
              <a:rPr lang="ar-IQ" b="1" dirty="0">
                <a:solidFill>
                  <a:srgbClr val="000000"/>
                </a:solidFill>
              </a:rPr>
            </a:br>
            <a:endParaRPr lang="ar-IQ" b="1" dirty="0"/>
          </a:p>
        </p:txBody>
      </p:sp>
    </p:spTree>
    <p:extLst>
      <p:ext uri="{BB962C8B-B14F-4D97-AF65-F5344CB8AC3E}">
        <p14:creationId xmlns:p14="http://schemas.microsoft.com/office/powerpoint/2010/main" val="2785967954"/>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686800" cy="5632311"/>
          </a:xfrm>
          <a:prstGeom prst="rect">
            <a:avLst/>
          </a:prstGeom>
        </p:spPr>
        <p:txBody>
          <a:bodyPr wrap="square">
            <a:spAutoFit/>
          </a:bodyPr>
          <a:lstStyle/>
          <a:p>
            <a:pPr algn="r"/>
            <a:r>
              <a:rPr lang="ar-IQ" sz="2000" dirty="0"/>
              <a:t>الحظر الموضوعي المؤقت</a:t>
            </a:r>
          </a:p>
          <a:p>
            <a:pPr algn="r"/>
            <a:r>
              <a:rPr lang="ar-IQ" sz="2000" dirty="0"/>
              <a:t>الحظر الموضوعي المؤقت يعني عدم جواز المساس ببعض نصوص الدستور خلال فترة زمنية بسبب وجود ظروف معينة، فأذا زالت تلك الظروف ارتفع الحظر.</a:t>
            </a:r>
            <a:br>
              <a:rPr lang="ar-IQ" sz="2000" dirty="0"/>
            </a:br>
            <a:r>
              <a:rPr lang="ar-IQ" sz="2000" dirty="0"/>
              <a:t># امثلة على الحظر الموضوعي المؤقت:</a:t>
            </a:r>
            <a:br>
              <a:rPr lang="ar-IQ" sz="2000" dirty="0"/>
            </a:br>
            <a:r>
              <a:rPr lang="ar-IQ" sz="2000" dirty="0"/>
              <a:t>- النص في بعض الدساتير على عدم جواز تعديل النصوص الدستورية المتعلقة بحقوق الملك ووراثة العرش اثناء الوصاية على العرش في النظم الملكية: كما كان الحال عليه في ظل الدستور المصري لسنة ١٩٢٣ (م١٥٨) وفي ظل القانون الاساسي العراقي لسنة ١٩٢٥ (ف١ م٢٢) والدستور الاردني لسنة ١٩٥٢ (ف٢ م١٢٦).</a:t>
            </a:r>
            <a:br>
              <a:rPr lang="ar-IQ" sz="2000" dirty="0"/>
            </a:br>
            <a:r>
              <a:rPr lang="ar-IQ" sz="2000" dirty="0"/>
              <a:t>- الكويت:</a:t>
            </a:r>
            <a:br>
              <a:rPr lang="ar-IQ" sz="2000" dirty="0"/>
            </a:br>
            <a:r>
              <a:rPr lang="ar-IQ" sz="2000" dirty="0"/>
              <a:t>نصت (م١٧٦) من الدستور الكويتي على عدم جواز اقتراح تعديل صلاحيات الامير خلال فترة النيابة عنه.</a:t>
            </a:r>
            <a:br>
              <a:rPr lang="ar-IQ" sz="2000" dirty="0"/>
            </a:br>
            <a:r>
              <a:rPr lang="ar-IQ" sz="2000" dirty="0"/>
              <a:t>- فرنسا:</a:t>
            </a:r>
            <a:br>
              <a:rPr lang="ar-IQ" sz="2000" dirty="0"/>
            </a:br>
            <a:r>
              <a:rPr lang="ar-IQ" sz="2000" dirty="0"/>
              <a:t>تضمن الدستور الفرنسي لسنة ١٩٥٨ حظراً موضوعياً مؤقتاً مفاده عدم جواز تطبيق (م٨٩) المتعلقة بتعديل الدستور خلال الفترة الواقعة بين خلو منصب رئاسة الجمهورية (لأي سبب كان) وانتخاب رئيس جديد – بموجب (ف١١ م٧).</a:t>
            </a:r>
            <a:br>
              <a:rPr lang="ar-IQ" sz="2000" dirty="0"/>
            </a:br>
            <a:r>
              <a:rPr lang="ar-IQ" sz="2000" dirty="0"/>
              <a:t>- العراق:</a:t>
            </a:r>
            <a:br>
              <a:rPr lang="ar-IQ" sz="2000" dirty="0"/>
            </a:br>
            <a:r>
              <a:rPr lang="ar-IQ" sz="2000" dirty="0"/>
              <a:t>تضمن الدستور العراقي الدائم لسنة ٢٠٠٥ حظراً موضوعياً مؤقتاً محتواه عدم جواز تطبيق (م١٢٦) المتعلقة بتعديل الدستور  الى حين الانتهاء من البت في التعديلات المنصوص عليها في المادة ١٤٢ – بموجب (ف ھـ م١٤٢).</a:t>
            </a:r>
          </a:p>
        </p:txBody>
      </p:sp>
    </p:spTree>
    <p:extLst>
      <p:ext uri="{BB962C8B-B14F-4D97-AF65-F5344CB8AC3E}">
        <p14:creationId xmlns:p14="http://schemas.microsoft.com/office/powerpoint/2010/main" val="218682608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9106" y="1219200"/>
            <a:ext cx="8045792" cy="3170099"/>
          </a:xfrm>
          <a:prstGeom prst="rect">
            <a:avLst/>
          </a:prstGeom>
        </p:spPr>
        <p:txBody>
          <a:bodyPr wrap="none">
            <a:spAutoFit/>
          </a:bodyPr>
          <a:lstStyle/>
          <a:p>
            <a:pPr algn="ctr" rtl="1"/>
            <a:r>
              <a:rPr lang="ar-IQ" sz="4000" b="1" dirty="0">
                <a:solidFill>
                  <a:srgbClr val="C00000"/>
                </a:solidFill>
              </a:rPr>
              <a:t>اجراءات تعديل الدستور (مراحل تعديل الدستور)</a:t>
            </a:r>
          </a:p>
          <a:p>
            <a:pPr algn="ctr" rtl="1"/>
            <a:endParaRPr lang="ar-IQ" sz="4000" b="1" dirty="0">
              <a:solidFill>
                <a:srgbClr val="C00000"/>
              </a:solidFill>
            </a:endParaRPr>
          </a:p>
          <a:p>
            <a:pPr algn="r" rtl="1"/>
            <a:r>
              <a:rPr lang="ar-IQ" sz="4000" dirty="0"/>
              <a:t>١- مرحلة اقتراح التعديل.</a:t>
            </a:r>
            <a:br>
              <a:rPr lang="ar-IQ" sz="4000" dirty="0"/>
            </a:br>
            <a:r>
              <a:rPr lang="ar-IQ" sz="4000" dirty="0"/>
              <a:t>٢- مرحلة الموافقة على التعديل.</a:t>
            </a:r>
            <a:br>
              <a:rPr lang="ar-IQ" sz="4000" dirty="0"/>
            </a:br>
            <a:r>
              <a:rPr lang="ar-IQ" sz="4000" dirty="0"/>
              <a:t>٣- مرحلة اقرار التعديل بصيغته النهائية.</a:t>
            </a:r>
            <a:endParaRPr lang="en-US" sz="4000" b="1" dirty="0">
              <a:solidFill>
                <a:srgbClr val="C00000"/>
              </a:solidFill>
            </a:endParaRPr>
          </a:p>
        </p:txBody>
      </p:sp>
    </p:spTree>
    <p:extLst>
      <p:ext uri="{BB962C8B-B14F-4D97-AF65-F5344CB8AC3E}">
        <p14:creationId xmlns:p14="http://schemas.microsoft.com/office/powerpoint/2010/main" val="4076609874"/>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609600"/>
            <a:ext cx="8855122" cy="5632311"/>
          </a:xfrm>
          <a:prstGeom prst="rect">
            <a:avLst/>
          </a:prstGeom>
        </p:spPr>
        <p:txBody>
          <a:bodyPr wrap="square">
            <a:spAutoFit/>
          </a:bodyPr>
          <a:lstStyle/>
          <a:p>
            <a:pPr algn="r" rtl="1"/>
            <a:r>
              <a:rPr lang="ar-IQ" sz="4000" b="1" dirty="0">
                <a:solidFill>
                  <a:srgbClr val="C00000"/>
                </a:solidFill>
              </a:rPr>
              <a:t>مرحلة اقتراح التعديل</a:t>
            </a:r>
          </a:p>
          <a:p>
            <a:pPr algn="r" rtl="1"/>
            <a:endParaRPr lang="ar-IQ" sz="4000" b="1" dirty="0">
              <a:solidFill>
                <a:srgbClr val="C00000"/>
              </a:solidFill>
            </a:endParaRPr>
          </a:p>
          <a:p>
            <a:pPr algn="r" rtl="1"/>
            <a:r>
              <a:rPr lang="ar-IQ" sz="4000" dirty="0"/>
              <a:t>اختلفت الدساتير في الجهة التي تمنح حق ممارسة اقتراح التعديل وذلك تبعاً لاختلاف الاتجاه السياسي الذي يتبناه الدستور:</a:t>
            </a:r>
            <a:br>
              <a:rPr lang="ar-IQ" sz="4000" dirty="0"/>
            </a:br>
            <a:r>
              <a:rPr lang="ar-IQ" sz="4000" dirty="0"/>
              <a:t>١- السلطة التنفيذية لوحدها.</a:t>
            </a:r>
            <a:br>
              <a:rPr lang="ar-IQ" sz="4000" dirty="0"/>
            </a:br>
            <a:r>
              <a:rPr lang="ar-IQ" sz="4000" dirty="0"/>
              <a:t>٢- السلطة التشريعية لوحدها.</a:t>
            </a:r>
            <a:br>
              <a:rPr lang="ar-IQ" sz="4000" dirty="0"/>
            </a:br>
            <a:r>
              <a:rPr lang="ar-IQ" sz="4000" dirty="0"/>
              <a:t>٣- السلطة التنفيذية والسلطة التشريعية معاً.</a:t>
            </a:r>
            <a:br>
              <a:rPr lang="ar-IQ" sz="4000" dirty="0"/>
            </a:br>
            <a:r>
              <a:rPr lang="ar-IQ" sz="4000" dirty="0"/>
              <a:t>٤- السلطة التشريعية والشعب معاً.</a:t>
            </a:r>
            <a:endParaRPr lang="en-US" sz="4000" b="1" dirty="0">
              <a:solidFill>
                <a:srgbClr val="C00000"/>
              </a:solidFill>
            </a:endParaRPr>
          </a:p>
        </p:txBody>
      </p:sp>
    </p:spTree>
    <p:extLst>
      <p:ext uri="{BB962C8B-B14F-4D97-AF65-F5344CB8AC3E}">
        <p14:creationId xmlns:p14="http://schemas.microsoft.com/office/powerpoint/2010/main" val="3912103854"/>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413338"/>
            <a:ext cx="4572000" cy="369332"/>
          </a:xfrm>
          <a:prstGeom prst="rect">
            <a:avLst/>
          </a:prstGeom>
        </p:spPr>
        <p:txBody>
          <a:bodyPr>
            <a:spAutoFit/>
          </a:bodyPr>
          <a:lstStyle/>
          <a:p>
            <a:pPr algn="r"/>
            <a:endParaRPr lang="ar-IQ" dirty="0"/>
          </a:p>
        </p:txBody>
      </p:sp>
      <p:sp>
        <p:nvSpPr>
          <p:cNvPr id="3" name="Rectangle 2"/>
          <p:cNvSpPr/>
          <p:nvPr/>
        </p:nvSpPr>
        <p:spPr>
          <a:xfrm>
            <a:off x="228600" y="609600"/>
            <a:ext cx="8610600" cy="5262979"/>
          </a:xfrm>
          <a:prstGeom prst="rect">
            <a:avLst/>
          </a:prstGeom>
        </p:spPr>
        <p:txBody>
          <a:bodyPr wrap="square">
            <a:spAutoFit/>
          </a:bodyPr>
          <a:lstStyle/>
          <a:p>
            <a:pPr algn="r" rtl="1"/>
            <a:r>
              <a:rPr lang="ar-IQ" sz="2800" b="1" dirty="0">
                <a:solidFill>
                  <a:srgbClr val="FF0000"/>
                </a:solidFill>
              </a:rPr>
              <a:t>السلطة التنفيذية لوحدها</a:t>
            </a:r>
          </a:p>
          <a:p>
            <a:pPr algn="r" rtl="1"/>
            <a:r>
              <a:rPr lang="ar-IQ" sz="2800" b="1" dirty="0"/>
              <a:t># في ظل الدساتير التي ترمي الى تحقيق السيطرة السياسية للسلطة التنفيذية وتقويتها على حساب السلطة التشريعية فأن حق اقتراح التعديل يقتصر على الحكومة او على رئيس الدول فقط.</a:t>
            </a:r>
            <a:br>
              <a:rPr lang="ar-IQ" sz="2800" b="1" dirty="0"/>
            </a:br>
            <a:r>
              <a:rPr lang="ar-IQ" sz="2800" b="1" dirty="0"/>
              <a:t># امثلة:</a:t>
            </a:r>
            <a:br>
              <a:rPr lang="ar-IQ" sz="2800" b="1" dirty="0"/>
            </a:br>
            <a:r>
              <a:rPr lang="ar-IQ" sz="2800" b="1" dirty="0"/>
              <a:t>- نصت (م٣١) من الدستور الفرنسي لسنة ١٨٥٢ على ان الاقتراحات المقدمة من قبل مجلس الشيوخ لتعديل الدستور لا يؤخذ بها إلا اذا تبنتها الحكومة.</a:t>
            </a:r>
            <a:br>
              <a:rPr lang="ar-IQ" sz="2800" b="1" dirty="0"/>
            </a:br>
            <a:r>
              <a:rPr lang="ar-IQ" sz="2800" b="1" dirty="0"/>
              <a:t>- نص (م٧٢) من الدستور الياباني لسنة ١٩٤٦.</a:t>
            </a:r>
            <a:br>
              <a:rPr lang="ar-IQ" sz="2800" b="1" dirty="0"/>
            </a:br>
            <a:r>
              <a:rPr lang="ar-IQ" sz="2800" b="1" dirty="0"/>
              <a:t>- نص (ف١ م١٢٦) من الدستور الاردني لسنة ١٩٥٢.</a:t>
            </a:r>
            <a:br>
              <a:rPr lang="ar-IQ" sz="2800" b="1" dirty="0"/>
            </a:br>
            <a:r>
              <a:rPr lang="ar-IQ" sz="2800" b="1" dirty="0"/>
              <a:t>- نص (م١٩١) من الدستور الجزائري لسنة ١٩٧٦ الذي يقول (لرئيس الجمهورية حق المبادرة بأقتراح تعديل الدستور).</a:t>
            </a:r>
            <a:endParaRPr lang="en-US" sz="2800" b="1" dirty="0">
              <a:solidFill>
                <a:srgbClr val="FF0000"/>
              </a:solidFill>
            </a:endParaRPr>
          </a:p>
        </p:txBody>
      </p:sp>
    </p:spTree>
    <p:extLst>
      <p:ext uri="{BB962C8B-B14F-4D97-AF65-F5344CB8AC3E}">
        <p14:creationId xmlns:p14="http://schemas.microsoft.com/office/powerpoint/2010/main" val="2854905062"/>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199" y="243512"/>
            <a:ext cx="8839201" cy="6001643"/>
          </a:xfrm>
          <a:prstGeom prst="rect">
            <a:avLst/>
          </a:prstGeom>
        </p:spPr>
        <p:txBody>
          <a:bodyPr wrap="square">
            <a:spAutoFit/>
          </a:bodyPr>
          <a:lstStyle/>
          <a:p>
            <a:pPr algn="r" rtl="1"/>
            <a:r>
              <a:rPr lang="ar-IQ" sz="3200" b="1" dirty="0">
                <a:solidFill>
                  <a:srgbClr val="FF0000"/>
                </a:solidFill>
              </a:rPr>
              <a:t>السلطة التشريعية لوحدها</a:t>
            </a:r>
          </a:p>
          <a:p>
            <a:pPr algn="r" rtl="1"/>
            <a:r>
              <a:rPr lang="ar-IQ" sz="3200" dirty="0"/>
              <a:t># في ظل الدساتير التي تريد ان تجعل كفة السلطة التشريعية هي الراجحة على كفة السلطة التنفيذية فأنها تعطي حق اقتراح التعديل للبرلمان.</a:t>
            </a:r>
            <a:br>
              <a:rPr lang="ar-IQ" sz="3200" dirty="0"/>
            </a:br>
            <a:r>
              <a:rPr lang="ar-IQ" sz="3200" dirty="0"/>
              <a:t># امثلة:</a:t>
            </a:r>
            <a:br>
              <a:rPr lang="ar-IQ" sz="3200" dirty="0"/>
            </a:br>
            <a:r>
              <a:rPr lang="ar-IQ" sz="3200" dirty="0"/>
              <a:t>- نص (م٩٠) من الدستور الفرنسي لسنة ١٩٤٦الذي منح مجلس النواب حق اقتراح التعديل بشرط ان يتخذ القرار بالاغلبية المطلقة لمجموع اعضائه.</a:t>
            </a:r>
            <a:br>
              <a:rPr lang="ar-IQ" sz="3200" dirty="0"/>
            </a:br>
            <a:r>
              <a:rPr lang="ar-IQ" sz="3200" dirty="0"/>
              <a:t>- نص (م٥) من الدستور الامريكي لسنة ١٧٨٧.</a:t>
            </a:r>
            <a:br>
              <a:rPr lang="ar-IQ" sz="3200" dirty="0"/>
            </a:br>
            <a:r>
              <a:rPr lang="ar-IQ" sz="3200" dirty="0"/>
              <a:t>- نص (ف١ م٢٧) من الدستور الصيني لسنة ١٩٥٤ الذي منح حق اقتراح التعديل للمجلس الوطني لنواب الشعب.</a:t>
            </a:r>
            <a:br>
              <a:rPr lang="ar-IQ" sz="3200" dirty="0"/>
            </a:br>
            <a:r>
              <a:rPr lang="ar-IQ" sz="3200" dirty="0"/>
              <a:t>- نص (م١٧٤) من دستور الاتحاد السوفيتي لسنة ١٩٧٧.</a:t>
            </a:r>
            <a:endParaRPr lang="en-US" sz="3200" b="1" dirty="0">
              <a:solidFill>
                <a:srgbClr val="FF0000"/>
              </a:solidFill>
            </a:endParaRPr>
          </a:p>
        </p:txBody>
      </p:sp>
    </p:spTree>
    <p:extLst>
      <p:ext uri="{BB962C8B-B14F-4D97-AF65-F5344CB8AC3E}">
        <p14:creationId xmlns:p14="http://schemas.microsoft.com/office/powerpoint/2010/main" val="4259527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9144000" cy="8279190"/>
          </a:xfrm>
          <a:prstGeom prst="rect">
            <a:avLst/>
          </a:prstGeom>
        </p:spPr>
        <p:txBody>
          <a:bodyPr wrap="square">
            <a:spAutoFit/>
          </a:bodyPr>
          <a:lstStyle/>
          <a:p>
            <a:pPr algn="r" rtl="1"/>
            <a:r>
              <a:rPr lang="ar-IQ" sz="2800" b="1" u="sng" dirty="0">
                <a:solidFill>
                  <a:srgbClr val="FFC000"/>
                </a:solidFill>
                <a:effectLst>
                  <a:outerShdw blurRad="38100" dist="38100" dir="2700000" algn="tl">
                    <a:srgbClr val="000000">
                      <a:alpha val="43137"/>
                    </a:srgbClr>
                  </a:outerShdw>
                </a:effectLst>
              </a:rPr>
              <a:t>الاتجاه الثاني: ينكر الطبيعة القانونية للقواعد الدستورية</a:t>
            </a:r>
            <a:br>
              <a:rPr lang="ar-IQ" sz="2800" b="1" dirty="0">
                <a:solidFill>
                  <a:srgbClr val="FF0000"/>
                </a:solidFill>
                <a:effectLst>
                  <a:outerShdw blurRad="38100" dist="38100" dir="2700000" algn="tl">
                    <a:srgbClr val="000000">
                      <a:alpha val="43137"/>
                    </a:srgbClr>
                  </a:outerShdw>
                </a:effectLst>
              </a:rPr>
            </a:br>
            <a:r>
              <a:rPr lang="ar-IQ" sz="2800" b="1" dirty="0">
                <a:solidFill>
                  <a:srgbClr val="7030A0"/>
                </a:solidFill>
                <a:effectLst>
                  <a:outerShdw blurRad="38100" dist="38100" dir="2700000" algn="tl">
                    <a:srgbClr val="000000">
                      <a:alpha val="43137"/>
                    </a:srgbClr>
                  </a:outerShdw>
                </a:effectLst>
              </a:rPr>
              <a:t>يذهب المؤيدون لهذا الاتجاه الى ان القاعدة الدستورية ينقصها الجزاء المادي التي تفرضه السلطة العامة </a:t>
            </a:r>
            <a:r>
              <a:rPr lang="ar-IQ" sz="2800" b="1" dirty="0">
                <a:effectLst>
                  <a:outerShdw blurRad="38100" dist="38100" dir="2700000" algn="tl">
                    <a:srgbClr val="000000">
                      <a:alpha val="43137"/>
                    </a:srgbClr>
                  </a:outerShdw>
                </a:effectLst>
              </a:rPr>
              <a:t>لأن القاعدة الدستورية تورد قيوداً على السلطة الحاكمة التي تقوم بتوقيع الجزاء وفرض الطاعة على الافراد، مما يؤدي الى ان تكون هي نفسها المطالبة بتوقيع الجزاء على نفسها اذا ما خرجت عن القيود التي يفرضها القانون.</a:t>
            </a:r>
            <a:br>
              <a:rPr lang="ar-IQ" sz="2800" b="1" dirty="0">
                <a:effectLst>
                  <a:outerShdw blurRad="38100" dist="38100" dir="2700000" algn="tl">
                    <a:srgbClr val="000000">
                      <a:alpha val="43137"/>
                    </a:srgbClr>
                  </a:outerShdw>
                </a:effectLst>
              </a:rPr>
            </a:br>
            <a:r>
              <a:rPr lang="ar-IQ" sz="2800" b="1" dirty="0">
                <a:solidFill>
                  <a:srgbClr val="FF33CC"/>
                </a:solidFill>
                <a:effectLst>
                  <a:outerShdw blurRad="38100" dist="38100" dir="2700000" algn="tl">
                    <a:srgbClr val="000000">
                      <a:alpha val="43137"/>
                    </a:srgbClr>
                  </a:outerShdw>
                </a:effectLst>
              </a:rPr>
              <a:t>لكن بعض الفقهاء يردون على هذا الاتجاه بالقول:</a:t>
            </a:r>
            <a:br>
              <a:rPr lang="ar-IQ" sz="2800" b="1" dirty="0">
                <a:solidFill>
                  <a:srgbClr val="FF33CC"/>
                </a:solidFill>
                <a:effectLst>
                  <a:outerShdw blurRad="38100" dist="38100" dir="2700000" algn="tl">
                    <a:srgbClr val="000000">
                      <a:alpha val="43137"/>
                    </a:srgbClr>
                  </a:outerShdw>
                </a:effectLst>
              </a:rPr>
            </a:br>
            <a:r>
              <a:rPr lang="ar-IQ" sz="2800" b="1" dirty="0">
                <a:effectLst>
                  <a:outerShdw blurRad="38100" dist="38100" dir="2700000" algn="tl">
                    <a:srgbClr val="000000">
                      <a:alpha val="43137"/>
                    </a:srgbClr>
                  </a:outerShdw>
                </a:effectLst>
              </a:rPr>
              <a:t>انه لا يشترط ان يكون الجزاء مادياً تقوم السلطة العامة بفرضه، بل يمكن ان يكون الجزاء متمثلاً برد الفعل الاجتماعي (</a:t>
            </a:r>
            <a:r>
              <a:rPr lang="ar-IQ" sz="2800" b="1" dirty="0">
                <a:solidFill>
                  <a:srgbClr val="FF0000"/>
                </a:solidFill>
                <a:effectLst>
                  <a:outerShdw blurRad="38100" dist="38100" dir="2700000" algn="tl">
                    <a:srgbClr val="000000">
                      <a:alpha val="43137"/>
                    </a:srgbClr>
                  </a:outerShdw>
                </a:effectLst>
              </a:rPr>
              <a:t> </a:t>
            </a:r>
            <a:r>
              <a:rPr lang="ar-IQ" sz="2400" b="1" dirty="0">
                <a:solidFill>
                  <a:srgbClr val="FF0000"/>
                </a:solidFill>
                <a:effectLst>
                  <a:outerShdw blurRad="38100" dist="38100" dir="2700000" algn="tl">
                    <a:srgbClr val="000000">
                      <a:alpha val="43137"/>
                    </a:srgbClr>
                  </a:outerShdw>
                </a:effectLst>
              </a:rPr>
              <a:t>الاضطرابات والمظاهرات والانتفاضات</a:t>
            </a:r>
            <a:r>
              <a:rPr lang="ar-IQ" sz="2800" b="1" dirty="0">
                <a:effectLst>
                  <a:outerShdw blurRad="38100" dist="38100" dir="2700000" algn="tl">
                    <a:srgbClr val="000000">
                      <a:alpha val="43137"/>
                    </a:srgbClr>
                  </a:outerShdw>
                </a:effectLst>
              </a:rPr>
              <a:t>) الذي يترتب على مخالفة القاعدة القانونية، لأن الجزاء يختلف باختلاف نوع القاعدة ذاتها وتختلف صوره وانواعه بما يتناسب مع مضمون القاعدة القانونية.</a:t>
            </a:r>
            <a:br>
              <a:rPr lang="ar-IQ" sz="2800" b="1" dirty="0">
                <a:effectLst>
                  <a:outerShdw blurRad="38100" dist="38100" dir="2700000" algn="tl">
                    <a:srgbClr val="000000">
                      <a:alpha val="43137"/>
                    </a:srgbClr>
                  </a:outerShdw>
                </a:effectLst>
              </a:rPr>
            </a:br>
            <a:r>
              <a:rPr lang="ar-IQ" sz="2400" b="1" dirty="0">
                <a:solidFill>
                  <a:srgbClr val="002060"/>
                </a:solidFill>
                <a:effectLst>
                  <a:outerShdw blurRad="38100" dist="38100" dir="2700000" algn="tl">
                    <a:srgbClr val="000000">
                      <a:alpha val="43137"/>
                    </a:srgbClr>
                  </a:outerShdw>
                </a:effectLst>
              </a:rPr>
              <a:t>حيث يتضمن الدستور النص على الرقابة المتبادلة بين السلطتين التشريعية والتنفيذية</a:t>
            </a:r>
            <a:r>
              <a:rPr lang="ar-IQ" sz="2400" b="1" dirty="0">
                <a:effectLst>
                  <a:outerShdw blurRad="38100" dist="38100" dir="2700000" algn="tl">
                    <a:srgbClr val="000000">
                      <a:alpha val="43137"/>
                    </a:srgbClr>
                  </a:outerShdw>
                </a:effectLst>
              </a:rPr>
              <a:t>.</a:t>
            </a:r>
            <a:r>
              <a:rPr lang="ar-IQ" sz="2400" b="1" dirty="0">
                <a:solidFill>
                  <a:srgbClr val="00B0F0"/>
                </a:solidFill>
                <a:effectLst>
                  <a:outerShdw blurRad="38100" dist="38100" dir="2700000" algn="tl">
                    <a:srgbClr val="000000">
                      <a:alpha val="43137"/>
                    </a:srgbClr>
                  </a:outerShdw>
                </a:effectLst>
              </a:rPr>
              <a:t>كما يتضمن اعطاء الحق للبرلمان في مساءلة اعضاء السلطة التنفيذية</a:t>
            </a:r>
            <a:r>
              <a:rPr lang="ar-IQ" sz="2400" b="1" dirty="0">
                <a:effectLst>
                  <a:outerShdw blurRad="38100" dist="38100" dir="2700000" algn="tl">
                    <a:srgbClr val="000000">
                      <a:alpha val="43137"/>
                    </a:srgbClr>
                  </a:outerShdw>
                </a:effectLst>
              </a:rPr>
              <a:t>.</a:t>
            </a:r>
            <a:r>
              <a:rPr lang="ar-IQ" sz="2400" b="1" dirty="0">
                <a:solidFill>
                  <a:srgbClr val="FFC000"/>
                </a:solidFill>
                <a:effectLst>
                  <a:outerShdw blurRad="38100" dist="38100" dir="2700000" algn="tl">
                    <a:srgbClr val="000000">
                      <a:alpha val="43137"/>
                    </a:srgbClr>
                  </a:outerShdw>
                </a:effectLst>
              </a:rPr>
              <a:t>وبالنسبة للدول التي تأخذ بالرقابة القضائية على دستورية القوانين، فأن من حق القضاء الامتناع او الغاء القوانين المخالفة للدستور</a:t>
            </a:r>
            <a:r>
              <a:rPr lang="ar-IQ" sz="2400" b="1" dirty="0">
                <a:effectLst>
                  <a:outerShdw blurRad="38100" dist="38100" dir="2700000" algn="tl">
                    <a:srgbClr val="000000">
                      <a:alpha val="43137"/>
                    </a:srgbClr>
                  </a:outerShdw>
                </a:effectLst>
              </a:rPr>
              <a:t>.</a:t>
            </a:r>
            <a:br>
              <a:rPr lang="ar-IQ" sz="2800" b="1" dirty="0">
                <a:effectLst>
                  <a:outerShdw blurRad="38100" dist="38100" dir="2700000" algn="tl">
                    <a:srgbClr val="000000">
                      <a:alpha val="43137"/>
                    </a:srgbClr>
                  </a:outerShdw>
                </a:effectLst>
              </a:rPr>
            </a:br>
            <a:br>
              <a:rPr lang="ar-IQ" sz="2800" b="1" dirty="0">
                <a:effectLst>
                  <a:outerShdw blurRad="38100" dist="38100" dir="2700000" algn="tl">
                    <a:srgbClr val="000000">
                      <a:alpha val="43137"/>
                    </a:srgbClr>
                  </a:outerShdw>
                </a:effectLst>
              </a:rPr>
            </a:br>
            <a:r>
              <a:rPr lang="ar-IQ" sz="2800" b="1" dirty="0">
                <a:effectLst>
                  <a:outerShdw blurRad="38100" dist="38100" dir="2700000" algn="tl">
                    <a:srgbClr val="000000">
                      <a:alpha val="43137"/>
                    </a:srgbClr>
                  </a:outerShdw>
                </a:effectLst>
              </a:rPr>
              <a:t> </a:t>
            </a:r>
            <a:br>
              <a:rPr lang="ar-IQ" sz="2800" b="1" dirty="0">
                <a:solidFill>
                  <a:schemeClr val="tx1">
                    <a:lumMod val="95000"/>
                    <a:lumOff val="5000"/>
                  </a:schemeClr>
                </a:solidFill>
                <a:effectLst>
                  <a:outerShdw blurRad="38100" dist="38100" dir="2700000" algn="tl">
                    <a:srgbClr val="000000">
                      <a:alpha val="43137"/>
                    </a:srgbClr>
                  </a:outerShdw>
                </a:effectLst>
              </a:rPr>
            </a:br>
            <a:endParaRPr lang="ar-IQ" sz="2800" dirty="0"/>
          </a:p>
        </p:txBody>
      </p:sp>
    </p:spTree>
    <p:extLst>
      <p:ext uri="{BB962C8B-B14F-4D97-AF65-F5344CB8AC3E}">
        <p14:creationId xmlns:p14="http://schemas.microsoft.com/office/powerpoint/2010/main" val="224883812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7463" y="828288"/>
            <a:ext cx="8611738" cy="4832092"/>
          </a:xfrm>
          <a:prstGeom prst="rect">
            <a:avLst/>
          </a:prstGeom>
        </p:spPr>
        <p:txBody>
          <a:bodyPr wrap="square">
            <a:spAutoFit/>
          </a:bodyPr>
          <a:lstStyle/>
          <a:p>
            <a:pPr algn="r"/>
            <a:r>
              <a:rPr lang="ar-IQ" sz="2800" b="1" dirty="0">
                <a:solidFill>
                  <a:srgbClr val="FF0000"/>
                </a:solidFill>
              </a:rPr>
              <a:t>السلطة التنفيذية والسلطة التشريعية معاً</a:t>
            </a:r>
          </a:p>
          <a:p>
            <a:pPr algn="r"/>
            <a:r>
              <a:rPr lang="ar-IQ" sz="2800" b="1" dirty="0"/>
              <a:t># دساتير اتجهت الى تحقيق نوع من التوازن بين السلطتين التشريعية والتنفيذية، فأعطيت حق اقتراح التعديل لكلتا السلطتين.</a:t>
            </a:r>
            <a:br>
              <a:rPr lang="ar-IQ" sz="2800" b="1" dirty="0"/>
            </a:br>
            <a:r>
              <a:rPr lang="ar-IQ" sz="2800" b="1" dirty="0"/>
              <a:t># امثلة:</a:t>
            </a:r>
            <a:br>
              <a:rPr lang="ar-IQ" sz="2800" b="1" dirty="0"/>
            </a:br>
            <a:r>
              <a:rPr lang="ar-IQ" sz="2800" b="1" dirty="0"/>
              <a:t>- نصت (م٧٢) من الدستور التونسي لسنة ١٩٥٩ على انه لرئيس الجمهورية او لثلث اعضاء مجلس الامة على الاقل الحق في المطالبة بتنقيح الدستور.</a:t>
            </a:r>
            <a:br>
              <a:rPr lang="ar-IQ" sz="2800" b="1" dirty="0"/>
            </a:br>
            <a:r>
              <a:rPr lang="ar-IQ" sz="2800" b="1" dirty="0"/>
              <a:t>- نص (م١٧٤) من الدستور الكويتي لسنة ١٩٦٢.</a:t>
            </a:r>
            <a:br>
              <a:rPr lang="ar-IQ" sz="2800" b="1" dirty="0"/>
            </a:br>
            <a:r>
              <a:rPr lang="ar-IQ" sz="2800" b="1" dirty="0"/>
              <a:t>- نص (ف١ م٩٨) من الدستور الفرنسي لسنة ١٩٥٨.</a:t>
            </a:r>
            <a:br>
              <a:rPr lang="ar-IQ" sz="2800" b="1" dirty="0"/>
            </a:br>
            <a:r>
              <a:rPr lang="ar-IQ" sz="2800" b="1" dirty="0"/>
              <a:t>- نص (م٧٦) و(م٧٧) من الدستور اللبناني.</a:t>
            </a:r>
            <a:br>
              <a:rPr lang="ar-IQ" sz="2800" b="1" dirty="0"/>
            </a:br>
            <a:r>
              <a:rPr lang="ar-IQ" sz="2800" b="1" dirty="0"/>
              <a:t>- نص (م١٨٩) من الدستور المصري.</a:t>
            </a:r>
            <a:endParaRPr lang="en-US" sz="2800" b="1" dirty="0">
              <a:solidFill>
                <a:srgbClr val="FF0000"/>
              </a:solidFill>
            </a:endParaRPr>
          </a:p>
        </p:txBody>
      </p:sp>
    </p:spTree>
    <p:extLst>
      <p:ext uri="{BB962C8B-B14F-4D97-AF65-F5344CB8AC3E}">
        <p14:creationId xmlns:p14="http://schemas.microsoft.com/office/powerpoint/2010/main" val="2350170661"/>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838200"/>
            <a:ext cx="8534401" cy="4031873"/>
          </a:xfrm>
          <a:prstGeom prst="rect">
            <a:avLst/>
          </a:prstGeom>
        </p:spPr>
        <p:txBody>
          <a:bodyPr wrap="square">
            <a:spAutoFit/>
          </a:bodyPr>
          <a:lstStyle/>
          <a:p>
            <a:pPr algn="r"/>
            <a:r>
              <a:rPr lang="ar-IQ" sz="3200" b="1" dirty="0">
                <a:solidFill>
                  <a:srgbClr val="FF0000"/>
                </a:solidFill>
              </a:rPr>
              <a:t>السلطة التشريعية والشعب معاً</a:t>
            </a:r>
          </a:p>
          <a:p>
            <a:pPr algn="r"/>
            <a:r>
              <a:rPr lang="ar-IQ" sz="3200" dirty="0"/>
              <a:t># في ظل الدساتير التي تجعل للشعب مكاناً في مجال ممارسة السلطة، يكون حق اقتراح تعديل الدستور للشعب ولممثليه في نفس الوقت.</a:t>
            </a:r>
            <a:br>
              <a:rPr lang="ar-IQ" sz="3200" dirty="0"/>
            </a:br>
            <a:r>
              <a:rPr lang="ar-IQ" sz="3200" dirty="0"/>
              <a:t># امثلة:</a:t>
            </a:r>
            <a:br>
              <a:rPr lang="ar-IQ" sz="3200" dirty="0"/>
            </a:br>
            <a:r>
              <a:rPr lang="ar-IQ" sz="3200" dirty="0"/>
              <a:t>- نص (م١١٥) من الدستور الفرنسي لسنة ١٧٩٣.</a:t>
            </a:r>
            <a:br>
              <a:rPr lang="ar-IQ" sz="3200" dirty="0"/>
            </a:br>
            <a:r>
              <a:rPr lang="ar-IQ" sz="3200" dirty="0"/>
              <a:t>- نص (م١٢١) من الدستور السويسري لسنة ١٨٧٤.</a:t>
            </a:r>
            <a:br>
              <a:rPr lang="ar-IQ" sz="3200" dirty="0"/>
            </a:br>
            <a:r>
              <a:rPr lang="ar-IQ" sz="3200" dirty="0"/>
              <a:t>- نص (م٧١) من الدستور الايطالي لسنة ١٩٤٧.</a:t>
            </a:r>
            <a:endParaRPr lang="en-US" sz="3200" b="1" dirty="0">
              <a:solidFill>
                <a:srgbClr val="FF0000"/>
              </a:solidFill>
            </a:endParaRPr>
          </a:p>
        </p:txBody>
      </p:sp>
    </p:spTree>
    <p:extLst>
      <p:ext uri="{BB962C8B-B14F-4D97-AF65-F5344CB8AC3E}">
        <p14:creationId xmlns:p14="http://schemas.microsoft.com/office/powerpoint/2010/main" val="3139016673"/>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3579" y="609600"/>
            <a:ext cx="8763000" cy="5940088"/>
          </a:xfrm>
          <a:prstGeom prst="rect">
            <a:avLst/>
          </a:prstGeom>
        </p:spPr>
        <p:txBody>
          <a:bodyPr wrap="square">
            <a:spAutoFit/>
          </a:bodyPr>
          <a:lstStyle/>
          <a:p>
            <a:pPr algn="r" rtl="1"/>
            <a:r>
              <a:rPr lang="ar-IQ" sz="2800" b="1" dirty="0">
                <a:solidFill>
                  <a:srgbClr val="C00000"/>
                </a:solidFill>
              </a:rPr>
              <a:t>مرحلة الموافقة على التعديل</a:t>
            </a:r>
          </a:p>
          <a:p>
            <a:pPr algn="r" rtl="1"/>
            <a:br>
              <a:rPr lang="en-US" sz="1600" b="1" dirty="0"/>
            </a:br>
            <a:r>
              <a:rPr lang="ar-IQ" sz="2800" b="1" dirty="0"/>
              <a:t># اختلفت الدساتير في الجهة التي تمنح حق الموافقة على التعديل وذلك تبعاً لاختلاف الاتجاه السياسي الذي يتبناه الدستور:</a:t>
            </a:r>
            <a:br>
              <a:rPr lang="ar-IQ" sz="2800" b="1" dirty="0"/>
            </a:br>
            <a:r>
              <a:rPr lang="ar-IQ" sz="2800" b="1" dirty="0"/>
              <a:t>١- السلطة التشريعية لوحدها.</a:t>
            </a:r>
            <a:br>
              <a:rPr lang="ar-IQ" sz="2800" b="1" dirty="0"/>
            </a:br>
            <a:r>
              <a:rPr lang="ar-IQ" sz="2800" b="1" dirty="0"/>
              <a:t>٢- السلطة التشريعية والشعب معاً.</a:t>
            </a:r>
          </a:p>
          <a:p>
            <a:pPr algn="r" rtl="1"/>
            <a:r>
              <a:rPr lang="ar-IQ" sz="2400" b="1" dirty="0">
                <a:solidFill>
                  <a:srgbClr val="FF0000"/>
                </a:solidFill>
              </a:rPr>
              <a:t>السلطة التشريعية لوحدها</a:t>
            </a:r>
            <a:endParaRPr lang="en-US" sz="2400" b="1" dirty="0">
              <a:solidFill>
                <a:srgbClr val="FF0000"/>
              </a:solidFill>
            </a:endParaRPr>
          </a:p>
          <a:p>
            <a:pPr algn="r" rtl="1"/>
            <a:r>
              <a:rPr lang="ar-IQ" sz="2400" dirty="0"/>
              <a:t># تعطي غالبية الدساتير للبرلمان سلطة الفصل فيما اذا كانت هناك حاجة ملحة لاجراء التعديل من عدمها (السبب: لأن البرلمان يعتبر اكثر هيئات الدولة صلاحية للبت في ضرورة اجراء التعديل المقترح). </a:t>
            </a:r>
            <a:br>
              <a:rPr lang="ar-IQ" sz="2400" dirty="0"/>
            </a:br>
            <a:r>
              <a:rPr lang="ar-IQ" sz="2400" dirty="0"/>
              <a:t># امثلة:</a:t>
            </a:r>
            <a:br>
              <a:rPr lang="ar-IQ" sz="2400" dirty="0"/>
            </a:br>
            <a:r>
              <a:rPr lang="ar-IQ" sz="2400" dirty="0"/>
              <a:t>- نصت (م١١٩) من القانون الاساسي العراقي لسنة ١٩٢٥ على ان كل تعديل يجب ان يوافق عليه كل من مجلسي النواب والاعيان بأكثرية مؤلفة من ثلثي اعضاء كلا المجلسين.</a:t>
            </a:r>
            <a:br>
              <a:rPr lang="ar-IQ" sz="2000" dirty="0"/>
            </a:br>
            <a:br>
              <a:rPr lang="ar-IQ" sz="2000" b="1" dirty="0"/>
            </a:br>
            <a:endParaRPr lang="en-US" sz="3600" b="1" dirty="0">
              <a:solidFill>
                <a:srgbClr val="C00000"/>
              </a:solidFill>
            </a:endParaRPr>
          </a:p>
        </p:txBody>
      </p:sp>
    </p:spTree>
    <p:extLst>
      <p:ext uri="{BB962C8B-B14F-4D97-AF65-F5344CB8AC3E}">
        <p14:creationId xmlns:p14="http://schemas.microsoft.com/office/powerpoint/2010/main" val="423585430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8558" y="990600"/>
            <a:ext cx="8839200" cy="4832092"/>
          </a:xfrm>
          <a:prstGeom prst="rect">
            <a:avLst/>
          </a:prstGeom>
        </p:spPr>
        <p:txBody>
          <a:bodyPr wrap="square">
            <a:spAutoFit/>
          </a:bodyPr>
          <a:lstStyle/>
          <a:p>
            <a:pPr algn="r"/>
            <a:r>
              <a:rPr lang="ar-IQ" sz="2800" b="1" dirty="0">
                <a:solidFill>
                  <a:srgbClr val="FF0000"/>
                </a:solidFill>
              </a:rPr>
              <a:t>السلطة التشريعية والشعب معاً</a:t>
            </a:r>
          </a:p>
          <a:p>
            <a:pPr algn="r"/>
            <a:r>
              <a:rPr lang="ar-IQ" sz="2800" dirty="0"/>
              <a:t># ان بعض الدساتير تشترط بالاضافة الى موافقة البرلمان على مبدأ التعديل موافقة الشعب عليه ايضاً.</a:t>
            </a:r>
            <a:br>
              <a:rPr lang="ar-IQ" sz="2800" dirty="0"/>
            </a:br>
            <a:r>
              <a:rPr lang="ar-IQ" sz="2800" dirty="0"/>
              <a:t># امثلة:</a:t>
            </a:r>
            <a:br>
              <a:rPr lang="ar-IQ" sz="2800" dirty="0"/>
            </a:br>
            <a:r>
              <a:rPr lang="ar-IQ" sz="2800" dirty="0"/>
              <a:t>- كما هو الحال عليه في دساتير معظم الولايات المتحدة الامريكية.</a:t>
            </a:r>
            <a:br>
              <a:rPr lang="ar-IQ" sz="2800" dirty="0"/>
            </a:br>
            <a:r>
              <a:rPr lang="ar-IQ" sz="2800" dirty="0"/>
              <a:t>- في سويسرا فأن البرلمان بمجلسيه (الوطني والمقاطعات) هو الذي يقرر ما اذا كانت هناك ضرورة لاجراء التعديل من عدمه.</a:t>
            </a:r>
            <a:br>
              <a:rPr lang="ar-IQ" sz="2800" dirty="0"/>
            </a:br>
            <a:r>
              <a:rPr lang="ar-IQ" sz="2800" dirty="0"/>
              <a:t>اما اذا حصل خلاف بين مجلسي البرلمان او اذا كان الاقتراح (طلب التعديل) مقدماً من قبل ٥٠٠٠٠ مواطن، ففي هذه الحالة يعرض الامر على الشعب لاستفتائه فيه، والشعب هو الذي يقرر ما اذا كان هناك محل لاجراء الاصلاح الدستوري من عدمه.</a:t>
            </a:r>
            <a:endParaRPr lang="en-US" sz="2800" b="1" dirty="0">
              <a:solidFill>
                <a:srgbClr val="FF0000"/>
              </a:solidFill>
            </a:endParaRPr>
          </a:p>
        </p:txBody>
      </p:sp>
    </p:spTree>
    <p:extLst>
      <p:ext uri="{BB962C8B-B14F-4D97-AF65-F5344CB8AC3E}">
        <p14:creationId xmlns:p14="http://schemas.microsoft.com/office/powerpoint/2010/main" val="716401611"/>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81000"/>
            <a:ext cx="8763000" cy="6124754"/>
          </a:xfrm>
          <a:prstGeom prst="rect">
            <a:avLst/>
          </a:prstGeom>
        </p:spPr>
        <p:txBody>
          <a:bodyPr wrap="square">
            <a:spAutoFit/>
          </a:bodyPr>
          <a:lstStyle/>
          <a:p>
            <a:pPr algn="r" rtl="1"/>
            <a:r>
              <a:rPr lang="ar-IQ" sz="2800" b="1" dirty="0">
                <a:solidFill>
                  <a:srgbClr val="C00000"/>
                </a:solidFill>
              </a:rPr>
              <a:t>مرحلة اقرار التعديل بصيغته النهائية</a:t>
            </a:r>
          </a:p>
          <a:p>
            <a:pPr algn="r" rtl="1"/>
            <a:r>
              <a:rPr lang="ar-IQ" sz="2800" dirty="0"/>
              <a:t># اغلب الدساتير تمنح السلطة التشريعية حق اقرار التعديل بشكله النهائي مع توافر بعض الشروط الخاصة.</a:t>
            </a:r>
            <a:br>
              <a:rPr lang="ar-IQ" sz="2800" dirty="0"/>
            </a:br>
            <a:r>
              <a:rPr lang="ar-IQ" sz="2800" dirty="0"/>
              <a:t># امثلة:</a:t>
            </a:r>
            <a:br>
              <a:rPr lang="ar-IQ" sz="2800" dirty="0"/>
            </a:br>
            <a:r>
              <a:rPr lang="ar-IQ" sz="2800" dirty="0"/>
              <a:t>- نص (م٧٣) من الدستور التونسي لسنة ١٩٥٩ لم تسمح بأدخال اي تعديل على الدستور من قبل مجلس الامة إلا اذا تمت الموافقة عليه بأغلبية الثلثين من الاعضاء في قرأتين تقع الثانية بعد ثلاثة اشهر على الاقل من الاولى، وبعد ذلك يصدر رئيس الجمهورية النص المعدل (م٥٢) و(م٧٤).</a:t>
            </a:r>
            <a:br>
              <a:rPr lang="ar-IQ" sz="2800" dirty="0"/>
            </a:br>
            <a:r>
              <a:rPr lang="ar-IQ" sz="2800" dirty="0"/>
              <a:t>- نص (م١٨٩) من الدستور المصري لسنة ١٩٧١ على انه بعد موافقة مجلس الشعب على مبدأ التعديل يناقش بعد شهرين من تاريخ هذه الموافقة المواد المطلوب تعديلها فأذا وافق على التعديل ثلث عدد اعضاء المجلس عرض على الشعب لاستفتائه بشأنه، فأذا حصلت الموافقة الشعبية على التعديل اعتبر نافذاً من تاريخ اعلان نتيجة الاستفتاء.</a:t>
            </a:r>
            <a:br>
              <a:rPr lang="ar-IQ" sz="2800" dirty="0"/>
            </a:br>
            <a:endParaRPr lang="en-US" sz="2800" b="1" dirty="0">
              <a:solidFill>
                <a:srgbClr val="C00000"/>
              </a:solidFill>
            </a:endParaRPr>
          </a:p>
        </p:txBody>
      </p:sp>
    </p:spTree>
    <p:extLst>
      <p:ext uri="{BB962C8B-B14F-4D97-AF65-F5344CB8AC3E}">
        <p14:creationId xmlns:p14="http://schemas.microsoft.com/office/powerpoint/2010/main" val="3105552496"/>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2206" y="240268"/>
            <a:ext cx="8686800" cy="523220"/>
          </a:xfrm>
          <a:prstGeom prst="rect">
            <a:avLst/>
          </a:prstGeom>
        </p:spPr>
        <p:txBody>
          <a:bodyPr wrap="square">
            <a:spAutoFit/>
          </a:bodyPr>
          <a:lstStyle/>
          <a:p>
            <a:pPr algn="ctr" rtl="1"/>
            <a:r>
              <a:rPr lang="ar-IQ" sz="2800" b="1" dirty="0">
                <a:solidFill>
                  <a:srgbClr val="C00000"/>
                </a:solidFill>
              </a:rPr>
              <a:t>اجراءات تعديل الدستور العراقي الدائم لسنة ٢٠٠٥</a:t>
            </a:r>
            <a:endParaRPr lang="en-US" sz="2800" b="1" dirty="0">
              <a:solidFill>
                <a:srgbClr val="C00000"/>
              </a:solidFill>
            </a:endParaRPr>
          </a:p>
        </p:txBody>
      </p:sp>
      <p:sp>
        <p:nvSpPr>
          <p:cNvPr id="3" name="Rectangle 2"/>
          <p:cNvSpPr/>
          <p:nvPr/>
        </p:nvSpPr>
        <p:spPr>
          <a:xfrm>
            <a:off x="0" y="609600"/>
            <a:ext cx="8991600" cy="6801862"/>
          </a:xfrm>
          <a:prstGeom prst="rect">
            <a:avLst/>
          </a:prstGeom>
        </p:spPr>
        <p:txBody>
          <a:bodyPr wrap="square">
            <a:spAutoFit/>
          </a:bodyPr>
          <a:lstStyle/>
          <a:p>
            <a:pPr algn="r"/>
            <a:r>
              <a:rPr lang="ar-IQ" sz="2800" dirty="0"/>
              <a:t>المادة (126): </a:t>
            </a:r>
            <a:br>
              <a:rPr lang="ar-IQ" sz="2400" dirty="0"/>
            </a:br>
            <a:r>
              <a:rPr lang="ar-IQ" sz="2400" dirty="0"/>
              <a:t>اولا: لرئيس الجمهورية ومجلس الوزراء مجتمعين أو لخمس (1/5) اعضاء مجلس النواب، اقتراح تعديل الدستور . </a:t>
            </a:r>
            <a:br>
              <a:rPr lang="ar-IQ" sz="2400" dirty="0"/>
            </a:br>
            <a:r>
              <a:rPr lang="ar-IQ" sz="2400" dirty="0"/>
              <a:t>ثانيا: لا يجوز تعديل المبادئ الاساسية الواردة في الباب الاول والحقوق والحريات الواردة في الباب الثاني من الدستور، الا بعد دورتين انتخابيتين متعاقبتين، وبناء على موافقة ثلثي اعضاء مجلس النواب عليه، وموافقة الشعب بالاستفتاء العام ومصادقة رئيس الجمهورية خلال سبعة ايام . </a:t>
            </a:r>
            <a:br>
              <a:rPr lang="ar-IQ" sz="2400" dirty="0"/>
            </a:br>
            <a:r>
              <a:rPr lang="ar-IQ" sz="2400" dirty="0"/>
              <a:t>ثالثا: لايجوز تعديل المواد الاخرى غير المنصوص عليها في البند (ثانيا) من هذه المادة الا بعد موافقة ثلثي أعضاء مجلس النواب عليه، وموافقة الشعب بالاستفتاء العام، ومصادقة رئيس الجمهورية خلال سبعة أيام . </a:t>
            </a:r>
            <a:br>
              <a:rPr lang="ar-IQ" sz="2400" dirty="0"/>
            </a:br>
            <a:r>
              <a:rPr lang="ar-IQ" sz="2400" dirty="0"/>
              <a:t>رابعا: لايجوز اجراء اي تعديل على مواد الدستور من شأنه أن ينتقص من صلاحيات الاقاليم التي لاتكون داخلة ضمن الاختصاصات الحصرية للسلطات الاتحادية الا بموافقة السلطة التشريعية في الاقليم المعني وموافقة اغلبية سكانه باستفتاء عام</a:t>
            </a:r>
            <a:br>
              <a:rPr lang="ar-IQ" sz="2400" dirty="0"/>
            </a:br>
            <a:r>
              <a:rPr lang="ar-IQ" sz="2400" dirty="0"/>
              <a:t>خامسا: </a:t>
            </a:r>
            <a:br>
              <a:rPr lang="ar-IQ" sz="2400" dirty="0"/>
            </a:br>
            <a:r>
              <a:rPr lang="ar-IQ" sz="2400" dirty="0"/>
              <a:t>أ ـ يعد التعديل مصادقا عليه من قبل رئيس الجمهورية بعد انتهاء المدة المنصوص عليها في البند (ثانيا) و ( ثالثا) من هذه المادة في حالة عدم تصديقه . </a:t>
            </a:r>
            <a:br>
              <a:rPr lang="ar-IQ" sz="2400" dirty="0"/>
            </a:br>
            <a:r>
              <a:rPr lang="ar-IQ" sz="2400" dirty="0"/>
              <a:t>ب ـ يعد التعديل نافذا من تاريخ نشره في الجريدة الرسمية . </a:t>
            </a:r>
            <a:br>
              <a:rPr lang="ar-IQ" sz="2400" dirty="0"/>
            </a:br>
            <a:endParaRPr lang="ar-IQ" sz="2400" dirty="0"/>
          </a:p>
        </p:txBody>
      </p:sp>
    </p:spTree>
    <p:extLst>
      <p:ext uri="{BB962C8B-B14F-4D97-AF65-F5344CB8AC3E}">
        <p14:creationId xmlns:p14="http://schemas.microsoft.com/office/powerpoint/2010/main" val="2847256221"/>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35955"/>
            <a:ext cx="8763000" cy="5324535"/>
          </a:xfrm>
          <a:prstGeom prst="rect">
            <a:avLst/>
          </a:prstGeom>
        </p:spPr>
        <p:txBody>
          <a:bodyPr wrap="square">
            <a:spAutoFit/>
          </a:bodyPr>
          <a:lstStyle/>
          <a:p>
            <a:pPr algn="r"/>
            <a:r>
              <a:rPr lang="ar-IQ" sz="2800" b="1" dirty="0"/>
              <a:t>المادة (142): </a:t>
            </a:r>
            <a:br>
              <a:rPr lang="ar-IQ" sz="2400" b="1" dirty="0"/>
            </a:br>
            <a:r>
              <a:rPr lang="ar-IQ" sz="2400" b="1" dirty="0"/>
              <a:t>أولا ـ يشكّل مجلس النواب في بداية عمله لجنة من أعضائه تكون ممثلة للمكونات الرئيسية في المجتمع العراقي مهمتها تقديم تقرير إلى مجلس النواب، خلال مدة لا تتجاوز أربعة أشهر، يتضمن توصية بالتعديلات الضرورية التي يمكن إجراؤها على الدستور. وتحلّ اللجنة بعد البت في مقترحاتها. </a:t>
            </a:r>
            <a:br>
              <a:rPr lang="ar-IQ" sz="2400" b="1" dirty="0"/>
            </a:br>
            <a:r>
              <a:rPr lang="ar-IQ" sz="2400" b="1" dirty="0"/>
              <a:t>ثانيا ـ تعرض التعديلات المقترحة من قبل اللجنة دفعة واحدة على مجلس النواب للتصويت عليها، وتعد مقرة بموافقة الاغلبية المطلقة لعدد أعضاء المجلس . </a:t>
            </a:r>
            <a:br>
              <a:rPr lang="ar-IQ" sz="2400" b="1" dirty="0"/>
            </a:br>
            <a:r>
              <a:rPr lang="ar-IQ" sz="2400" b="1" dirty="0"/>
              <a:t>ثالثا ـ تطرح المواد المعدلة من قبل مجلس النواب، وفقا لما ورد في البند (ثانيا) من هذه المادة على الشعب للاستفتاء عليها خلال مدة لا تزيد على شهرين من تاريخ إقرار التعديل في مجلس النواب . </a:t>
            </a:r>
            <a:br>
              <a:rPr lang="ar-IQ" sz="2400" b="1" dirty="0"/>
            </a:br>
            <a:r>
              <a:rPr lang="ar-IQ" sz="2400" b="1" dirty="0"/>
              <a:t>رابعا ـ يكون الاستفتاء على المواد المعدلة ناجحاً بموافقة أغلبية المصوتين، وإذا لم يرفضه ثلثا المصوتين في ثلاث محافظات أو أكثر. </a:t>
            </a:r>
            <a:br>
              <a:rPr lang="ar-IQ" sz="2400" b="1" dirty="0"/>
            </a:br>
            <a:r>
              <a:rPr lang="ar-IQ" sz="2400" b="1" dirty="0"/>
              <a:t>هـ ـ يستثنى ما ورد من هذه المادة من احكام المادة (126) المتعلقة بتعديل الدستور، الى حين الانتهاء من البت في التعديلات المنصوص عليها في هذه المادة . </a:t>
            </a:r>
          </a:p>
        </p:txBody>
      </p:sp>
    </p:spTree>
    <p:extLst>
      <p:ext uri="{BB962C8B-B14F-4D97-AF65-F5344CB8AC3E}">
        <p14:creationId xmlns:p14="http://schemas.microsoft.com/office/powerpoint/2010/main" val="3613164836"/>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6536" y="762000"/>
            <a:ext cx="4966488" cy="2062103"/>
          </a:xfrm>
          <a:prstGeom prst="rect">
            <a:avLst/>
          </a:prstGeom>
        </p:spPr>
        <p:txBody>
          <a:bodyPr wrap="none">
            <a:spAutoFit/>
          </a:bodyPr>
          <a:lstStyle/>
          <a:p>
            <a:pPr algn="r"/>
            <a:endParaRPr lang="en-US" sz="3200" dirty="0">
              <a:solidFill>
                <a:srgbClr val="0000FF"/>
              </a:solidFill>
              <a:cs typeface="Ali-A-Samik" pitchFamily="2" charset="-78"/>
            </a:endParaRPr>
          </a:p>
          <a:p>
            <a:pPr algn="r"/>
            <a:r>
              <a:rPr lang="ar-IQ" sz="3200" dirty="0">
                <a:solidFill>
                  <a:srgbClr val="0000FF"/>
                </a:solidFill>
                <a:cs typeface="Ali-A-Samik" pitchFamily="2" charset="-78"/>
              </a:rPr>
              <a:t>الغاء الدستور</a:t>
            </a:r>
          </a:p>
          <a:p>
            <a:pPr algn="r"/>
            <a:r>
              <a:rPr lang="ar-IQ" sz="3200" dirty="0">
                <a:solidFill>
                  <a:srgbClr val="0000FF"/>
                </a:solidFill>
                <a:cs typeface="Ali-A-Samik" pitchFamily="2" charset="-78"/>
              </a:rPr>
              <a:t>اولاَ:  الطريق العادي للالغاء الدستور</a:t>
            </a:r>
          </a:p>
          <a:p>
            <a:pPr algn="r"/>
            <a:r>
              <a:rPr lang="ar-IQ" sz="3200" dirty="0">
                <a:solidFill>
                  <a:srgbClr val="0000FF"/>
                </a:solidFill>
                <a:cs typeface="Ali-A-Samik" pitchFamily="2" charset="-78"/>
              </a:rPr>
              <a:t>ثانياَ: الطرق غير العادي للالغاء الدستور</a:t>
            </a:r>
            <a:endParaRPr lang="ar-IQ" sz="3200" dirty="0"/>
          </a:p>
        </p:txBody>
      </p:sp>
    </p:spTree>
    <p:extLst>
      <p:ext uri="{BB962C8B-B14F-4D97-AF65-F5344CB8AC3E}">
        <p14:creationId xmlns:p14="http://schemas.microsoft.com/office/powerpoint/2010/main" val="357182256"/>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686800" cy="6801862"/>
          </a:xfrm>
          <a:prstGeom prst="rect">
            <a:avLst/>
          </a:prstGeom>
        </p:spPr>
        <p:txBody>
          <a:bodyPr wrap="square">
            <a:spAutoFit/>
          </a:bodyPr>
          <a:lstStyle/>
          <a:p>
            <a:pPr algn="ctr" rtl="1">
              <a:defRPr/>
            </a:pPr>
            <a:r>
              <a:rPr lang="ar-JO" sz="2800" b="1" dirty="0">
                <a:solidFill>
                  <a:srgbClr val="C00000"/>
                </a:solidFill>
                <a:cs typeface="Ali-A-Samik" pitchFamily="2" charset="-78"/>
              </a:rPr>
              <a:t>ال</a:t>
            </a:r>
            <a:r>
              <a:rPr lang="ar-IQ" sz="2800" b="1" dirty="0">
                <a:solidFill>
                  <a:srgbClr val="C00000"/>
                </a:solidFill>
                <a:cs typeface="Ali-A-Samik" pitchFamily="2" charset="-78"/>
              </a:rPr>
              <a:t>طريق العادي لالغاء الدستور</a:t>
            </a:r>
          </a:p>
          <a:p>
            <a:pPr marL="285750" indent="-285750" algn="r" rtl="1">
              <a:buFontTx/>
              <a:buChar char="-"/>
              <a:defRPr/>
            </a:pPr>
            <a:r>
              <a:rPr lang="ar-IQ" sz="2400" dirty="0">
                <a:solidFill>
                  <a:schemeClr val="accent2"/>
                </a:solidFill>
                <a:cs typeface="Ali-A-Samik" pitchFamily="2" charset="-78"/>
              </a:rPr>
              <a:t>يراد بالطريق العادي او الطبيعي او الرسمي لنهاية الدستور، الغائه بطريق رسمي واحلال دستور جديد اخر محله ينسجم مع التطورات المختلفة في المجتمع السياسي.</a:t>
            </a:r>
          </a:p>
          <a:p>
            <a:pPr marL="285750" indent="-285750" algn="r" rtl="1">
              <a:buFontTx/>
              <a:buChar char="-"/>
              <a:defRPr/>
            </a:pPr>
            <a:r>
              <a:rPr lang="ar-IQ" sz="2400" dirty="0">
                <a:solidFill>
                  <a:schemeClr val="accent2"/>
                </a:solidFill>
                <a:cs typeface="Ali-A-Samik" pitchFamily="2" charset="-78"/>
              </a:rPr>
              <a:t>ان الغاء الدستور يفترض وجود ذات الدول وبقاء شخصيتها القانونية، اما اذا قامت دولة جديدة نتيجة لاندماج دولتين في دولة واحدة جديدة، فتظهر نتيجة لذلك شخصية قانونية جديدة وتنتهي الشخصية القانونية للدولتين المندمجتين، ويترتب على ذلك الغاء الدساتير التي كان معمولاً بها، ويتم وضع دستور جديد للدولة الجديدة. مثلما حدث عند قيام الجمهورية العربية المتحدة سنة 1958 بعد اندماج كل من مصر وسوريا في دولة واحدة جديدة.  وترتب على وجود الشخص القانوني الجديد وضع دستور جديد للدولة الجديدة وهو الدستور المؤقت للجمهورية العربية المتحدة الذي صدر سنة 1958، والغاء الدستور المصري لسنة 1956 والدستور السوري لسنة 1950.</a:t>
            </a:r>
          </a:p>
          <a:p>
            <a:pPr marL="285750" indent="-285750" algn="r" rtl="1">
              <a:buFontTx/>
              <a:buChar char="-"/>
              <a:defRPr/>
            </a:pPr>
            <a:r>
              <a:rPr lang="ar-IQ" sz="2400" dirty="0">
                <a:solidFill>
                  <a:schemeClr val="accent2"/>
                </a:solidFill>
                <a:cs typeface="Ali-A-Samik" pitchFamily="2" charset="-78"/>
              </a:rPr>
              <a:t>ان الغاء الدستور لا يمس القواعد القانونية العادية المطبقة في الدولة، كقواعد القانون المدني والتجاري والجنائي.... الخ، وتبقى هذه القوانين نافذة المفعول بعد ان يتم الغاء الدستور الذي صدرت في ظله هذه القوانين الى ان يتم الغاء او تعديل هذه القوانين من قبل المشرع الجديد.</a:t>
            </a:r>
          </a:p>
          <a:p>
            <a:pPr marL="285750" indent="-285750" algn="r" rtl="1">
              <a:buFontTx/>
              <a:buChar char="-"/>
              <a:defRPr/>
            </a:pPr>
            <a:r>
              <a:rPr lang="ar-IQ" sz="2400" dirty="0">
                <a:solidFill>
                  <a:schemeClr val="accent2"/>
                </a:solidFill>
                <a:cs typeface="Ali-A-Samik" pitchFamily="2" charset="-78"/>
              </a:rPr>
              <a:t>يجب ان نميز بين نوعين:</a:t>
            </a:r>
          </a:p>
          <a:p>
            <a:pPr algn="r" rtl="1">
              <a:defRPr/>
            </a:pPr>
            <a:r>
              <a:rPr lang="ar-IQ" sz="2400" dirty="0">
                <a:solidFill>
                  <a:schemeClr val="accent2"/>
                </a:solidFill>
                <a:cs typeface="Ali-A-Samik" pitchFamily="2" charset="-78"/>
              </a:rPr>
              <a:t>1- الغاء الدستور المرن.</a:t>
            </a:r>
          </a:p>
          <a:p>
            <a:pPr algn="r" rtl="1">
              <a:defRPr/>
            </a:pPr>
            <a:r>
              <a:rPr lang="ar-IQ" sz="2400" dirty="0">
                <a:solidFill>
                  <a:schemeClr val="accent2"/>
                </a:solidFill>
                <a:cs typeface="Ali-A-Samik" pitchFamily="2" charset="-78"/>
              </a:rPr>
              <a:t>2- الغاء الدستور الجامد.</a:t>
            </a:r>
          </a:p>
          <a:p>
            <a:pPr marL="285750" indent="-285750" algn="r" rtl="1">
              <a:buFontTx/>
              <a:buChar char="-"/>
              <a:defRPr/>
            </a:pPr>
            <a:endParaRPr lang="ar-IQ" sz="2400" b="1" dirty="0">
              <a:solidFill>
                <a:srgbClr val="009900"/>
              </a:solidFill>
              <a:cs typeface="Ali-A-Samik" pitchFamily="2" charset="-78"/>
            </a:endParaRPr>
          </a:p>
        </p:txBody>
      </p:sp>
    </p:spTree>
    <p:extLst>
      <p:ext uri="{BB962C8B-B14F-4D97-AF65-F5344CB8AC3E}">
        <p14:creationId xmlns:p14="http://schemas.microsoft.com/office/powerpoint/2010/main" val="328417082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762000"/>
            <a:ext cx="8458200" cy="2590800"/>
          </a:xfrm>
          <a:prstGeom prst="rect">
            <a:avLst/>
          </a:prstGeom>
        </p:spPr>
        <p:txBody>
          <a:bodyPr/>
          <a:lst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defRPr/>
            </a:pPr>
            <a:r>
              <a:rPr lang="ar-IQ" sz="4800" b="1">
                <a:solidFill>
                  <a:srgbClr val="C00000"/>
                </a:solidFill>
                <a:effectLst>
                  <a:outerShdw blurRad="38100" dist="38100" dir="2700000" algn="tl">
                    <a:srgbClr val="000000">
                      <a:alpha val="43137"/>
                    </a:srgbClr>
                  </a:outerShdw>
                </a:effectLst>
              </a:rPr>
              <a:t>الغاء الدستور المرن</a:t>
            </a:r>
            <a:br>
              <a:rPr lang="ar-IQ" sz="4800" b="1">
                <a:solidFill>
                  <a:srgbClr val="C00000"/>
                </a:solidFill>
                <a:effectLst>
                  <a:outerShdw blurRad="38100" dist="38100" dir="2700000" algn="tl">
                    <a:srgbClr val="000000">
                      <a:alpha val="43137"/>
                    </a:srgbClr>
                  </a:outerShdw>
                </a:effectLst>
              </a:rPr>
            </a:br>
            <a:r>
              <a:rPr lang="ar-IQ" sz="3200" b="1">
                <a:solidFill>
                  <a:schemeClr val="tx1"/>
                </a:solidFill>
                <a:effectLst>
                  <a:outerShdw blurRad="38100" dist="38100" dir="2700000" algn="tl">
                    <a:srgbClr val="000000">
                      <a:alpha val="43137"/>
                    </a:srgbClr>
                  </a:outerShdw>
                </a:effectLst>
              </a:rPr>
              <a:t># الدستور المرن يعدل ويلغى بأتباع نفس الاجراءات والشكليات المتبعة في تعديل القواعد القانونية العادية ومن قبل نفس المشرع العادي.</a:t>
            </a:r>
            <a:br>
              <a:rPr lang="ar-IQ" sz="3200" b="1">
                <a:solidFill>
                  <a:schemeClr val="tx1"/>
                </a:solidFill>
                <a:effectLst>
                  <a:outerShdw blurRad="38100" dist="38100" dir="2700000" algn="tl">
                    <a:srgbClr val="000000">
                      <a:alpha val="43137"/>
                    </a:srgbClr>
                  </a:outerShdw>
                </a:effectLst>
              </a:rPr>
            </a:br>
            <a:r>
              <a:rPr lang="ar-IQ" sz="3200" b="1">
                <a:solidFill>
                  <a:schemeClr val="tx1"/>
                </a:solidFill>
                <a:effectLst>
                  <a:outerShdw blurRad="38100" dist="38100" dir="2700000" algn="tl">
                    <a:srgbClr val="000000">
                      <a:alpha val="43137"/>
                    </a:srgbClr>
                  </a:outerShdw>
                </a:effectLst>
              </a:rPr>
              <a:t>او يتم تعديل او الغاء الدستور المرن عن طريق العرف وذلك بنشوء اعراف دستورية جديدة مخالفة للقواعد الدستورية العرفية القائمة.</a:t>
            </a:r>
            <a:br>
              <a:rPr lang="ar-IQ" sz="3200" b="1">
                <a:solidFill>
                  <a:schemeClr val="tx1"/>
                </a:solidFill>
                <a:effectLst>
                  <a:outerShdw blurRad="38100" dist="38100" dir="2700000" algn="tl">
                    <a:srgbClr val="000000">
                      <a:alpha val="43137"/>
                    </a:srgbClr>
                  </a:outerShdw>
                </a:effectLst>
              </a:rPr>
            </a:br>
            <a:r>
              <a:rPr lang="ar-IQ" sz="3200" b="1">
                <a:solidFill>
                  <a:schemeClr val="tx1"/>
                </a:solidFill>
                <a:effectLst>
                  <a:outerShdw blurRad="38100" dist="38100" dir="2700000" algn="tl">
                    <a:srgbClr val="000000">
                      <a:alpha val="43137"/>
                    </a:srgbClr>
                  </a:outerShdw>
                </a:effectLst>
              </a:rPr>
              <a:t># مثال: يستطيع البرلمان الانكليزي تعديل القواعد الدستورية او الغاءها بنفس الطريقة التي يتبعها في تعديل او الغاء القواعد القانونية العادية.</a:t>
            </a:r>
            <a:br>
              <a:rPr lang="ar-IQ" sz="3200" b="1">
                <a:solidFill>
                  <a:schemeClr val="tx1"/>
                </a:solidFill>
                <a:effectLst>
                  <a:outerShdw blurRad="38100" dist="38100" dir="2700000" algn="tl">
                    <a:srgbClr val="000000">
                      <a:alpha val="43137"/>
                    </a:srgbClr>
                  </a:outerShdw>
                </a:effectLst>
              </a:rPr>
            </a:br>
            <a:br>
              <a:rPr lang="ar-IQ" sz="4000" b="1">
                <a:solidFill>
                  <a:srgbClr val="C00000"/>
                </a:solidFill>
                <a:effectLst>
                  <a:outerShdw blurRad="38100" dist="38100" dir="2700000" algn="tl">
                    <a:srgbClr val="000000">
                      <a:alpha val="43137"/>
                    </a:srgbClr>
                  </a:outerShdw>
                </a:effectLst>
              </a:rPr>
            </a:br>
            <a:endParaRPr lang="ar-IQ" sz="48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8068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6914" y="381000"/>
            <a:ext cx="8763000" cy="4401205"/>
          </a:xfrm>
          <a:prstGeom prst="rect">
            <a:avLst/>
          </a:prstGeom>
        </p:spPr>
        <p:txBody>
          <a:bodyPr wrap="square">
            <a:spAutoFit/>
          </a:bodyPr>
          <a:lstStyle/>
          <a:p>
            <a:pPr algn="r" rtl="1"/>
            <a:r>
              <a:rPr lang="ar-IQ" sz="2800" b="1" dirty="0">
                <a:effectLst>
                  <a:outerShdw blurRad="38100" dist="38100" dir="2700000" algn="tl">
                    <a:srgbClr val="000000">
                      <a:alpha val="43137"/>
                    </a:srgbClr>
                  </a:outerShdw>
                </a:effectLst>
              </a:rPr>
              <a:t>اذن فالقاعدة الدستورية يتوافر فيها عنصر الجزاء ويتحقق لها جميع عناصر القاعدة القانونية. (الفرض, الحكم)</a:t>
            </a:r>
            <a:br>
              <a:rPr lang="ar-IQ" sz="2800" b="1" dirty="0">
                <a:solidFill>
                  <a:srgbClr val="FF0000"/>
                </a:solidFill>
                <a:effectLst>
                  <a:outerShdw blurRad="38100" dist="38100" dir="2700000" algn="tl">
                    <a:srgbClr val="000000">
                      <a:alpha val="43137"/>
                    </a:srgbClr>
                  </a:outerShdw>
                </a:effectLst>
              </a:rPr>
            </a:br>
            <a:r>
              <a:rPr lang="ar-IQ" sz="2800" b="1" dirty="0">
                <a:solidFill>
                  <a:srgbClr val="FF0000"/>
                </a:solidFill>
                <a:effectLst>
                  <a:outerShdw blurRad="38100" dist="38100" dir="2700000" algn="tl">
                    <a:srgbClr val="000000">
                      <a:alpha val="43137"/>
                    </a:srgbClr>
                  </a:outerShdw>
                </a:effectLst>
              </a:rPr>
              <a:t>لأن الجزاء المتمثل بالضغط الشعبي والاضطرابات والمظاهرات والانتفاضات والثورات يعد كافياً لاضفاء الطبيعة القانونية على القاعدة الدستورية، بسبب</a:t>
            </a:r>
            <a:r>
              <a:rPr lang="ar-IQ" sz="2800" b="1" dirty="0">
                <a:effectLst>
                  <a:outerShdw blurRad="38100" dist="38100" dir="2700000" algn="tl">
                    <a:srgbClr val="000000">
                      <a:alpha val="43137"/>
                    </a:srgbClr>
                  </a:outerShdw>
                </a:effectLst>
              </a:rPr>
              <a:t>:</a:t>
            </a:r>
            <a:br>
              <a:rPr lang="ar-IQ" sz="2800" b="1" dirty="0">
                <a:effectLst>
                  <a:outerShdw blurRad="38100" dist="38100" dir="2700000" algn="tl">
                    <a:srgbClr val="000000">
                      <a:alpha val="43137"/>
                    </a:srgbClr>
                  </a:outerShdw>
                </a:effectLst>
              </a:rPr>
            </a:br>
            <a:r>
              <a:rPr lang="ar-IQ" sz="2800" b="1" dirty="0">
                <a:effectLst>
                  <a:outerShdw blurRad="38100" dist="38100" dir="2700000" algn="tl">
                    <a:srgbClr val="000000">
                      <a:alpha val="43137"/>
                    </a:srgbClr>
                  </a:outerShdw>
                </a:effectLst>
              </a:rPr>
              <a:t>١- اختلاف طبيعة العلاقات في القانون العام عن طبيعة العلاقات في القانون الخاص، هذا يؤدي الى اختلاف صور الجزاء.</a:t>
            </a:r>
            <a:br>
              <a:rPr lang="ar-IQ" sz="2800" b="1" dirty="0">
                <a:effectLst>
                  <a:outerShdw blurRad="38100" dist="38100" dir="2700000" algn="tl">
                    <a:srgbClr val="000000">
                      <a:alpha val="43137"/>
                    </a:srgbClr>
                  </a:outerShdw>
                </a:effectLst>
              </a:rPr>
            </a:br>
            <a:r>
              <a:rPr lang="ar-IQ" sz="2800" b="1" dirty="0">
                <a:effectLst>
                  <a:outerShdw blurRad="38100" dist="38100" dir="2700000" algn="tl">
                    <a:srgbClr val="000000">
                      <a:alpha val="43137"/>
                    </a:srgbClr>
                  </a:outerShdw>
                </a:effectLst>
              </a:rPr>
              <a:t>٢- ان السلطة العامة عندما تخالف بعض القواعد الدستورية لا تعترف بتلك المخالفة، وانما تحاول ان تضع تبريرات وتفسيرات لتصرفها، وبما يظهرها امام الرأي العام وكأنها لم ترتكب مخالفة دستورية.</a:t>
            </a:r>
            <a:endParaRPr lang="ar-IQ" sz="2800" dirty="0"/>
          </a:p>
        </p:txBody>
      </p:sp>
    </p:spTree>
    <p:extLst>
      <p:ext uri="{BB962C8B-B14F-4D97-AF65-F5344CB8AC3E}">
        <p14:creationId xmlns:p14="http://schemas.microsoft.com/office/powerpoint/2010/main" val="1073184370"/>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33400" y="457200"/>
            <a:ext cx="8001000" cy="6019800"/>
          </a:xfrm>
          <a:prstGeom prst="rect">
            <a:avLst/>
          </a:prstGeom>
        </p:spPr>
        <p:txBody>
          <a:bodyPr/>
          <a:lst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defRPr/>
            </a:pPr>
            <a:br>
              <a:rPr lang="ar-IQ" sz="4000" dirty="0">
                <a:solidFill>
                  <a:schemeClr val="accent6"/>
                </a:solidFill>
                <a:cs typeface="Ali-A-Samik" pitchFamily="2" charset="-78"/>
              </a:rPr>
            </a:br>
            <a:r>
              <a:rPr lang="ar-IQ" sz="4000" b="1" dirty="0">
                <a:solidFill>
                  <a:srgbClr val="FF0000"/>
                </a:solidFill>
                <a:cs typeface="Ali-A-Samik" pitchFamily="2" charset="-78"/>
              </a:rPr>
              <a:t>الغاء الدستور الجامد</a:t>
            </a:r>
            <a:br>
              <a:rPr lang="ar-IQ" sz="4000" dirty="0">
                <a:solidFill>
                  <a:schemeClr val="accent6"/>
                </a:solidFill>
                <a:cs typeface="Ali-A-Samik" pitchFamily="2" charset="-78"/>
              </a:rPr>
            </a:br>
            <a:r>
              <a:rPr lang="ar-IQ" sz="3200" dirty="0">
                <a:solidFill>
                  <a:schemeClr val="tx1"/>
                </a:solidFill>
                <a:cs typeface="Ali-A-Samik" pitchFamily="2" charset="-78"/>
              </a:rPr>
              <a:t>1- الالغاء الجزئي (التعديل): امر مسلم به وتنص عليه الدساتير الجامدة مبينة الاجراءات والشكليات الواجب اتباعها وهي تختلف عن الاجراءات المتبعة في تعديل القواعد القانونية العادية.</a:t>
            </a:r>
            <a:br>
              <a:rPr lang="ar-IQ" sz="3200" dirty="0">
                <a:solidFill>
                  <a:schemeClr val="tx1"/>
                </a:solidFill>
                <a:cs typeface="Ali-A-Samik" pitchFamily="2" charset="-78"/>
              </a:rPr>
            </a:br>
            <a:r>
              <a:rPr lang="ar-IQ" sz="3200" dirty="0">
                <a:solidFill>
                  <a:schemeClr val="tx1"/>
                </a:solidFill>
                <a:cs typeface="Ali-A-Samik" pitchFamily="2" charset="-78"/>
              </a:rPr>
              <a:t>2- التعديل الكلي او الشامل (الالغاء): هناك مثال نادر عن ان يتم ذكر الغاء الدستور في صلب الدستور، حيث نص الدستور الفرنسي لسنة 1875 على الكيفية الواجب اتباعها في تعديله تعديلاً كاملاً (الغاءه).</a:t>
            </a:r>
            <a:br>
              <a:rPr lang="ar-IQ" sz="3200" dirty="0">
                <a:solidFill>
                  <a:schemeClr val="tx1"/>
                </a:solidFill>
                <a:cs typeface="Ali-A-Samik" pitchFamily="2" charset="-78"/>
              </a:rPr>
            </a:br>
            <a:r>
              <a:rPr lang="ar-IQ" sz="3200" dirty="0">
                <a:solidFill>
                  <a:schemeClr val="tx1"/>
                </a:solidFill>
                <a:cs typeface="Ali-A-Samik" pitchFamily="2" charset="-78"/>
              </a:rPr>
              <a:t>لكن اغلب الدساتير الجامدة لا تنص على تعديلها تعديلاً كاملاً (الغاءها).</a:t>
            </a:r>
            <a:br>
              <a:rPr lang="ar-IQ" sz="4000" dirty="0">
                <a:solidFill>
                  <a:schemeClr val="accent6"/>
                </a:solidFill>
                <a:cs typeface="Ali-A-Samik" pitchFamily="2" charset="-78"/>
              </a:rPr>
            </a:br>
            <a:br>
              <a:rPr lang="ar-IQ" sz="4000" dirty="0">
                <a:solidFill>
                  <a:schemeClr val="accent6"/>
                </a:solidFill>
                <a:cs typeface="Ali-A-Samik" pitchFamily="2" charset="-78"/>
              </a:rPr>
            </a:br>
            <a:endParaRPr lang="en-US" sz="4000" dirty="0">
              <a:solidFill>
                <a:schemeClr val="accent6"/>
              </a:solidFill>
              <a:cs typeface="Ali-A-Samik" pitchFamily="2" charset="-78"/>
            </a:endParaRPr>
          </a:p>
        </p:txBody>
      </p:sp>
    </p:spTree>
    <p:extLst>
      <p:ext uri="{BB962C8B-B14F-4D97-AF65-F5344CB8AC3E}">
        <p14:creationId xmlns:p14="http://schemas.microsoft.com/office/powerpoint/2010/main" val="2386818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438400"/>
            <a:ext cx="8153400" cy="4114800"/>
          </a:xfrm>
          <a:prstGeom prst="rect">
            <a:avLst/>
          </a:prstGeom>
        </p:spPr>
        <p:txBody>
          <a:bodyPr/>
          <a:lst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defRPr/>
            </a:pPr>
            <a:r>
              <a:rPr lang="ar-IQ" sz="2800"/>
              <a:t># يجيب غالبية الفقه عن هذا السؤال بعدم جواز منح الهيئة التي خولها الدستور حق تعديله جزئياً الحق في تعديله كلياً (الغاءه).</a:t>
            </a:r>
            <a:br>
              <a:rPr lang="ar-IQ" sz="2800"/>
            </a:br>
            <a:r>
              <a:rPr lang="ar-IQ" sz="2800"/>
              <a:t># يعزو الفقه هذا المنع الى ان هيئة التعديل الجزئي هي سلطة منشأة (مثلاً البرلمان) وهي لا تختلف عن بقية الهيئات الاخرى الموجودة في الدولة فأذا اقدمت هي على تعديل الدستور تعديلاً شاملاً فأنها تكون قد تجاوزت حدود اختصاصها وجعلت من نفسها سلطة اصلية وهذا الحق لا تملكه اية سلطة منشأة، وانما هو حق للسلطة التأسيسية الاصلية.</a:t>
            </a:r>
            <a:br>
              <a:rPr lang="ar-IQ" sz="2800"/>
            </a:br>
            <a:endParaRPr lang="en-US" sz="2800" dirty="0"/>
          </a:p>
        </p:txBody>
      </p:sp>
      <p:sp>
        <p:nvSpPr>
          <p:cNvPr id="3" name="Text Placeholder 2"/>
          <p:cNvSpPr txBox="1">
            <a:spLocks/>
          </p:cNvSpPr>
          <p:nvPr/>
        </p:nvSpPr>
        <p:spPr>
          <a:xfrm>
            <a:off x="266700" y="304800"/>
            <a:ext cx="8534400" cy="457200"/>
          </a:xfrm>
          <a:prstGeom prst="rect">
            <a:avLst/>
          </a:prstGeom>
        </p:spPr>
        <p:txBody>
          <a:bodyPr/>
          <a:lst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r>
              <a:rPr lang="ar-IQ" sz="3600" b="1" dirty="0">
                <a:solidFill>
                  <a:srgbClr val="FF0000"/>
                </a:solidFill>
              </a:rPr>
              <a:t>سؤال/ هل يجوز للهيئة التي اعطاها الدستور الجامد حق تعديله جزئياً ان يقوم بتعديله كلياً وفقاً للاجراءات المنصوص عليها في الدستور؟</a:t>
            </a:r>
          </a:p>
          <a:p>
            <a:r>
              <a:rPr lang="ar-IQ" sz="3200" dirty="0"/>
              <a:t># يجيب غالبية الفقه عن هذا السؤال بعدم جواز منح الهيئة التي خولها الدستور حق تعديله جزئياً الحق في تعديله كلياً (الغاءه).</a:t>
            </a:r>
            <a:br>
              <a:rPr lang="ar-IQ" sz="3200" dirty="0"/>
            </a:br>
            <a:r>
              <a:rPr lang="ar-IQ" sz="3200" dirty="0"/>
              <a:t># يعزو الفقه هذا المنع الى ان هيئة التعديل الجزئي هي سلطة منشأة (مثلاً البرلمان) وهي لا تختلف عن بقية الهيئات الاخرى الموجودة في الدولة فأذا اقدمت هي على تعديل الدستور تعديلاً شاملاً فأنها تكون قد تجاوزت حدود اختصاصها وجعلت من نفسها سلطة اصلية وهذا الحق لا تملكه اية سلطة منشأة، وانما هو حق للسلطة التأسيسية الاصلية.</a:t>
            </a:r>
            <a:br>
              <a:rPr lang="ar-IQ" sz="3600" dirty="0"/>
            </a:br>
            <a:endParaRPr lang="en-US" sz="3600" b="1" dirty="0">
              <a:solidFill>
                <a:srgbClr val="FF0000"/>
              </a:solidFill>
            </a:endParaRPr>
          </a:p>
        </p:txBody>
      </p:sp>
    </p:spTree>
    <p:extLst>
      <p:ext uri="{BB962C8B-B14F-4D97-AF65-F5344CB8AC3E}">
        <p14:creationId xmlns:p14="http://schemas.microsoft.com/office/powerpoint/2010/main" val="2938453432"/>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38200" y="1752600"/>
            <a:ext cx="7772400" cy="1362075"/>
          </a:xfrm>
          <a:prstGeom prst="rect">
            <a:avLst/>
          </a:prstGeom>
        </p:spPr>
        <p:txBody>
          <a:bodyPr/>
          <a:lst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defRPr/>
            </a:pPr>
            <a:r>
              <a:rPr lang="ar-IQ" sz="3600" dirty="0">
                <a:solidFill>
                  <a:srgbClr val="002060"/>
                </a:solidFill>
              </a:rPr>
              <a:t>1- الالغاء الصريح: هو ان ينص الدستور الجديد بصريح العبارة على الغاء الدستور القديم.</a:t>
            </a:r>
            <a:br>
              <a:rPr lang="ar-IQ" sz="3600" dirty="0">
                <a:solidFill>
                  <a:srgbClr val="002060"/>
                </a:solidFill>
              </a:rPr>
            </a:br>
            <a:r>
              <a:rPr lang="ar-IQ" sz="3600" dirty="0">
                <a:solidFill>
                  <a:srgbClr val="002060"/>
                </a:solidFill>
              </a:rPr>
              <a:t>2- الالغاء الضمني: يعني ان الاحكام والمبادئ التي جاء بها الدستور الجديد تختلف او تتعارض مع الاحكام والمبادئ الواردة في الدستور القديم، او عندما يتناول الدستور الجديد كافة الموضوعات التي تضمنها الدستور القديم بالتنظيم. بدون ان ينص الدستور الجديد على الغاء الدستور القديم.</a:t>
            </a:r>
            <a:endParaRPr lang="en-US" sz="3600" dirty="0">
              <a:solidFill>
                <a:srgbClr val="002060"/>
              </a:solidFill>
            </a:endParaRPr>
          </a:p>
        </p:txBody>
      </p:sp>
      <p:sp>
        <p:nvSpPr>
          <p:cNvPr id="3" name="Text Placeholder 2"/>
          <p:cNvSpPr txBox="1">
            <a:spLocks/>
          </p:cNvSpPr>
          <p:nvPr/>
        </p:nvSpPr>
        <p:spPr>
          <a:xfrm>
            <a:off x="685800" y="762000"/>
            <a:ext cx="7772400" cy="609600"/>
          </a:xfrm>
          <a:prstGeom prst="rect">
            <a:avLst/>
          </a:prstGeom>
        </p:spPr>
        <p:txBody>
          <a:bodyPr/>
          <a:lst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algn="ctr"/>
            <a:r>
              <a:rPr lang="ar-IQ" sz="4800" b="1">
                <a:solidFill>
                  <a:srgbClr val="FF0000"/>
                </a:solidFill>
              </a:rPr>
              <a:t>الالغاء الصريح والالغاء الضمني</a:t>
            </a:r>
            <a:endParaRPr lang="en-US" sz="4800" b="1">
              <a:solidFill>
                <a:srgbClr val="FF0000"/>
              </a:solidFill>
            </a:endParaRPr>
          </a:p>
        </p:txBody>
      </p:sp>
    </p:spTree>
    <p:extLst>
      <p:ext uri="{BB962C8B-B14F-4D97-AF65-F5344CB8AC3E}">
        <p14:creationId xmlns:p14="http://schemas.microsoft.com/office/powerpoint/2010/main" val="3141338829"/>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33400" y="1371600"/>
            <a:ext cx="7772400" cy="2895600"/>
          </a:xfrm>
          <a:prstGeom prst="rect">
            <a:avLst/>
          </a:prstGeom>
        </p:spPr>
        <p:txBody>
          <a:bodyPr/>
          <a:lst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defRPr/>
            </a:pPr>
            <a:r>
              <a:rPr lang="ar-IQ" sz="2800">
                <a:solidFill>
                  <a:srgbClr val="002060"/>
                </a:solidFill>
              </a:rPr>
              <a:t># تعتبر الثورة والانقلاب الاسلوب غير العادي لأيقاف العمل بالدستور وانهائه.</a:t>
            </a:r>
            <a:br>
              <a:rPr lang="ar-IQ" sz="2800">
                <a:solidFill>
                  <a:srgbClr val="002060"/>
                </a:solidFill>
              </a:rPr>
            </a:br>
            <a:r>
              <a:rPr lang="ar-IQ" sz="2800">
                <a:solidFill>
                  <a:srgbClr val="002060"/>
                </a:solidFill>
              </a:rPr>
              <a:t># لقد لعبت الثورات والانقلابات في العالم دوراً لا يستهان به في الغاء الدساتير.</a:t>
            </a:r>
            <a:br>
              <a:rPr lang="ar-IQ" sz="2800">
                <a:solidFill>
                  <a:srgbClr val="002060"/>
                </a:solidFill>
              </a:rPr>
            </a:br>
            <a:r>
              <a:rPr lang="ar-IQ" sz="2800">
                <a:solidFill>
                  <a:srgbClr val="002060"/>
                </a:solidFill>
              </a:rPr>
              <a:t># مثال: ان جميع الدساتير الفرنسية منذ الثورة الفرنسية سنة 1789 وحتى الحرب العالمية الثانية تم الغاؤها بالطريق غير العادي، بأستثناء دستورين هما:</a:t>
            </a:r>
            <a:br>
              <a:rPr lang="ar-IQ" sz="2800">
                <a:solidFill>
                  <a:srgbClr val="002060"/>
                </a:solidFill>
              </a:rPr>
            </a:br>
            <a:r>
              <a:rPr lang="ar-IQ" sz="2800">
                <a:solidFill>
                  <a:srgbClr val="002060"/>
                </a:solidFill>
              </a:rPr>
              <a:t>1- دستور سنة 1793 الذي لم يطبق اصلاً.</a:t>
            </a:r>
            <a:br>
              <a:rPr lang="ar-IQ" sz="2800">
                <a:solidFill>
                  <a:srgbClr val="002060"/>
                </a:solidFill>
              </a:rPr>
            </a:br>
            <a:r>
              <a:rPr lang="ar-IQ" sz="2800">
                <a:solidFill>
                  <a:srgbClr val="002060"/>
                </a:solidFill>
              </a:rPr>
              <a:t>2- دستور سنة 1875 الذي الغي سنة 1940 بعد احتلال فرنسا من قبل المانيا وتكوين حكومة برئاسة المارشال بيتان.</a:t>
            </a:r>
            <a:br>
              <a:rPr lang="ar-IQ" sz="2800">
                <a:solidFill>
                  <a:srgbClr val="002060"/>
                </a:solidFill>
              </a:rPr>
            </a:br>
            <a:endParaRPr lang="en-US" sz="2800" dirty="0">
              <a:solidFill>
                <a:srgbClr val="002060"/>
              </a:solidFill>
            </a:endParaRPr>
          </a:p>
        </p:txBody>
      </p:sp>
      <p:sp>
        <p:nvSpPr>
          <p:cNvPr id="3" name="Text Placeholder 2"/>
          <p:cNvSpPr txBox="1">
            <a:spLocks/>
          </p:cNvSpPr>
          <p:nvPr/>
        </p:nvSpPr>
        <p:spPr>
          <a:xfrm>
            <a:off x="533400" y="762000"/>
            <a:ext cx="7772400" cy="381000"/>
          </a:xfrm>
          <a:prstGeom prst="rect">
            <a:avLst/>
          </a:prstGeom>
        </p:spPr>
        <p:txBody>
          <a:bodyPr/>
          <a:lst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algn="ctr"/>
            <a:r>
              <a:rPr lang="ar-IQ" sz="4000" b="1">
                <a:solidFill>
                  <a:srgbClr val="002060"/>
                </a:solidFill>
              </a:rPr>
              <a:t>الطريق غير العادي لالغاء الدستور</a:t>
            </a:r>
            <a:endParaRPr lang="en-US" sz="4000" b="1">
              <a:solidFill>
                <a:srgbClr val="002060"/>
              </a:solidFill>
            </a:endParaRPr>
          </a:p>
        </p:txBody>
      </p:sp>
    </p:spTree>
    <p:extLst>
      <p:ext uri="{BB962C8B-B14F-4D97-AF65-F5344CB8AC3E}">
        <p14:creationId xmlns:p14="http://schemas.microsoft.com/office/powerpoint/2010/main" val="107117729"/>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62000" y="2133600"/>
            <a:ext cx="7772400" cy="2743200"/>
          </a:xfrm>
          <a:prstGeom prst="rect">
            <a:avLst/>
          </a:prstGeom>
        </p:spPr>
        <p:txBody>
          <a:bodyPr/>
          <a:lst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defRPr/>
            </a:pPr>
            <a:r>
              <a:rPr lang="ar-IQ" sz="2800" dirty="0">
                <a:solidFill>
                  <a:srgbClr val="002060"/>
                </a:solidFill>
              </a:rPr>
              <a:t>1- السقوط التلقائي للدستور.</a:t>
            </a:r>
            <a:br>
              <a:rPr lang="ar-IQ" sz="2800" dirty="0">
                <a:solidFill>
                  <a:srgbClr val="002060"/>
                </a:solidFill>
              </a:rPr>
            </a:br>
            <a:r>
              <a:rPr lang="ar-IQ" sz="2800" dirty="0">
                <a:solidFill>
                  <a:srgbClr val="002060"/>
                </a:solidFill>
              </a:rPr>
              <a:t>2- بقاء القواعد الدستورية المتلقة بحقوق الافراد وحرياتهم.</a:t>
            </a:r>
            <a:br>
              <a:rPr lang="ar-IQ" sz="2800" dirty="0">
                <a:solidFill>
                  <a:srgbClr val="002060"/>
                </a:solidFill>
              </a:rPr>
            </a:br>
            <a:r>
              <a:rPr lang="ar-IQ" sz="2800" dirty="0">
                <a:solidFill>
                  <a:srgbClr val="002060"/>
                </a:solidFill>
              </a:rPr>
              <a:t>3- التمييز بين النصوص الدستورية الموضوعية والشكلية.</a:t>
            </a:r>
            <a:br>
              <a:rPr lang="ar-IQ" sz="2800" dirty="0">
                <a:solidFill>
                  <a:srgbClr val="002060"/>
                </a:solidFill>
              </a:rPr>
            </a:br>
            <a:r>
              <a:rPr lang="ar-IQ" sz="2800" dirty="0">
                <a:solidFill>
                  <a:srgbClr val="002060"/>
                </a:solidFill>
              </a:rPr>
              <a:t>4- الغاء الدستور يتوقف على ارادة القائمين بالثورة.</a:t>
            </a:r>
            <a:endParaRPr lang="en-US" sz="2800" dirty="0">
              <a:solidFill>
                <a:srgbClr val="002060"/>
              </a:solidFill>
            </a:endParaRPr>
          </a:p>
        </p:txBody>
      </p:sp>
      <p:sp>
        <p:nvSpPr>
          <p:cNvPr id="3" name="Text Placeholder 2"/>
          <p:cNvSpPr txBox="1">
            <a:spLocks/>
          </p:cNvSpPr>
          <p:nvPr/>
        </p:nvSpPr>
        <p:spPr>
          <a:xfrm>
            <a:off x="639170" y="685800"/>
            <a:ext cx="7772400" cy="457200"/>
          </a:xfrm>
          <a:prstGeom prst="rect">
            <a:avLst/>
          </a:prstGeom>
        </p:spPr>
        <p:txBody>
          <a:bodyPr/>
          <a:lst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algn="ctr"/>
            <a:r>
              <a:rPr lang="ar-IQ" sz="4000" b="1" dirty="0">
                <a:solidFill>
                  <a:srgbClr val="002060"/>
                </a:solidFill>
              </a:rPr>
              <a:t>رأي الفقهاء حول اثر الثورة على الدستور القائم</a:t>
            </a:r>
            <a:endParaRPr lang="en-US" sz="4000" b="1" dirty="0">
              <a:solidFill>
                <a:srgbClr val="002060"/>
              </a:solidFill>
            </a:endParaRPr>
          </a:p>
        </p:txBody>
      </p:sp>
    </p:spTree>
    <p:extLst>
      <p:ext uri="{BB962C8B-B14F-4D97-AF65-F5344CB8AC3E}">
        <p14:creationId xmlns:p14="http://schemas.microsoft.com/office/powerpoint/2010/main" val="3291511982"/>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85800" y="1524000"/>
            <a:ext cx="7772400" cy="4778375"/>
          </a:xfrm>
          <a:prstGeom prst="rect">
            <a:avLst/>
          </a:prstGeom>
        </p:spPr>
        <p:txBody>
          <a:bodyPr/>
          <a:lst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defRPr/>
            </a:pPr>
            <a:r>
              <a:rPr lang="ar-IQ" sz="2800">
                <a:solidFill>
                  <a:srgbClr val="002060"/>
                </a:solidFill>
              </a:rPr>
              <a:t># هذا هو رأي غالبية الفقه.</a:t>
            </a:r>
            <a:br>
              <a:rPr lang="ar-IQ" sz="2800">
                <a:solidFill>
                  <a:srgbClr val="002060"/>
                </a:solidFill>
              </a:rPr>
            </a:br>
            <a:r>
              <a:rPr lang="ar-IQ" sz="2800">
                <a:solidFill>
                  <a:srgbClr val="002060"/>
                </a:solidFill>
              </a:rPr>
              <a:t># يذهب هذا الرأي الى ان نجاح الثورة واستلامها للسلطة يؤدي الى سقوط الدستور فوراً من تلقاء نفسه، ودون حاجة الى تشريع ما يقرر هذا السقوط.</a:t>
            </a:r>
            <a:br>
              <a:rPr lang="ar-IQ" sz="2800">
                <a:solidFill>
                  <a:srgbClr val="002060"/>
                </a:solidFill>
              </a:rPr>
            </a:br>
            <a:r>
              <a:rPr lang="ar-IQ" sz="2800">
                <a:solidFill>
                  <a:srgbClr val="002060"/>
                </a:solidFill>
              </a:rPr>
              <a:t># لأن هدف الثورة هو القضاء على نظام سياسي معين، ومعنى نجاح الثورة هو سقوط هذا النظام السياسي وفقدانه لقوته القانونية التي يستند عليها وهي الدستور.</a:t>
            </a:r>
            <a:br>
              <a:rPr lang="ar-IQ" sz="2800">
                <a:solidFill>
                  <a:srgbClr val="002060"/>
                </a:solidFill>
              </a:rPr>
            </a:br>
            <a:r>
              <a:rPr lang="ar-IQ" sz="2800">
                <a:solidFill>
                  <a:srgbClr val="002060"/>
                </a:solidFill>
              </a:rPr>
              <a:t># واذا ما اعلن عن سقوط الدستور من قبل القائمين بالثورة، او ورد نص في دستور النظام السياسي الجديد يعلن عن سقوط الدستور القديم، فهذا الاعلان او ذلك النص لا يعتبر منشأ بل مقرراً وكاشفاً لحالة سبق وان وقعت فعلاً بقيام الثورة واستلامها السلطة.</a:t>
            </a:r>
            <a:br>
              <a:rPr lang="ar-IQ" sz="2800">
                <a:solidFill>
                  <a:srgbClr val="002060"/>
                </a:solidFill>
              </a:rPr>
            </a:br>
            <a:endParaRPr lang="en-US" sz="2800" dirty="0">
              <a:solidFill>
                <a:srgbClr val="002060"/>
              </a:solidFill>
            </a:endParaRPr>
          </a:p>
        </p:txBody>
      </p:sp>
      <p:sp>
        <p:nvSpPr>
          <p:cNvPr id="3" name="Text Placeholder 2"/>
          <p:cNvSpPr txBox="1">
            <a:spLocks/>
          </p:cNvSpPr>
          <p:nvPr/>
        </p:nvSpPr>
        <p:spPr>
          <a:xfrm>
            <a:off x="685800" y="609600"/>
            <a:ext cx="7772400" cy="457200"/>
          </a:xfrm>
          <a:prstGeom prst="rect">
            <a:avLst/>
          </a:prstGeom>
        </p:spPr>
        <p:txBody>
          <a:bodyPr/>
          <a:lst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algn="ctr"/>
            <a:r>
              <a:rPr lang="ar-JO" sz="4400" b="1">
                <a:solidFill>
                  <a:srgbClr val="002060"/>
                </a:solidFill>
              </a:rPr>
              <a:t>1- ا</a:t>
            </a:r>
            <a:r>
              <a:rPr lang="ar-IQ" sz="4400" b="1">
                <a:solidFill>
                  <a:srgbClr val="002060"/>
                </a:solidFill>
              </a:rPr>
              <a:t>لسقوط التلقائي للدستور</a:t>
            </a:r>
            <a:endParaRPr lang="en-US" sz="4400" b="1">
              <a:solidFill>
                <a:srgbClr val="002060"/>
              </a:solidFill>
            </a:endParaRPr>
          </a:p>
        </p:txBody>
      </p:sp>
    </p:spTree>
    <p:extLst>
      <p:ext uri="{BB962C8B-B14F-4D97-AF65-F5344CB8AC3E}">
        <p14:creationId xmlns:p14="http://schemas.microsoft.com/office/powerpoint/2010/main" val="169159557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38200" y="1828800"/>
            <a:ext cx="7772400" cy="2720643"/>
          </a:xfrm>
          <a:prstGeom prst="rect">
            <a:avLst/>
          </a:prstGeom>
        </p:spPr>
        <p:txBody>
          <a:bodyPr/>
          <a:lst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defRPr/>
            </a:pPr>
            <a:r>
              <a:rPr lang="ar-IQ" sz="2800">
                <a:solidFill>
                  <a:srgbClr val="002060"/>
                </a:solidFill>
              </a:rPr>
              <a:t># يذهب هذا الرأي الى ان الثورة لا تلغي النصوص الدستورية المتعلقة بحقوق الافراد وحرياتهم.</a:t>
            </a:r>
            <a:br>
              <a:rPr lang="ar-IQ" sz="2800">
                <a:solidFill>
                  <a:srgbClr val="002060"/>
                </a:solidFill>
              </a:rPr>
            </a:br>
            <a:r>
              <a:rPr lang="ar-IQ" sz="2800">
                <a:solidFill>
                  <a:srgbClr val="002060"/>
                </a:solidFill>
              </a:rPr>
              <a:t># ويرى هذا الاتجاه ان هذه الحقوق وتلك الحريات لا تتصل بشكل مباشر بالتنظيم السياسي للدولة، وبالتالي يجب ان تكون واجبة الاحترام (السبب: لأنها استقرت في ضمير الافراد واصبحت اسمى من النصوص الدستورية، وهذه النصوص كونت في مجموعها ما يمكن ان يسمى بالدستور الاجتماعي الذي لا يتغير بتغير النظام السياسي في الدولة. كما انه قد نص على هذه الحقوق والحريات في وثيقة دولية هي الاعلان العالمي لحقوق الانسان لسنة 1948. وبذلك اصبحت مقررة في نصوص دولية تجعلها اسمى من الدستور وغير مرتبطة بوجوده او الغائه).</a:t>
            </a:r>
            <a:endParaRPr lang="en-US" sz="2800" dirty="0">
              <a:solidFill>
                <a:srgbClr val="002060"/>
              </a:solidFill>
            </a:endParaRPr>
          </a:p>
        </p:txBody>
      </p:sp>
      <p:sp>
        <p:nvSpPr>
          <p:cNvPr id="3" name="Text Placeholder 2"/>
          <p:cNvSpPr txBox="1">
            <a:spLocks/>
          </p:cNvSpPr>
          <p:nvPr/>
        </p:nvSpPr>
        <p:spPr>
          <a:xfrm>
            <a:off x="644857" y="533400"/>
            <a:ext cx="7772400" cy="2819400"/>
          </a:xfrm>
          <a:prstGeom prst="rect">
            <a:avLst/>
          </a:prstGeom>
        </p:spPr>
        <p:txBody>
          <a:bodyPr/>
          <a:lst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algn="ctr"/>
            <a:r>
              <a:rPr lang="ar-IQ" sz="4000" b="1" dirty="0">
                <a:solidFill>
                  <a:srgbClr val="002060"/>
                </a:solidFill>
              </a:rPr>
              <a:t>2- بقاء القواعد الدستورية المتعلقة بحقوق الافراد وحرياتهم</a:t>
            </a:r>
            <a:endParaRPr lang="en-US" sz="4000" b="1" dirty="0">
              <a:solidFill>
                <a:srgbClr val="002060"/>
              </a:solidFill>
            </a:endParaRPr>
          </a:p>
        </p:txBody>
      </p:sp>
    </p:spTree>
    <p:extLst>
      <p:ext uri="{BB962C8B-B14F-4D97-AF65-F5344CB8AC3E}">
        <p14:creationId xmlns:p14="http://schemas.microsoft.com/office/powerpoint/2010/main" val="2186502521"/>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38200" y="2057400"/>
            <a:ext cx="7772400" cy="1362075"/>
          </a:xfrm>
          <a:prstGeom prst="rect">
            <a:avLst/>
          </a:prstGeom>
        </p:spPr>
        <p:txBody>
          <a:bodyPr/>
          <a:lst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defRPr/>
            </a:pPr>
            <a:r>
              <a:rPr lang="ar-IQ" sz="2000" dirty="0">
                <a:solidFill>
                  <a:srgbClr val="002060"/>
                </a:solidFill>
              </a:rPr>
              <a:t># القواعد الدستورية الموضوعية هي تلك النصوص المتعلقة بالتنظيم السياسي في الدولة.</a:t>
            </a:r>
            <a:br>
              <a:rPr lang="ar-IQ" sz="2000" dirty="0">
                <a:solidFill>
                  <a:srgbClr val="002060"/>
                </a:solidFill>
              </a:rPr>
            </a:br>
            <a:r>
              <a:rPr lang="ar-IQ" sz="2000" dirty="0">
                <a:solidFill>
                  <a:srgbClr val="002060"/>
                </a:solidFill>
              </a:rPr>
              <a:t># القواعد الدستورية الشكلية هي تلك القواعد التي حشرت في صلب الوثيقة الدستورية لكي تكتسب قدسيتها وثباتها والتي لا علاقة لها بالتظيم السياسي في الدولة.</a:t>
            </a:r>
            <a:br>
              <a:rPr lang="ar-IQ" sz="2000" dirty="0">
                <a:solidFill>
                  <a:srgbClr val="002060"/>
                </a:solidFill>
              </a:rPr>
            </a:br>
            <a:r>
              <a:rPr lang="ar-IQ" sz="2000" dirty="0">
                <a:solidFill>
                  <a:srgbClr val="002060"/>
                </a:solidFill>
              </a:rPr>
              <a:t># ان نجاح الثورة واستلامها للسلطة يؤدي الى سقوط النصوص الدستورية الموضوعية.</a:t>
            </a:r>
            <a:br>
              <a:rPr lang="ar-IQ" sz="2000" dirty="0">
                <a:solidFill>
                  <a:srgbClr val="002060"/>
                </a:solidFill>
              </a:rPr>
            </a:br>
            <a:r>
              <a:rPr lang="ar-IQ" sz="2000" dirty="0">
                <a:solidFill>
                  <a:srgbClr val="002060"/>
                </a:solidFill>
              </a:rPr>
              <a:t># لا يترتب على نجاح الثورة الغاء القواعد الدستورية الشكلية، وانما تجريدها فقط من صفتها الدستورية وعندئذ تصبح قواعد قانونية عادية.</a:t>
            </a:r>
            <a:br>
              <a:rPr lang="ar-IQ" sz="2000" dirty="0">
                <a:solidFill>
                  <a:srgbClr val="002060"/>
                </a:solidFill>
              </a:rPr>
            </a:br>
            <a:r>
              <a:rPr lang="ar-IQ" sz="2000" dirty="0">
                <a:solidFill>
                  <a:srgbClr val="002060"/>
                </a:solidFill>
              </a:rPr>
              <a:t># امثلة:</a:t>
            </a:r>
            <a:br>
              <a:rPr lang="ar-IQ" sz="2000" dirty="0">
                <a:solidFill>
                  <a:srgbClr val="002060"/>
                </a:solidFill>
              </a:rPr>
            </a:br>
            <a:r>
              <a:rPr lang="ar-IQ" sz="2000" dirty="0">
                <a:solidFill>
                  <a:srgbClr val="002060"/>
                </a:solidFill>
              </a:rPr>
              <a:t>- (م5) من دستور فرنسا لسنة 1848 كانت تنص على الغاء عقوبة الاعدام في المسائل السياسية، لكن بعد سقوط الدستور سنة 1851 بسبب الحركة الانقلابية، فأن هذه المادة ظلت نافذة المفعول ولكن بأعتبارها قاعدة قانونية عادية بعد ان فقدت صفتها الدستورية.</a:t>
            </a:r>
            <a:br>
              <a:rPr lang="ar-IQ" sz="2000" dirty="0">
                <a:solidFill>
                  <a:srgbClr val="002060"/>
                </a:solidFill>
              </a:rPr>
            </a:br>
            <a:r>
              <a:rPr lang="ar-IQ" sz="2000" dirty="0">
                <a:solidFill>
                  <a:srgbClr val="002060"/>
                </a:solidFill>
              </a:rPr>
              <a:t>- (م75) من دستور فرنسا لسنة 1797 كانت تنص على انه لا يجوز مساءلة الموظفين مدنياً عن اعمال تتعلق بوظائفهم إلا بأذن من مجلس الدولة، فبعد سقوط هذا الدستور استمر العمل بهذا النص وظل قائماً في ظل كافة الدساتير اللاحقة، الى ان الغي بمرسوم صدر سنة 1870.</a:t>
            </a:r>
            <a:endParaRPr lang="en-US" sz="2000" dirty="0">
              <a:solidFill>
                <a:srgbClr val="002060"/>
              </a:solidFill>
            </a:endParaRPr>
          </a:p>
        </p:txBody>
      </p:sp>
      <p:sp>
        <p:nvSpPr>
          <p:cNvPr id="3" name="Text Placeholder 2"/>
          <p:cNvSpPr txBox="1">
            <a:spLocks/>
          </p:cNvSpPr>
          <p:nvPr/>
        </p:nvSpPr>
        <p:spPr>
          <a:xfrm>
            <a:off x="838200" y="838200"/>
            <a:ext cx="7772400" cy="609600"/>
          </a:xfrm>
          <a:prstGeom prst="rect">
            <a:avLst/>
          </a:prstGeom>
        </p:spPr>
        <p:txBody>
          <a:bodyPr/>
          <a:lst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algn="ctr"/>
            <a:r>
              <a:rPr lang="ar-IQ" sz="3200" b="1">
                <a:solidFill>
                  <a:srgbClr val="002060"/>
                </a:solidFill>
              </a:rPr>
              <a:t>3- التمييز بين النصوص الدستورية الموضوعية والنصوص الدستورية الشكلية</a:t>
            </a:r>
            <a:endParaRPr lang="en-US" sz="3200" b="1">
              <a:solidFill>
                <a:srgbClr val="002060"/>
              </a:solidFill>
            </a:endParaRPr>
          </a:p>
        </p:txBody>
      </p:sp>
    </p:spTree>
    <p:extLst>
      <p:ext uri="{BB962C8B-B14F-4D97-AF65-F5344CB8AC3E}">
        <p14:creationId xmlns:p14="http://schemas.microsoft.com/office/powerpoint/2010/main" val="134554641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990600" y="762000"/>
            <a:ext cx="7772400" cy="1362075"/>
          </a:xfrm>
          <a:prstGeom prst="rect">
            <a:avLst/>
          </a:prstGeom>
        </p:spPr>
        <p:txBody>
          <a:bodyPr/>
          <a:lst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defRPr/>
            </a:pPr>
            <a:r>
              <a:rPr lang="ar-IQ" sz="2000">
                <a:solidFill>
                  <a:srgbClr val="002060"/>
                </a:solidFill>
              </a:rPr>
              <a:t># يذهب هذا الرأي الى القول بأن فعل الاستيلاء على السلطة هو بحد ذاته لا يلغي الدستور، انما الذي يلغي القواعد الدستورية هم الحكام الجدد، فعلى ارادتهم الصريحة او الضمنية يتوقف مصير الدستور.</a:t>
            </a:r>
            <a:br>
              <a:rPr lang="ar-IQ" sz="2000">
                <a:solidFill>
                  <a:srgbClr val="002060"/>
                </a:solidFill>
              </a:rPr>
            </a:br>
            <a:r>
              <a:rPr lang="ar-IQ" sz="2000">
                <a:solidFill>
                  <a:srgbClr val="002060"/>
                </a:solidFill>
              </a:rPr>
              <a:t># لقد تبنى هذا الاتجاه عدد من الفقهاء منهم الفقيه (دكي) والفقيه (جيز).</a:t>
            </a:r>
            <a:br>
              <a:rPr lang="ar-IQ" sz="2000">
                <a:solidFill>
                  <a:srgbClr val="002060"/>
                </a:solidFill>
              </a:rPr>
            </a:br>
            <a:r>
              <a:rPr lang="ar-IQ" sz="2000">
                <a:solidFill>
                  <a:srgbClr val="002060"/>
                </a:solidFill>
              </a:rPr>
              <a:t># في الواقع نحن نرجح الاخذ بهذا الاتجاه، لأن الثورة بحد ذاتها لا تعتبر وسيلة لألغاء الدستور، لأنه قد يحصل احياناً نجاح حركة ثورية و لا يجد القائمون بها سبباً لالغاء الدستور القائم طالما انهم يستطيعون الالتفاف على احكامه والتحايل عليها لخدمة اهدافهم.</a:t>
            </a:r>
            <a:br>
              <a:rPr lang="ar-IQ" sz="2000">
                <a:solidFill>
                  <a:srgbClr val="002060"/>
                </a:solidFill>
              </a:rPr>
            </a:br>
            <a:r>
              <a:rPr lang="ar-IQ" sz="2000">
                <a:solidFill>
                  <a:srgbClr val="002060"/>
                </a:solidFill>
              </a:rPr>
              <a:t># امثلة:</a:t>
            </a:r>
            <a:br>
              <a:rPr lang="ar-IQ" sz="2000">
                <a:solidFill>
                  <a:srgbClr val="002060"/>
                </a:solidFill>
              </a:rPr>
            </a:br>
            <a:r>
              <a:rPr lang="ar-IQ" sz="2000">
                <a:solidFill>
                  <a:srgbClr val="002060"/>
                </a:solidFill>
              </a:rPr>
              <a:t>- عندما قامت الحركة الفاشية في ايطاليا واستولى موسوليني على السلطة سنة 1922 احتفظ نظامه بالملكية وبمجلسي البرلمان، وتم اقامة المؤسسات الفاشية بموجب قوانين صادق عليها البرلمان، وقد تم كل ذلك وفقاً للاجراءات والشكليات المنصوص عليها في الدستور الايطالي لسنة 1848.</a:t>
            </a:r>
            <a:br>
              <a:rPr lang="ar-IQ" sz="2000">
                <a:solidFill>
                  <a:srgbClr val="002060"/>
                </a:solidFill>
              </a:rPr>
            </a:br>
            <a:r>
              <a:rPr lang="ar-IQ" sz="2000">
                <a:solidFill>
                  <a:srgbClr val="002060"/>
                </a:solidFill>
              </a:rPr>
              <a:t>- عندما قامت الحركة النازية في المانيا قبل الحرب العالمية الثانية واستلامها للسلطة تم الابقاء على دستور فايمار الالماني لسنة 1919 الذي استمر تطبيقه نظرياً طيلة الحكم النازي.</a:t>
            </a:r>
            <a:br>
              <a:rPr lang="ar-IQ" sz="2000">
                <a:solidFill>
                  <a:srgbClr val="002060"/>
                </a:solidFill>
              </a:rPr>
            </a:br>
            <a:r>
              <a:rPr lang="ar-IQ" sz="2000">
                <a:solidFill>
                  <a:srgbClr val="002060"/>
                </a:solidFill>
              </a:rPr>
              <a:t>- البرلمان الفرنسي الذي كان قائماً قبل ثورة 1830 ظل باقياً بعد الثورة لأن مجلس النواب هو الذي قاد الثورة.</a:t>
            </a:r>
            <a:br>
              <a:rPr lang="ar-IQ" sz="2000">
                <a:solidFill>
                  <a:srgbClr val="002060"/>
                </a:solidFill>
              </a:rPr>
            </a:br>
            <a:r>
              <a:rPr lang="ar-IQ" sz="2000">
                <a:solidFill>
                  <a:srgbClr val="002060"/>
                </a:solidFill>
              </a:rPr>
              <a:t>- ثورة 23 تموز سنة 1952 في مصر لم تلغ دستور سنة 1923 مباشرة، وانما صدر اعلان دستوري في 10 كانون الاول سنة 1952 يقضي بالغاء دستور سنة 1923، لأنه اصبح لا ينسجم مع النظام السياسي الجديد.</a:t>
            </a:r>
            <a:endParaRPr lang="en-US" sz="2000" dirty="0">
              <a:solidFill>
                <a:srgbClr val="002060"/>
              </a:solidFill>
            </a:endParaRPr>
          </a:p>
        </p:txBody>
      </p:sp>
      <p:sp>
        <p:nvSpPr>
          <p:cNvPr id="3" name="Text Placeholder 2"/>
          <p:cNvSpPr txBox="1">
            <a:spLocks/>
          </p:cNvSpPr>
          <p:nvPr/>
        </p:nvSpPr>
        <p:spPr>
          <a:xfrm>
            <a:off x="762000" y="152400"/>
            <a:ext cx="7772400" cy="609600"/>
          </a:xfrm>
          <a:prstGeom prst="rect">
            <a:avLst/>
          </a:prstGeom>
        </p:spPr>
        <p:txBody>
          <a:bodyPr/>
          <a:lst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algn="ctr"/>
            <a:r>
              <a:rPr lang="ar-IQ" b="1">
                <a:solidFill>
                  <a:srgbClr val="002060"/>
                </a:solidFill>
              </a:rPr>
              <a:t>4- الغاء الدستور يتوقف على ارادة القائمين بالثورة</a:t>
            </a:r>
            <a:endParaRPr lang="en-US" b="1">
              <a:solidFill>
                <a:srgbClr val="002060"/>
              </a:solidFill>
            </a:endParaRPr>
          </a:p>
        </p:txBody>
      </p:sp>
    </p:spTree>
    <p:extLst>
      <p:ext uri="{BB962C8B-B14F-4D97-AF65-F5344CB8AC3E}">
        <p14:creationId xmlns:p14="http://schemas.microsoft.com/office/powerpoint/2010/main" val="2623888518"/>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2119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2525" y="457200"/>
            <a:ext cx="8534400" cy="4308872"/>
          </a:xfrm>
          <a:prstGeom prst="rect">
            <a:avLst/>
          </a:prstGeom>
        </p:spPr>
        <p:txBody>
          <a:bodyPr wrap="square">
            <a:spAutoFit/>
          </a:bodyPr>
          <a:lstStyle/>
          <a:p>
            <a:pPr algn="r" rtl="1"/>
            <a:r>
              <a:rPr lang="ar-IQ" sz="3200" u="sng" dirty="0">
                <a:solidFill>
                  <a:srgbClr val="FFC000"/>
                </a:solidFill>
                <a:cs typeface="Ali-A-Samik" pitchFamily="2" charset="-78"/>
              </a:rPr>
              <a:t>الاتجاه الثالث: للدستور طبيعة سياسية</a:t>
            </a:r>
          </a:p>
          <a:p>
            <a:pPr algn="r" rtl="1"/>
            <a:br>
              <a:rPr lang="ar-IQ" dirty="0">
                <a:solidFill>
                  <a:srgbClr val="FFC000"/>
                </a:solidFill>
                <a:cs typeface="Ali-A-Samik" pitchFamily="2" charset="-78"/>
              </a:rPr>
            </a:br>
            <a:r>
              <a:rPr lang="ar-IQ" sz="3200" dirty="0">
                <a:solidFill>
                  <a:srgbClr val="FF0000"/>
                </a:solidFill>
                <a:cs typeface="Ali-A-Samik" pitchFamily="2" charset="-78"/>
              </a:rPr>
              <a:t>ان الطبيعة السياسية للدستور تكمن في ان القواعد الدستورية لا يمكن ان تبين طريقة ممارسة السلطة دون ان تحدد او تكرس القابضين على هذه السلطة.</a:t>
            </a:r>
            <a:br>
              <a:rPr lang="ar-IQ" sz="3200" dirty="0">
                <a:solidFill>
                  <a:srgbClr val="FF3300"/>
                </a:solidFill>
                <a:cs typeface="Ali-A-Samik" pitchFamily="2" charset="-78"/>
              </a:rPr>
            </a:br>
            <a:r>
              <a:rPr lang="ar-IQ" sz="3200" dirty="0">
                <a:solidFill>
                  <a:srgbClr val="0000FF"/>
                </a:solidFill>
                <a:cs typeface="Ali-A-Samik" pitchFamily="2" charset="-78"/>
              </a:rPr>
              <a:t>لذلك فأن الدساتير حملت منذ نشأتها معنى ومدلولاً سياسياً حين استعملت كوسيلة لتكريس سلطة فرد او فئة او حزب او طبقة</a:t>
            </a:r>
            <a:r>
              <a:rPr lang="ar-IQ" sz="3200" dirty="0">
                <a:solidFill>
                  <a:srgbClr val="FF3300"/>
                </a:solidFill>
                <a:cs typeface="Ali-A-Samik" pitchFamily="2" charset="-78"/>
              </a:rPr>
              <a:t>.</a:t>
            </a:r>
            <a:br>
              <a:rPr lang="ar-IQ" sz="3200" dirty="0">
                <a:solidFill>
                  <a:srgbClr val="FF3300"/>
                </a:solidFill>
                <a:cs typeface="Ali-A-Samik" pitchFamily="2" charset="-78"/>
              </a:rPr>
            </a:br>
            <a:r>
              <a:rPr lang="ar-IQ" sz="3200" dirty="0">
                <a:solidFill>
                  <a:srgbClr val="009900"/>
                </a:solidFill>
                <a:cs typeface="Ali-A-Samik" pitchFamily="2" charset="-78"/>
              </a:rPr>
              <a:t>تبنى قانون اصلاح النظام القانوني في العراق رقم (٣٥) لسنة ١٩٧٧ هذا الاتجاه.</a:t>
            </a:r>
            <a:endParaRPr lang="ar-IQ" sz="3200" dirty="0"/>
          </a:p>
        </p:txBody>
      </p:sp>
    </p:spTree>
    <p:extLst>
      <p:ext uri="{BB962C8B-B14F-4D97-AF65-F5344CB8AC3E}">
        <p14:creationId xmlns:p14="http://schemas.microsoft.com/office/powerpoint/2010/main" val="3259396110"/>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6699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2651" y="381000"/>
            <a:ext cx="8305800" cy="3170099"/>
          </a:xfrm>
          <a:prstGeom prst="rect">
            <a:avLst/>
          </a:prstGeom>
        </p:spPr>
        <p:txBody>
          <a:bodyPr wrap="square">
            <a:spAutoFit/>
          </a:bodyPr>
          <a:lstStyle/>
          <a:p>
            <a:pPr algn="r" rtl="1"/>
            <a:r>
              <a:rPr lang="ar-IQ" sz="4000" b="1" dirty="0">
                <a:solidFill>
                  <a:srgbClr val="C00000"/>
                </a:solidFill>
              </a:rPr>
              <a:t>الرأي الراجح بشأن طبيعة القواعد الدستورية</a:t>
            </a:r>
          </a:p>
          <a:p>
            <a:pPr algn="r" rtl="1"/>
            <a:r>
              <a:rPr lang="ar-IQ" sz="4000" dirty="0">
                <a:solidFill>
                  <a:srgbClr val="7030A0"/>
                </a:solidFill>
              </a:rPr>
              <a:t>- ان القواعد الدستورية هي قواعد قانونية تماماً لأن فيها جميع عناصر القاعدة القانونية.</a:t>
            </a:r>
          </a:p>
          <a:p>
            <a:pPr marL="571500" indent="-571500" algn="r" rtl="1">
              <a:buFontTx/>
              <a:buChar char="-"/>
            </a:pPr>
            <a:r>
              <a:rPr lang="ar-IQ" sz="4000" b="1" dirty="0">
                <a:solidFill>
                  <a:srgbClr val="FFC000"/>
                </a:solidFill>
              </a:rPr>
              <a:t>اذن فأن القواعد الدستورية لها طبيعة قانونية</a:t>
            </a:r>
            <a:r>
              <a:rPr lang="ar-IQ" sz="4000" dirty="0">
                <a:solidFill>
                  <a:srgbClr val="009900"/>
                </a:solidFill>
              </a:rPr>
              <a:t>.</a:t>
            </a:r>
          </a:p>
          <a:p>
            <a:pPr algn="r" rtl="1"/>
            <a:endParaRPr lang="ar-IQ" sz="4000" dirty="0"/>
          </a:p>
        </p:txBody>
      </p:sp>
    </p:spTree>
    <p:extLst>
      <p:ext uri="{BB962C8B-B14F-4D97-AF65-F5344CB8AC3E}">
        <p14:creationId xmlns:p14="http://schemas.microsoft.com/office/powerpoint/2010/main" val="2727919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3148" y="838200"/>
            <a:ext cx="8682251" cy="3477875"/>
          </a:xfrm>
          <a:prstGeom prst="rect">
            <a:avLst/>
          </a:prstGeom>
        </p:spPr>
        <p:txBody>
          <a:bodyPr wrap="square">
            <a:spAutoFit/>
          </a:bodyPr>
          <a:lstStyle/>
          <a:p>
            <a:pPr marL="571500" indent="-571500" algn="ctr" rtl="1">
              <a:buFontTx/>
              <a:buChar char="-"/>
            </a:pPr>
            <a:r>
              <a:rPr lang="ar-IQ" sz="4000" b="1" u="sng" dirty="0">
                <a:solidFill>
                  <a:srgbClr val="0070C0"/>
                </a:solidFill>
              </a:rPr>
              <a:t>الهرم التشريعي</a:t>
            </a:r>
          </a:p>
          <a:p>
            <a:pPr algn="r" rtl="1"/>
            <a:r>
              <a:rPr lang="ar-IQ" sz="4000" dirty="0">
                <a:solidFill>
                  <a:srgbClr val="009900"/>
                </a:solidFill>
              </a:rPr>
              <a:t>(</a:t>
            </a:r>
            <a:r>
              <a:rPr lang="ar-IQ" sz="4000" b="1" dirty="0">
                <a:solidFill>
                  <a:srgbClr val="FF0000"/>
                </a:solidFill>
              </a:rPr>
              <a:t>الدستور – القانون – النظام – القرارات واللوائح</a:t>
            </a:r>
            <a:r>
              <a:rPr lang="ar-IQ" sz="4000" dirty="0">
                <a:solidFill>
                  <a:srgbClr val="009900"/>
                </a:solidFill>
              </a:rPr>
              <a:t>)</a:t>
            </a:r>
          </a:p>
          <a:p>
            <a:pPr algn="r" rtl="1"/>
            <a:r>
              <a:rPr lang="ar-IQ" sz="2800" b="1" dirty="0">
                <a:solidFill>
                  <a:srgbClr val="002060"/>
                </a:solidFill>
              </a:rPr>
              <a:t>يأتي الدستور في قمة الهرم التشريعي حيث يحدد القواعد الاساسية لشكل الدولة (</a:t>
            </a:r>
            <a:r>
              <a:rPr lang="ar-IQ" sz="2800" b="1" dirty="0">
                <a:solidFill>
                  <a:srgbClr val="FF0000"/>
                </a:solidFill>
              </a:rPr>
              <a:t>بسيطة أم مركبة</a:t>
            </a:r>
            <a:r>
              <a:rPr lang="ar-IQ" sz="2800" b="1" dirty="0">
                <a:solidFill>
                  <a:srgbClr val="002060"/>
                </a:solidFill>
              </a:rPr>
              <a:t>) ونظام الحكم (</a:t>
            </a:r>
            <a:r>
              <a:rPr lang="ar-IQ" sz="2800" b="1" dirty="0">
                <a:solidFill>
                  <a:srgbClr val="FF0000"/>
                </a:solidFill>
              </a:rPr>
              <a:t>ملكي أم جمهوري</a:t>
            </a:r>
            <a:r>
              <a:rPr lang="ar-IQ" sz="2800" b="1" dirty="0">
                <a:solidFill>
                  <a:srgbClr val="002060"/>
                </a:solidFill>
              </a:rPr>
              <a:t>) وشكل الحكومة (</a:t>
            </a:r>
            <a:r>
              <a:rPr lang="ar-IQ" sz="2800" b="1" dirty="0">
                <a:solidFill>
                  <a:srgbClr val="FF0000"/>
                </a:solidFill>
              </a:rPr>
              <a:t>رئاسية أم برلمانية</a:t>
            </a:r>
            <a:r>
              <a:rPr lang="ar-IQ" sz="2800" b="1" dirty="0">
                <a:solidFill>
                  <a:srgbClr val="002060"/>
                </a:solidFill>
              </a:rPr>
              <a:t>) وينظم السلطات العامة فيها من حيث التكوين والاختصاص والعلاقات التي بين السلطات وحدود كل سلطة والواجبات والحقوق للافراد والجماعات ويضع الضمانات لها تجاه السلطة.</a:t>
            </a:r>
            <a:endParaRPr lang="en-US" sz="2800" b="1" dirty="0">
              <a:solidFill>
                <a:srgbClr val="002060"/>
              </a:solidFill>
            </a:endParaRPr>
          </a:p>
        </p:txBody>
      </p:sp>
    </p:spTree>
    <p:extLst>
      <p:ext uri="{BB962C8B-B14F-4D97-AF65-F5344CB8AC3E}">
        <p14:creationId xmlns:p14="http://schemas.microsoft.com/office/powerpoint/2010/main" val="30881204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2400" y="1219200"/>
            <a:ext cx="8686800" cy="4114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defRPr/>
            </a:pPr>
            <a:br>
              <a:rPr lang="ar-IQ" dirty="0"/>
            </a:br>
            <a:r>
              <a:rPr lang="ar-IQ" dirty="0"/>
              <a:t>١- الدساتير المرنة.</a:t>
            </a:r>
            <a:br>
              <a:rPr lang="ar-IQ" dirty="0"/>
            </a:br>
            <a:r>
              <a:rPr lang="ar-IQ" dirty="0"/>
              <a:t>٢- الدساتير الجامدة.</a:t>
            </a:r>
            <a:br>
              <a:rPr lang="ar-IQ" dirty="0"/>
            </a:br>
            <a:br>
              <a:rPr lang="ar-IQ" dirty="0"/>
            </a:br>
            <a:br>
              <a:rPr lang="ar-IQ" dirty="0"/>
            </a:br>
            <a:br>
              <a:rPr lang="ar-IQ" dirty="0"/>
            </a:br>
            <a:endParaRPr lang="en-US" dirty="0"/>
          </a:p>
        </p:txBody>
      </p:sp>
      <p:sp>
        <p:nvSpPr>
          <p:cNvPr id="3" name="Text Placeholder 2"/>
          <p:cNvSpPr txBox="1">
            <a:spLocks/>
          </p:cNvSpPr>
          <p:nvPr/>
        </p:nvSpPr>
        <p:spPr>
          <a:xfrm>
            <a:off x="762000" y="609600"/>
            <a:ext cx="7772400" cy="457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rtl="1"/>
            <a:r>
              <a:rPr lang="ar-IQ" sz="4000" b="1">
                <a:solidFill>
                  <a:srgbClr val="FF0000"/>
                </a:solidFill>
              </a:rPr>
              <a:t>انواع الدساتير من حيث اجراءات تعديلها</a:t>
            </a:r>
            <a:endParaRPr lang="en-US" sz="4000" b="1">
              <a:solidFill>
                <a:srgbClr val="FF0000"/>
              </a:solidFill>
            </a:endParaRPr>
          </a:p>
        </p:txBody>
      </p:sp>
    </p:spTree>
    <p:extLst>
      <p:ext uri="{BB962C8B-B14F-4D97-AF65-F5344CB8AC3E}">
        <p14:creationId xmlns:p14="http://schemas.microsoft.com/office/powerpoint/2010/main" val="3580171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492261"/>
            <a:ext cx="6550191" cy="584775"/>
          </a:xfrm>
          <a:prstGeom prst="rect">
            <a:avLst/>
          </a:prstGeom>
          <a:solidFill>
            <a:schemeClr val="tx1"/>
          </a:solidFill>
          <a:ln>
            <a:solidFill>
              <a:schemeClr val="bg1"/>
            </a:solidFill>
          </a:ln>
        </p:spPr>
        <p:txBody>
          <a:bodyPr wrap="none">
            <a:spAutoFit/>
          </a:bodyPr>
          <a:lstStyle/>
          <a:p>
            <a:pPr algn="ctr">
              <a:defRPr/>
            </a:pPr>
            <a:r>
              <a:rPr lang="ar-SY" sz="3200" dirty="0">
                <a:ln w="19050">
                  <a:solidFill>
                    <a:schemeClr val="tx2">
                      <a:tint val="1000"/>
                    </a:schemeClr>
                  </a:solidFill>
                  <a:prstDash val="solid"/>
                </a:ln>
                <a:solidFill>
                  <a:schemeClr val="bg1"/>
                </a:solidFill>
              </a:rPr>
              <a:t>المواضيع الرئيسية لدراسة مادة </a:t>
            </a:r>
            <a:r>
              <a:rPr lang="ar-IQ" sz="3200" dirty="0">
                <a:ln w="19050">
                  <a:solidFill>
                    <a:schemeClr val="tx2">
                      <a:tint val="1000"/>
                    </a:schemeClr>
                  </a:solidFill>
                  <a:prstDash val="solid"/>
                </a:ln>
                <a:solidFill>
                  <a:schemeClr val="bg1"/>
                </a:solidFill>
              </a:rPr>
              <a:t>القانون الدستوري</a:t>
            </a:r>
            <a:endParaRPr lang="en-US" sz="3200" dirty="0">
              <a:ln w="19050">
                <a:solidFill>
                  <a:schemeClr val="tx2">
                    <a:tint val="1000"/>
                  </a:schemeClr>
                </a:solidFill>
                <a:prstDash val="solid"/>
              </a:ln>
              <a:solidFill>
                <a:schemeClr val="bg1"/>
              </a:solidFill>
            </a:endParaRPr>
          </a:p>
        </p:txBody>
      </p:sp>
      <p:sp>
        <p:nvSpPr>
          <p:cNvPr id="3" name="TextBox 3"/>
          <p:cNvSpPr txBox="1">
            <a:spLocks noChangeArrowheads="1"/>
          </p:cNvSpPr>
          <p:nvPr/>
        </p:nvSpPr>
        <p:spPr bwMode="auto">
          <a:xfrm>
            <a:off x="1219200" y="1676400"/>
            <a:ext cx="6550191"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rtl="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rtl="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rtl="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rtl="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r" rtl="1" eaLnBrk="1" hangingPunct="1"/>
            <a:r>
              <a:rPr lang="ar-SY" sz="4000" dirty="0">
                <a:solidFill>
                  <a:srgbClr val="002060"/>
                </a:solidFill>
              </a:rPr>
              <a:t>1- </a:t>
            </a:r>
            <a:r>
              <a:rPr lang="ar-IQ" sz="4000" dirty="0">
                <a:solidFill>
                  <a:srgbClr val="002060"/>
                </a:solidFill>
              </a:rPr>
              <a:t>نظرية الدولة.</a:t>
            </a:r>
            <a:endParaRPr lang="ar-SY" sz="4000" dirty="0">
              <a:solidFill>
                <a:srgbClr val="002060"/>
              </a:solidFill>
            </a:endParaRPr>
          </a:p>
          <a:p>
            <a:pPr algn="r" rtl="1" eaLnBrk="1" hangingPunct="1"/>
            <a:endParaRPr lang="ar-SY" sz="4000" dirty="0">
              <a:solidFill>
                <a:srgbClr val="002060"/>
              </a:solidFill>
            </a:endParaRPr>
          </a:p>
          <a:p>
            <a:pPr algn="r" rtl="1" eaLnBrk="1" hangingPunct="1"/>
            <a:r>
              <a:rPr lang="ar-SY" sz="4000" dirty="0">
                <a:solidFill>
                  <a:srgbClr val="002060"/>
                </a:solidFill>
              </a:rPr>
              <a:t>2- </a:t>
            </a:r>
            <a:r>
              <a:rPr lang="ar-IQ" sz="4000" dirty="0">
                <a:solidFill>
                  <a:srgbClr val="002060"/>
                </a:solidFill>
              </a:rPr>
              <a:t>نظرية الدستور.</a:t>
            </a:r>
            <a:endParaRPr lang="ar-SY" sz="4000" dirty="0">
              <a:solidFill>
                <a:srgbClr val="002060"/>
              </a:solidFill>
            </a:endParaRPr>
          </a:p>
          <a:p>
            <a:pPr algn="r" rtl="1" eaLnBrk="1" hangingPunct="1"/>
            <a:endParaRPr lang="ar-SY" sz="4000" dirty="0">
              <a:solidFill>
                <a:srgbClr val="002060"/>
              </a:solidFill>
            </a:endParaRPr>
          </a:p>
          <a:p>
            <a:pPr algn="r" rtl="1" eaLnBrk="1" hangingPunct="1"/>
            <a:r>
              <a:rPr lang="ar-SY" sz="4000" dirty="0">
                <a:solidFill>
                  <a:srgbClr val="002060"/>
                </a:solidFill>
              </a:rPr>
              <a:t>3-</a:t>
            </a:r>
            <a:r>
              <a:rPr lang="ar-IQ" sz="4000" dirty="0">
                <a:solidFill>
                  <a:srgbClr val="002060"/>
                </a:solidFill>
              </a:rPr>
              <a:t> تطور النظام الدستوري في العراق.</a:t>
            </a:r>
            <a:endParaRPr lang="ar-SY" sz="4000" dirty="0">
              <a:solidFill>
                <a:srgbClr val="002060"/>
              </a:solidFill>
            </a:endParaRPr>
          </a:p>
        </p:txBody>
      </p:sp>
    </p:spTree>
    <p:extLst>
      <p:ext uri="{BB962C8B-B14F-4D97-AF65-F5344CB8AC3E}">
        <p14:creationId xmlns:p14="http://schemas.microsoft.com/office/powerpoint/2010/main" val="3198129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762000"/>
            <a:ext cx="9017000" cy="5638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defRPr/>
            </a:pPr>
            <a:r>
              <a:rPr lang="ar-IQ" sz="2400" b="1" dirty="0">
                <a:solidFill>
                  <a:srgbClr val="002060"/>
                </a:solidFill>
              </a:rPr>
              <a:t># الدستور المرن هو الدستور الذي يمكن تعديله بنفس اجراءات تعديل القواعد القانونية العادية.</a:t>
            </a:r>
            <a:br>
              <a:rPr lang="ar-IQ" sz="2400" b="1" dirty="0">
                <a:solidFill>
                  <a:srgbClr val="002060"/>
                </a:solidFill>
              </a:rPr>
            </a:br>
            <a:r>
              <a:rPr lang="ar-IQ" sz="2400" b="1" dirty="0">
                <a:solidFill>
                  <a:srgbClr val="002060"/>
                </a:solidFill>
              </a:rPr>
              <a:t># ويترتب على هذا ان الدستور المرن لا يتمتع بأي سمو شكلي على القانون العادي، فلو اصدر المشرع العادي قانوناً خالف به نصاً دستورياً مرناً، فهذه المخالفة تعتبر تعديلاً للنص الدستوري المرن.</a:t>
            </a:r>
            <a:br>
              <a:rPr lang="ar-IQ" sz="2400" b="1" dirty="0">
                <a:solidFill>
                  <a:srgbClr val="002060"/>
                </a:solidFill>
              </a:rPr>
            </a:br>
            <a:r>
              <a:rPr lang="ar-IQ" sz="2400" b="1" dirty="0">
                <a:solidFill>
                  <a:srgbClr val="002060"/>
                </a:solidFill>
              </a:rPr>
              <a:t># لذلك لا يوجد فرق بين الدستور المرن والقانون العادي من الناحية الشكلية، ويبقى الفرق موجوداً من الناحية الموضوعية فقط </a:t>
            </a:r>
            <a:r>
              <a:rPr lang="ar-IQ" sz="2400" b="1" dirty="0">
                <a:solidFill>
                  <a:srgbClr val="92D050"/>
                </a:solidFill>
              </a:rPr>
              <a:t>(السبب: </a:t>
            </a:r>
            <a:r>
              <a:rPr lang="ar-IQ" sz="2400" b="1" dirty="0">
                <a:solidFill>
                  <a:srgbClr val="0070C0"/>
                </a:solidFill>
              </a:rPr>
              <a:t>لأن الموضوع الذي تعالجه النصوص الدستورية يختلف، بطبيعة الحال، عن المواضيع التي تنظمها وتعالجها القواعد القانونية العادية</a:t>
            </a:r>
            <a:r>
              <a:rPr lang="ar-IQ" sz="2400" b="1" dirty="0"/>
              <a:t>).</a:t>
            </a:r>
            <a:br>
              <a:rPr lang="ar-IQ" sz="2400" b="1" dirty="0"/>
            </a:br>
            <a:r>
              <a:rPr lang="ar-IQ" sz="2400" b="1" dirty="0">
                <a:solidFill>
                  <a:srgbClr val="FFC000"/>
                </a:solidFill>
              </a:rPr>
              <a:t># تعتبر الدساتير العرفية اكثر الدساتير مرونة </a:t>
            </a:r>
            <a:r>
              <a:rPr lang="ar-IQ" sz="2400" b="1" dirty="0"/>
              <a:t>(</a:t>
            </a:r>
            <a:r>
              <a:rPr lang="ar-IQ" sz="2400" b="1" dirty="0">
                <a:solidFill>
                  <a:srgbClr val="FF0000"/>
                </a:solidFill>
              </a:rPr>
              <a:t>السبب: </a:t>
            </a:r>
            <a:r>
              <a:rPr lang="ar-IQ" sz="2400" b="1" dirty="0">
                <a:solidFill>
                  <a:srgbClr val="0070C0"/>
                </a:solidFill>
              </a:rPr>
              <a:t>لأنها كما تنشأ عن طريق العرف والسوابق القضائية، فأن امر تعديلها يتم بنفس الطريقة ايضاً، اي بتكوين قواعد عرفية جديدة تأخذ مكان القواعد العرفية القديمة، كما يستطيع المشرع العادي تعديل تلك القواعد وفقاً لنفس الاجراءات المعتادة في تعديل القواعد القانونية العادية</a:t>
            </a:r>
            <a:r>
              <a:rPr lang="ar-IQ" sz="2400" b="1" dirty="0"/>
              <a:t>).</a:t>
            </a:r>
            <a:br>
              <a:rPr lang="ar-IQ" sz="2400" b="1" dirty="0"/>
            </a:br>
            <a:r>
              <a:rPr lang="ar-IQ" sz="2400" b="1" dirty="0">
                <a:solidFill>
                  <a:srgbClr val="FFC000"/>
                </a:solidFill>
              </a:rPr>
              <a:t># </a:t>
            </a:r>
            <a:r>
              <a:rPr lang="ar-IQ" sz="2400" b="1" dirty="0">
                <a:solidFill>
                  <a:srgbClr val="C00000"/>
                </a:solidFill>
              </a:rPr>
              <a:t>امثلة على الدساتير المرنة: دستور فرنسا لسنة ١٨١٤، ولسنة ١٨٣٠. ودستور جنوب افريقيا لسنة ١٩٠٩. والدستور السوفيتي لسنة ١٩١٨. والدستور الايطالي لسنة ١٨٤٨.</a:t>
            </a:r>
            <a:br>
              <a:rPr lang="ar-IQ" sz="2400" b="1" dirty="0"/>
            </a:br>
            <a:br>
              <a:rPr lang="ar-IQ" sz="2400" b="1" dirty="0"/>
            </a:br>
            <a:endParaRPr lang="en-US" sz="2400" b="1" dirty="0"/>
          </a:p>
        </p:txBody>
      </p:sp>
      <p:sp>
        <p:nvSpPr>
          <p:cNvPr id="3" name="Text Placeholder 2"/>
          <p:cNvSpPr txBox="1">
            <a:spLocks/>
          </p:cNvSpPr>
          <p:nvPr/>
        </p:nvSpPr>
        <p:spPr>
          <a:xfrm>
            <a:off x="245853" y="7257"/>
            <a:ext cx="8505645" cy="457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rtl="1"/>
            <a:r>
              <a:rPr lang="ar-IQ" sz="4000" b="1" dirty="0">
                <a:solidFill>
                  <a:srgbClr val="C00000"/>
                </a:solidFill>
              </a:rPr>
              <a:t>الدستور المرن</a:t>
            </a:r>
            <a:endParaRPr lang="en-US" sz="4000" b="1" dirty="0">
              <a:solidFill>
                <a:srgbClr val="C00000"/>
              </a:solidFill>
            </a:endParaRPr>
          </a:p>
        </p:txBody>
      </p:sp>
    </p:spTree>
    <p:extLst>
      <p:ext uri="{BB962C8B-B14F-4D97-AF65-F5344CB8AC3E}">
        <p14:creationId xmlns:p14="http://schemas.microsoft.com/office/powerpoint/2010/main" val="1822530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451757"/>
            <a:ext cx="9053286" cy="13620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defRPr/>
            </a:pPr>
            <a:r>
              <a:rPr lang="ar-IQ" sz="2000" b="1" dirty="0"/>
              <a:t># </a:t>
            </a:r>
            <a:r>
              <a:rPr lang="ar-IQ" sz="3200" b="1" dirty="0">
                <a:solidFill>
                  <a:srgbClr val="FFC000"/>
                </a:solidFill>
              </a:rPr>
              <a:t>الدستور الجامد</a:t>
            </a:r>
            <a:r>
              <a:rPr lang="ar-IQ" sz="2800" b="1" dirty="0">
                <a:solidFill>
                  <a:srgbClr val="0070C0"/>
                </a:solidFill>
              </a:rPr>
              <a:t>: </a:t>
            </a:r>
            <a:r>
              <a:rPr lang="ar-IQ" sz="2400" b="1" dirty="0">
                <a:solidFill>
                  <a:srgbClr val="002060"/>
                </a:solidFill>
              </a:rPr>
              <a:t>هو ذلك الدستور الذي لا يمكن تعديله وفقاً لنفس اجراءات تعديل القواعد القانونية العادية، غير ان هذا لا يعني ان الدستور الجامد لا يعدل مطلقاً، اذ يمكن تعديله ولكن بأتباع اجراءات خاصة تختلف عن تلك المتبعة في تعديل القواعد القانونية العادية، وغالباً ما تكون تلك الاجراءات اعقد من تلك المتبعة في تعديل التشريعات العادية.</a:t>
            </a:r>
            <a:br>
              <a:rPr lang="ar-IQ" sz="2400" b="1" dirty="0"/>
            </a:br>
            <a:r>
              <a:rPr lang="ar-IQ" sz="2400" b="1" dirty="0"/>
              <a:t># ان اجراءات تعديل الدستور الجامد ينص عليها عادة في صلب الدستور.</a:t>
            </a:r>
            <a:br>
              <a:rPr lang="ar-IQ" sz="2400" b="1" dirty="0"/>
            </a:br>
            <a:r>
              <a:rPr lang="ar-IQ" sz="2400" b="1" dirty="0"/>
              <a:t># </a:t>
            </a:r>
            <a:r>
              <a:rPr lang="ar-IQ" sz="2400" b="1" dirty="0">
                <a:solidFill>
                  <a:srgbClr val="0070C0"/>
                </a:solidFill>
              </a:rPr>
              <a:t>اذن، اذا قام المشرع العادي باصدار قانون مخالف لنص دستوري، فلا يعتبر هذا تعديلاً للنص الدستوري الجامد، لأنه لا يمكن للقاعدة الادنى (</a:t>
            </a:r>
            <a:r>
              <a:rPr lang="ar-IQ" sz="2400" b="1" dirty="0">
                <a:solidFill>
                  <a:srgbClr val="FFC000"/>
                </a:solidFill>
              </a:rPr>
              <a:t>اي القانون العادي</a:t>
            </a:r>
            <a:r>
              <a:rPr lang="ar-IQ" sz="2400" b="1" dirty="0">
                <a:solidFill>
                  <a:srgbClr val="0070C0"/>
                </a:solidFill>
              </a:rPr>
              <a:t>) مخالفة القاعدة التي تعلوها في المرتبة (</a:t>
            </a:r>
            <a:r>
              <a:rPr lang="ar-IQ" sz="2400" b="1" dirty="0">
                <a:solidFill>
                  <a:srgbClr val="FFC000"/>
                </a:solidFill>
              </a:rPr>
              <a:t>اي الدستور</a:t>
            </a:r>
            <a:r>
              <a:rPr lang="ar-IQ" sz="2400" b="1" dirty="0">
                <a:solidFill>
                  <a:srgbClr val="0070C0"/>
                </a:solidFill>
              </a:rPr>
              <a:t>) استناداً لمبدأ التدرج القانوني.</a:t>
            </a:r>
            <a:br>
              <a:rPr lang="ar-IQ" sz="2400" b="1" dirty="0"/>
            </a:br>
            <a:r>
              <a:rPr lang="ar-IQ" sz="2400" b="1" dirty="0"/>
              <a:t># ان الغالبية العظمى من دساتير العالم في الوقت الحاضر هي دساتير جامدة.</a:t>
            </a:r>
            <a:br>
              <a:rPr lang="ar-IQ" sz="2400" b="1" dirty="0"/>
            </a:br>
            <a:r>
              <a:rPr lang="ar-IQ" sz="2400" b="1" dirty="0"/>
              <a:t># ان اجراءات تعديل النصوص الدستورية الجامدة تختلف من دستور لاخر، وذلك حسب درجة جمود الدستور، فكلما كان الجمود شديداً كانت اجراءات التعديل اكثر صعوبةً وتعقيداً من تلك المتبعة في تعديل القواعد القانونية العادية.</a:t>
            </a:r>
            <a:br>
              <a:rPr lang="ar-IQ" sz="2000" b="1" dirty="0"/>
            </a:br>
            <a:br>
              <a:rPr lang="ar-IQ" sz="2000" b="1" dirty="0"/>
            </a:br>
            <a:r>
              <a:rPr lang="ar-IQ" sz="2000" b="1" dirty="0">
                <a:solidFill>
                  <a:srgbClr val="FF0000"/>
                </a:solidFill>
              </a:rPr>
              <a:t>مثلاً: ففي ظل دستور فرنسا لسنة ١٨٧٥ (وهو دستور جامد) يتم وضع القوانين العادية او تعديلها بعد ان يوافق عليها كل من مجلس النواب ومجلس الشيوخ منفصلين، اما تعديل نص من نصوص الدستور فلا يتم إلا بعد موافقة مجلس النواب وجلس الشيوخ مجتمعين في هيئة مؤتمر اطلق عليه اسم (الجمعية الوطنية).</a:t>
            </a:r>
            <a:br>
              <a:rPr lang="ar-IQ" sz="2000" b="1" dirty="0">
                <a:solidFill>
                  <a:srgbClr val="FF0000"/>
                </a:solidFill>
              </a:rPr>
            </a:br>
            <a:r>
              <a:rPr lang="ar-IQ" sz="2000" b="1" dirty="0">
                <a:solidFill>
                  <a:srgbClr val="FF0000"/>
                </a:solidFill>
              </a:rPr>
              <a:t># ففي ظل الدستور العراقي للنافذ 2005 فإن تعديل الدستور الجامد </a:t>
            </a:r>
            <a:endParaRPr lang="en-US" sz="2000" b="1" dirty="0">
              <a:solidFill>
                <a:srgbClr val="FF0000"/>
              </a:solidFill>
            </a:endParaRPr>
          </a:p>
        </p:txBody>
      </p:sp>
      <p:sp>
        <p:nvSpPr>
          <p:cNvPr id="3" name="Text Placeholder 2"/>
          <p:cNvSpPr txBox="1">
            <a:spLocks/>
          </p:cNvSpPr>
          <p:nvPr/>
        </p:nvSpPr>
        <p:spPr>
          <a:xfrm>
            <a:off x="403167" y="38100"/>
            <a:ext cx="8267008" cy="3810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ar-IQ" sz="3600" b="1" dirty="0">
                <a:solidFill>
                  <a:srgbClr val="FF0000"/>
                </a:solidFill>
              </a:rPr>
              <a:t>الدستور الجامد</a:t>
            </a:r>
            <a:endParaRPr lang="en-US" sz="3600" b="1" dirty="0">
              <a:solidFill>
                <a:srgbClr val="FF0000"/>
              </a:solidFill>
            </a:endParaRPr>
          </a:p>
        </p:txBody>
      </p:sp>
    </p:spTree>
    <p:extLst>
      <p:ext uri="{BB962C8B-B14F-4D97-AF65-F5344CB8AC3E}">
        <p14:creationId xmlns:p14="http://schemas.microsoft.com/office/powerpoint/2010/main" val="2119788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5660" y="58847"/>
            <a:ext cx="8686800" cy="6370975"/>
          </a:xfrm>
          <a:prstGeom prst="rect">
            <a:avLst/>
          </a:prstGeom>
        </p:spPr>
        <p:txBody>
          <a:bodyPr wrap="square">
            <a:spAutoFit/>
          </a:bodyPr>
          <a:lstStyle/>
          <a:p>
            <a:pPr algn="r" rtl="1"/>
            <a:r>
              <a:rPr lang="ar-IQ" sz="2400" b="1" dirty="0"/>
              <a:t>المادة (126): </a:t>
            </a:r>
            <a:br>
              <a:rPr lang="ar-IQ" sz="2400" b="1" dirty="0"/>
            </a:br>
            <a:r>
              <a:rPr lang="ar-IQ" sz="2400" b="1" dirty="0"/>
              <a:t>اولا: لرئيس الجمهورية ومجلس الوزراء مجتمعين أو </a:t>
            </a:r>
            <a:r>
              <a:rPr lang="ar-IQ" sz="2400" b="1" dirty="0">
                <a:solidFill>
                  <a:srgbClr val="FF0000"/>
                </a:solidFill>
              </a:rPr>
              <a:t>لخمس (1/5) </a:t>
            </a:r>
            <a:r>
              <a:rPr lang="ar-IQ" sz="2400" b="1" dirty="0"/>
              <a:t>اعضاء مجلس النواب،اقتراح تعديل الدستور . </a:t>
            </a:r>
            <a:br>
              <a:rPr lang="ar-IQ" sz="2400" b="1" dirty="0"/>
            </a:br>
            <a:r>
              <a:rPr lang="ar-IQ" sz="2400" b="1" dirty="0"/>
              <a:t>ثانيا:لا يجوز تعديل المبادئ الاساسية الواردة في الباب الاول والحقوق والحريات الواردة في الباب الثاني من الدستور، الا بعد دورتين انتخابيتين متعاقبتين، وبناء على </a:t>
            </a:r>
            <a:r>
              <a:rPr lang="ar-IQ" sz="2400" b="1" dirty="0">
                <a:solidFill>
                  <a:srgbClr val="FF0000"/>
                </a:solidFill>
              </a:rPr>
              <a:t>موافقة ثلثي اعضاء </a:t>
            </a:r>
            <a:r>
              <a:rPr lang="ar-IQ" sz="2400" b="1" dirty="0"/>
              <a:t>مجلس النواب عليه، وموافقة الشعب بالاستفتاء العام ومصادقة رئيس الجمهورية خلال سبعة ايام . </a:t>
            </a:r>
            <a:br>
              <a:rPr lang="ar-IQ" sz="2400" b="1" dirty="0"/>
            </a:br>
            <a:r>
              <a:rPr lang="ar-IQ" sz="2400" b="1" dirty="0"/>
              <a:t>ثالثا: لايجوز تعديل المواد الاخرى غير المنصوص عليها في البند (ثانيا) من هذه المادة الا بعد موافقة </a:t>
            </a:r>
            <a:r>
              <a:rPr lang="ar-IQ" sz="2400" b="1" dirty="0">
                <a:solidFill>
                  <a:srgbClr val="FF0000"/>
                </a:solidFill>
              </a:rPr>
              <a:t>ثلثي أعضاء </a:t>
            </a:r>
            <a:r>
              <a:rPr lang="ar-IQ" sz="2400" b="1" dirty="0"/>
              <a:t>مجلس النواب عليه، وموافقة الشعب بالاستفتاء العام، ومصادقة رئيس الجمهورية خلال سبعة أيام . </a:t>
            </a:r>
            <a:br>
              <a:rPr lang="ar-IQ" sz="2400" b="1" dirty="0"/>
            </a:br>
            <a:r>
              <a:rPr lang="ar-IQ" sz="2400" b="1" dirty="0"/>
              <a:t>رابعا : لايجوز اجراء اي تعديل على مواد الدستور من شأنه أن ينتقص من صلاحيات الاقاليم التي لاتكون داخلة ضمن الاختصاصات الحصرية للسلطات الاتحادية الا بموافقة السلطة التشريعية في الاقليم المعني وموافقة اغلبية سكانه باستفتاء عام . </a:t>
            </a:r>
            <a:br>
              <a:rPr lang="ar-IQ" sz="2400" b="1" dirty="0"/>
            </a:br>
            <a:r>
              <a:rPr lang="ar-IQ" sz="2400" b="1" dirty="0"/>
              <a:t>خامسا : </a:t>
            </a:r>
            <a:br>
              <a:rPr lang="ar-IQ" sz="2400" b="1" dirty="0"/>
            </a:br>
            <a:r>
              <a:rPr lang="ar-IQ" sz="2400" b="1" dirty="0"/>
              <a:t>أ ـ يعد التعديل مصادقا عليه من قبل رئيس الجمهورية بعد انتهاء المدة المنصوص عليها في البند (ثانيا) و ( ثالثا) من هذه المادة في حالة عدم تصديقه . </a:t>
            </a:r>
            <a:br>
              <a:rPr lang="ar-IQ" sz="2400" b="1" dirty="0"/>
            </a:br>
            <a:r>
              <a:rPr lang="ar-IQ" sz="2400" b="1" dirty="0"/>
              <a:t>ب ـ يعد التعديل نافذا من تاريخ نشره في الجريدة الرسمية . </a:t>
            </a:r>
            <a:endParaRPr lang="ar-IQ" sz="2400" dirty="0"/>
          </a:p>
        </p:txBody>
      </p:sp>
    </p:spTree>
    <p:extLst>
      <p:ext uri="{BB962C8B-B14F-4D97-AF65-F5344CB8AC3E}">
        <p14:creationId xmlns:p14="http://schemas.microsoft.com/office/powerpoint/2010/main" val="12137072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17693"/>
            <a:ext cx="8686800" cy="6740307"/>
          </a:xfrm>
          <a:prstGeom prst="rect">
            <a:avLst/>
          </a:prstGeom>
        </p:spPr>
        <p:txBody>
          <a:bodyPr wrap="square">
            <a:spAutoFit/>
          </a:bodyPr>
          <a:lstStyle/>
          <a:p>
            <a:pPr algn="r" rtl="1"/>
            <a:r>
              <a:rPr lang="ar-IQ" sz="2400" b="1" dirty="0"/>
              <a:t>1- </a:t>
            </a:r>
            <a:r>
              <a:rPr lang="ar-IQ" sz="2400" b="1" u="sng" dirty="0">
                <a:solidFill>
                  <a:srgbClr val="FF0000"/>
                </a:solidFill>
              </a:rPr>
              <a:t>مرحلة إقتراح التعديل</a:t>
            </a:r>
            <a:r>
              <a:rPr lang="ar-IQ" sz="2400" b="1" u="sng" dirty="0"/>
              <a:t> </a:t>
            </a:r>
            <a:r>
              <a:rPr lang="ar-IQ" sz="2400" b="1" dirty="0"/>
              <a:t>:</a:t>
            </a:r>
            <a:br>
              <a:rPr lang="ar-IQ" sz="2400" dirty="0"/>
            </a:br>
            <a:r>
              <a:rPr lang="ar-IQ" sz="2400" b="1" dirty="0"/>
              <a:t>إن حق اقتراح التعديل قد يتقرر للسلطة التنفيذية وحدها ، أو للسلطة التشريعية وحدها ، أو للسلطتين معاً . وقد يتقرر للشعب ( أو الناخبين ) . وتقرير هذا الحق لهذه السلطة أو تلك أمر يتوقف على مكانتها وثقلها.</a:t>
            </a:r>
          </a:p>
          <a:p>
            <a:pPr algn="r" rtl="1"/>
            <a:r>
              <a:rPr lang="ar-IQ" sz="2400" b="1" u="sng" dirty="0"/>
              <a:t>2- </a:t>
            </a:r>
            <a:r>
              <a:rPr lang="ar-IQ" sz="2400" b="1" u="sng" dirty="0">
                <a:solidFill>
                  <a:srgbClr val="FF0000"/>
                </a:solidFill>
              </a:rPr>
              <a:t>مرحلة إقرار مبدأ التعديل</a:t>
            </a:r>
            <a:r>
              <a:rPr lang="ar-IQ" sz="2400" b="1" u="sng" dirty="0"/>
              <a:t> </a:t>
            </a:r>
            <a:r>
              <a:rPr lang="ar-IQ" sz="2400" b="1" dirty="0"/>
              <a:t>:</a:t>
            </a:r>
            <a:br>
              <a:rPr lang="ar-IQ" sz="2400" dirty="0"/>
            </a:br>
            <a:r>
              <a:rPr lang="ar-IQ" sz="2400" b="1" dirty="0"/>
              <a:t>إن غالبية الدساتير تنيط بالبرلمان مهمة إقرار ضرورة التعديل المقترح ، أي تخوله صلاحية الفصل في مسألة ضرورة إجراء التعديل أو عدم إجرائه . وبعض الدساتير تنص على إيجاد جمعية خاصة للقيام بمهمة تقرير ضرورة التعديل وبعضها الأخر يفرض إجراء إستفتاء شعبي .</a:t>
            </a:r>
          </a:p>
          <a:p>
            <a:pPr algn="r" rtl="1"/>
            <a:r>
              <a:rPr lang="ar-IQ" sz="2400" b="1" dirty="0"/>
              <a:t>3- </a:t>
            </a:r>
            <a:r>
              <a:rPr lang="ar-IQ" sz="2400" b="1" u="sng" dirty="0">
                <a:solidFill>
                  <a:srgbClr val="FF0000"/>
                </a:solidFill>
              </a:rPr>
              <a:t>مرحلة إعداد التعديل</a:t>
            </a:r>
            <a:r>
              <a:rPr lang="ar-IQ" sz="2400" b="1" u="sng" dirty="0"/>
              <a:t> </a:t>
            </a:r>
            <a:r>
              <a:rPr lang="ar-IQ" sz="2400" b="1" dirty="0"/>
              <a:t>:</a:t>
            </a:r>
            <a:br>
              <a:rPr lang="ar-IQ" sz="2400" dirty="0"/>
            </a:br>
            <a:r>
              <a:rPr lang="ar-IQ" sz="2400" b="1" dirty="0"/>
              <a:t>هناك دساتير تعهد بهذه المهمة إلى هيئة منتخبه . غير أن معظم الدساتير يخول البرلمان القيام بهذه المهمة ضمن شروط خاصة ، مثل وجوب إجتماع المجلسين في هيئة مؤتمر.</a:t>
            </a:r>
          </a:p>
          <a:p>
            <a:pPr algn="r" rtl="1"/>
            <a:r>
              <a:rPr lang="ar-IQ" sz="2400" b="1" dirty="0"/>
              <a:t>4- </a:t>
            </a:r>
            <a:r>
              <a:rPr lang="ar-IQ" sz="2400" b="1" u="sng" dirty="0">
                <a:solidFill>
                  <a:srgbClr val="FF0000"/>
                </a:solidFill>
              </a:rPr>
              <a:t>مرحلة الإقرار النهائي للتعديل</a:t>
            </a:r>
            <a:r>
              <a:rPr lang="ar-IQ" sz="2400" b="1" u="sng" dirty="0"/>
              <a:t> </a:t>
            </a:r>
            <a:r>
              <a:rPr lang="ar-IQ" sz="2400" b="1" dirty="0"/>
              <a:t>:</a:t>
            </a:r>
            <a:br>
              <a:rPr lang="ar-IQ" sz="2400" dirty="0"/>
            </a:br>
            <a:r>
              <a:rPr lang="ar-IQ" sz="2400" b="1" dirty="0"/>
              <a:t>تعين الدساتير عادة الهيئة التي يحق لها إقرار التعديل والطريقة التي يتم بها التعديل . ومعظمها يشترط أغلبية معينة في البرلمان . وهناك دساتير تشترط إجراء إستفتاء شعبي أو إجتماع مجلسي البرلمان في هيئة مؤتمر</a:t>
            </a:r>
          </a:p>
          <a:p>
            <a:pPr algn="r" rtl="1"/>
            <a:r>
              <a:rPr lang="ar-IQ" sz="2400" b="1" dirty="0">
                <a:solidFill>
                  <a:srgbClr val="FF0000"/>
                </a:solidFill>
              </a:rPr>
              <a:t>(تلك هي مراحل التعديل وإجراءاته وهي تختلف من دولة لأخرى حسب نظام الحكم) </a:t>
            </a:r>
            <a:r>
              <a:rPr lang="ar-IQ" sz="2400" b="1" dirty="0"/>
              <a:t>.</a:t>
            </a:r>
            <a:endParaRPr lang="ar-IQ" sz="2400" dirty="0"/>
          </a:p>
        </p:txBody>
      </p:sp>
    </p:spTree>
    <p:extLst>
      <p:ext uri="{BB962C8B-B14F-4D97-AF65-F5344CB8AC3E}">
        <p14:creationId xmlns:p14="http://schemas.microsoft.com/office/powerpoint/2010/main" val="39703516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42735" y="1066800"/>
            <a:ext cx="8763000" cy="13620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defRPr/>
            </a:pPr>
            <a:r>
              <a:rPr lang="ar-IQ" sz="2800" b="1" dirty="0"/>
              <a:t>١- </a:t>
            </a:r>
            <a:r>
              <a:rPr lang="ar-IQ" sz="3200" b="1" dirty="0">
                <a:solidFill>
                  <a:srgbClr val="0070C0"/>
                </a:solidFill>
              </a:rPr>
              <a:t>يقول الفقهاء عن الدستور المرن: </a:t>
            </a:r>
            <a:r>
              <a:rPr lang="ar-IQ" sz="2800" b="1" dirty="0"/>
              <a:t>بأن الميزة الرئيسية في الدستور المرن هي سهولة تعديله، بحيث يواكب التطورات التي تطرأ على المجتمع، غير ان هذه الميزة التي تنسب للدستور المرن، هي في حد ذاتها نقطة ضعفه </a:t>
            </a:r>
            <a:r>
              <a:rPr lang="ar-IQ" sz="2800" b="1" dirty="0">
                <a:solidFill>
                  <a:srgbClr val="FFC000"/>
                </a:solidFill>
              </a:rPr>
              <a:t>(</a:t>
            </a:r>
            <a:r>
              <a:rPr lang="ar-IQ" sz="2800" b="1" dirty="0">
                <a:solidFill>
                  <a:srgbClr val="FF0000"/>
                </a:solidFill>
              </a:rPr>
              <a:t>السبب: </a:t>
            </a:r>
            <a:r>
              <a:rPr lang="ar-IQ" sz="2800" b="1" dirty="0">
                <a:solidFill>
                  <a:srgbClr val="FFC000"/>
                </a:solidFill>
              </a:rPr>
              <a:t>لأن البساطة التي يمكن ان تعدل بها نصوصه تضعف من هيبة الدستور ومكانته لدى هيئات الدولة والافراد، كما ان سهولة تعديله قد تؤدي الى اجراء تعديلات لا تقتضيها ظروف المجتمع).</a:t>
            </a:r>
            <a:br>
              <a:rPr lang="ar-IQ" sz="2800" b="1" dirty="0"/>
            </a:br>
            <a:r>
              <a:rPr lang="ar-IQ" sz="2800" b="1" dirty="0"/>
              <a:t>٢- </a:t>
            </a:r>
            <a:r>
              <a:rPr lang="ar-IQ" sz="3200" b="1" dirty="0">
                <a:solidFill>
                  <a:srgbClr val="0070C0"/>
                </a:solidFill>
              </a:rPr>
              <a:t>ويقول الفقهاء عن الدستور الجامد: </a:t>
            </a:r>
            <a:r>
              <a:rPr lang="ar-IQ" sz="2800" b="1" dirty="0"/>
              <a:t>بأن هذا الدستور يمتاز بنوع من الثبات والاستقرار، ويكون بمنأى عن التعديلات العفوية، والجمود يحقق للدستور السمو الشكلي ويمنحه نوعاً من القداسة والاحترام لدى افراد المجتمع ولدى هيئات الدولة. </a:t>
            </a:r>
            <a:br>
              <a:rPr lang="ar-IQ" sz="2800" b="1" dirty="0"/>
            </a:br>
            <a:r>
              <a:rPr lang="ar-IQ" sz="2800" b="1" dirty="0"/>
              <a:t>ومع ذلك فأن عيب الدستور الجامد يكمن في ان صعوبة وتعقيد اجراءات تعديله، قد تجعله متخلفاً عن مواكبة التطورات المختلفة في المجتمع.</a:t>
            </a:r>
            <a:br>
              <a:rPr lang="ar-IQ" sz="2800" b="1" dirty="0"/>
            </a:br>
            <a:endParaRPr lang="en-US" sz="2800" b="1" dirty="0"/>
          </a:p>
        </p:txBody>
      </p:sp>
      <p:sp>
        <p:nvSpPr>
          <p:cNvPr id="3" name="Text Placeholder 2"/>
          <p:cNvSpPr txBox="1">
            <a:spLocks/>
          </p:cNvSpPr>
          <p:nvPr/>
        </p:nvSpPr>
        <p:spPr>
          <a:xfrm>
            <a:off x="242735" y="388257"/>
            <a:ext cx="8677922" cy="3810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rtl="1"/>
            <a:r>
              <a:rPr lang="ar-IQ" sz="3600" b="1" dirty="0">
                <a:solidFill>
                  <a:srgbClr val="FF0000"/>
                </a:solidFill>
              </a:rPr>
              <a:t>مزايا وعيوب الدساتير المرنة والجامدة</a:t>
            </a:r>
            <a:endParaRPr lang="en-US" sz="3600" b="1" dirty="0">
              <a:solidFill>
                <a:srgbClr val="FF0000"/>
              </a:solidFill>
            </a:endParaRPr>
          </a:p>
        </p:txBody>
      </p:sp>
    </p:spTree>
    <p:extLst>
      <p:ext uri="{BB962C8B-B14F-4D97-AF65-F5344CB8AC3E}">
        <p14:creationId xmlns:p14="http://schemas.microsoft.com/office/powerpoint/2010/main" val="22232156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2719" y="659011"/>
            <a:ext cx="8686800" cy="5139869"/>
          </a:xfrm>
          <a:prstGeom prst="rect">
            <a:avLst/>
          </a:prstGeom>
        </p:spPr>
        <p:txBody>
          <a:bodyPr wrap="square">
            <a:spAutoFit/>
          </a:bodyPr>
          <a:lstStyle/>
          <a:p>
            <a:pPr algn="r" rtl="1"/>
            <a:r>
              <a:rPr lang="ar-IQ" sz="2400" b="1" dirty="0"/>
              <a:t>٣- </a:t>
            </a:r>
            <a:r>
              <a:rPr lang="ar-IQ" sz="3200" b="1" dirty="0">
                <a:solidFill>
                  <a:srgbClr val="0070C0"/>
                </a:solidFill>
              </a:rPr>
              <a:t>في الحقيقة، لقد بالغ الفقهاء في ذكر مزايا الدستور المرن والدستور الجامد وعيوب كل منهما، غير ان الواقع يشير الى ان تعديل اي دستور لا يتوقف على مجرد كونه مرناً او جامداً، وانما يتوقف بالدرجة الاساس على مدى اقتناع المجتمع بالفكرة التي تعبر عنها نصوص ذلك الدستور، فأن اقتنع المجتمع بتلك الفكرة اطمأن وحافظ على على دستوره وصرف النظر عن تعديله ولو كان مرناً، اما اذا استقر  رأي المجتمع على ضرورة تعديل الدستور فيكون مآله حتماً الى التعديل ولو كان جامداً.</a:t>
            </a:r>
            <a:br>
              <a:rPr lang="ar-IQ" sz="2400" b="1" dirty="0"/>
            </a:br>
            <a:r>
              <a:rPr lang="ar-IQ" sz="2400" b="1" dirty="0"/>
              <a:t>ولعل خير ما يؤكد هذه الحقيقة ان نقابل بين الثبات الذي تميزت به الحياة الدستورية في انكلترا بالرغم من مرونة دستورها، وبين عدم الاستقرار الذي ساد الحياة الدستورية في فرنسا بالرغم من جمود اغلب دساتيرها. انواع الدساتير وفق المعنى الشكلي</a:t>
            </a:r>
            <a:endParaRPr lang="ar-IQ" sz="2800" dirty="0"/>
          </a:p>
        </p:txBody>
      </p:sp>
    </p:spTree>
    <p:extLst>
      <p:ext uri="{BB962C8B-B14F-4D97-AF65-F5344CB8AC3E}">
        <p14:creationId xmlns:p14="http://schemas.microsoft.com/office/powerpoint/2010/main" val="41467090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839200" cy="6740307"/>
          </a:xfrm>
          <a:prstGeom prst="rect">
            <a:avLst/>
          </a:prstGeom>
        </p:spPr>
        <p:txBody>
          <a:bodyPr wrap="square">
            <a:spAutoFit/>
          </a:bodyPr>
          <a:lstStyle/>
          <a:p>
            <a:pPr algn="ctr" rtl="1">
              <a:defRPr/>
            </a:pPr>
            <a:r>
              <a:rPr lang="ar-IQ" sz="3600" b="1" dirty="0">
                <a:solidFill>
                  <a:srgbClr val="FF0000"/>
                </a:solidFill>
              </a:rPr>
              <a:t>انواع الدساتير وفق المعنى الشكلي</a:t>
            </a:r>
            <a:endParaRPr lang="ar-IQ" sz="3600" b="1" dirty="0"/>
          </a:p>
          <a:p>
            <a:pPr algn="r" rtl="1">
              <a:defRPr/>
            </a:pPr>
            <a:r>
              <a:rPr lang="ar-IQ" sz="3600" b="1" dirty="0">
                <a:solidFill>
                  <a:srgbClr val="FFC000"/>
                </a:solidFill>
              </a:rPr>
              <a:t>1- الدساتير المكتوبة</a:t>
            </a:r>
          </a:p>
          <a:p>
            <a:pPr algn="r" rtl="1">
              <a:defRPr/>
            </a:pPr>
            <a:r>
              <a:rPr lang="ar-IQ" sz="3600" b="1" dirty="0">
                <a:solidFill>
                  <a:srgbClr val="FFC000"/>
                </a:solidFill>
              </a:rPr>
              <a:t>2- الدساتير غير المكتوبة</a:t>
            </a:r>
          </a:p>
          <a:p>
            <a:pPr algn="r" rtl="1">
              <a:defRPr/>
            </a:pPr>
            <a:endParaRPr lang="ar-IQ" sz="3600" b="1" dirty="0"/>
          </a:p>
          <a:p>
            <a:pPr algn="just" rtl="1">
              <a:defRPr/>
            </a:pPr>
            <a:r>
              <a:rPr lang="ar-IQ" sz="3600" b="1" dirty="0">
                <a:solidFill>
                  <a:srgbClr val="FF0000"/>
                </a:solidFill>
              </a:rPr>
              <a:t>الدساتير المكتوبة: </a:t>
            </a:r>
            <a:r>
              <a:rPr lang="ar-IQ" sz="3600" b="1" dirty="0">
                <a:solidFill>
                  <a:srgbClr val="FFC000"/>
                </a:solidFill>
              </a:rPr>
              <a:t>هي الدساتير التي توضع أحكامها في نصوص تشريعية مكتوبة سواء صدرت بوثيقة واحدة أو عدة وثائق دستورية مختلفة.</a:t>
            </a:r>
          </a:p>
          <a:p>
            <a:pPr algn="just" rtl="1">
              <a:defRPr/>
            </a:pPr>
            <a:r>
              <a:rPr lang="ar-IQ" sz="3600" b="1" dirty="0">
                <a:solidFill>
                  <a:srgbClr val="FF0000"/>
                </a:solidFill>
              </a:rPr>
              <a:t>الدساتير غير المكتوبة: </a:t>
            </a:r>
            <a:r>
              <a:rPr lang="ar-IQ" sz="3600" b="1" dirty="0">
                <a:solidFill>
                  <a:srgbClr val="FFC000"/>
                </a:solidFill>
              </a:rPr>
              <a:t>هي التي لاترجع أحكامها الى نصوص مكتوبة بل الى العرف بشكل اساسي وغيره من المصادر, وهذا النوع من الدساتير يستمد احكامه من العرف بشكل رئيسي, ولذلك يسميه البعض بالدساتير العرفية.</a:t>
            </a:r>
          </a:p>
        </p:txBody>
      </p:sp>
    </p:spTree>
    <p:extLst>
      <p:ext uri="{BB962C8B-B14F-4D97-AF65-F5344CB8AC3E}">
        <p14:creationId xmlns:p14="http://schemas.microsoft.com/office/powerpoint/2010/main" val="35935105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1" y="381000"/>
            <a:ext cx="8686800" cy="6186309"/>
          </a:xfrm>
          <a:prstGeom prst="rect">
            <a:avLst/>
          </a:prstGeom>
        </p:spPr>
        <p:txBody>
          <a:bodyPr wrap="square">
            <a:spAutoFit/>
          </a:bodyPr>
          <a:lstStyle/>
          <a:p>
            <a:pPr algn="just" rtl="1">
              <a:defRPr/>
            </a:pPr>
            <a:r>
              <a:rPr lang="ar-IQ" sz="3600" b="1" dirty="0">
                <a:solidFill>
                  <a:srgbClr val="7030A0"/>
                </a:solidFill>
              </a:rPr>
              <a:t>الدستور الانجليزي يعتبر المثل التقليدي للدستور غير المكتوب, يشمل وثائق رسمية </a:t>
            </a:r>
          </a:p>
          <a:p>
            <a:pPr algn="r" rtl="1">
              <a:defRPr/>
            </a:pPr>
            <a:endParaRPr lang="ar-IQ" sz="3600" b="1" dirty="0"/>
          </a:p>
          <a:p>
            <a:pPr algn="r" rtl="1">
              <a:defRPr/>
            </a:pPr>
            <a:r>
              <a:rPr lang="ar-IQ" sz="3600" b="1" dirty="0">
                <a:solidFill>
                  <a:srgbClr val="FF0000"/>
                </a:solidFill>
              </a:rPr>
              <a:t>- العهد الاعظم  </a:t>
            </a:r>
            <a:r>
              <a:rPr lang="en-US" sz="3600" b="1" dirty="0">
                <a:solidFill>
                  <a:srgbClr val="FF0000"/>
                </a:solidFill>
              </a:rPr>
              <a:t> </a:t>
            </a:r>
            <a:r>
              <a:rPr lang="en-US" sz="3600" b="1" dirty="0"/>
              <a:t>Magna Charta </a:t>
            </a:r>
            <a:r>
              <a:rPr lang="ar-IQ" sz="3600" b="1" dirty="0"/>
              <a:t>الصادر عام 1215</a:t>
            </a:r>
          </a:p>
          <a:p>
            <a:pPr algn="r" rtl="1">
              <a:defRPr/>
            </a:pPr>
            <a:r>
              <a:rPr lang="ar-IQ" sz="3600" b="1" dirty="0">
                <a:solidFill>
                  <a:srgbClr val="FF0000"/>
                </a:solidFill>
              </a:rPr>
              <a:t>- ملتمس الحقوق </a:t>
            </a:r>
            <a:r>
              <a:rPr lang="en-US" sz="3600" b="1" dirty="0"/>
              <a:t>Petition of Rights</a:t>
            </a:r>
            <a:r>
              <a:rPr lang="ar-IQ" sz="3600" b="1" dirty="0"/>
              <a:t> الصادر عام 1628</a:t>
            </a:r>
          </a:p>
          <a:p>
            <a:pPr algn="r" rtl="1">
              <a:defRPr/>
            </a:pPr>
            <a:r>
              <a:rPr lang="ar-IQ" sz="3600" b="1" dirty="0">
                <a:solidFill>
                  <a:srgbClr val="FF0000"/>
                </a:solidFill>
              </a:rPr>
              <a:t>- وثيقة الحقوق </a:t>
            </a:r>
            <a:r>
              <a:rPr lang="en-US" sz="3600" b="1" dirty="0">
                <a:solidFill>
                  <a:srgbClr val="FF0000"/>
                </a:solidFill>
              </a:rPr>
              <a:t> </a:t>
            </a:r>
            <a:r>
              <a:rPr lang="en-US" sz="3600" b="1" dirty="0"/>
              <a:t>Bill of Rights </a:t>
            </a:r>
            <a:r>
              <a:rPr lang="ar-IQ" sz="3600" b="1" dirty="0"/>
              <a:t>الصادر عام 1689</a:t>
            </a:r>
          </a:p>
          <a:p>
            <a:pPr algn="r" rtl="1">
              <a:defRPr/>
            </a:pPr>
            <a:r>
              <a:rPr lang="ar-IQ" sz="3600" b="1" dirty="0">
                <a:solidFill>
                  <a:srgbClr val="FF0000"/>
                </a:solidFill>
              </a:rPr>
              <a:t>- قانون التسوية أو توارث العرش</a:t>
            </a:r>
            <a:r>
              <a:rPr lang="en-US" sz="3600" b="1" dirty="0"/>
              <a:t>Act of Settlement </a:t>
            </a:r>
            <a:r>
              <a:rPr lang="ar-IQ" sz="3600" b="1" dirty="0"/>
              <a:t>الصادر عام 1701 </a:t>
            </a:r>
          </a:p>
          <a:p>
            <a:pPr algn="r" rtl="1">
              <a:defRPr/>
            </a:pPr>
            <a:r>
              <a:rPr lang="ar-IQ" sz="3600" b="1" dirty="0">
                <a:solidFill>
                  <a:srgbClr val="FF0000"/>
                </a:solidFill>
              </a:rPr>
              <a:t>- قانون البرلمان </a:t>
            </a:r>
            <a:r>
              <a:rPr lang="en-US" sz="3600" b="1" dirty="0"/>
              <a:t>Act of Parliament </a:t>
            </a:r>
          </a:p>
          <a:p>
            <a:pPr marL="457200" indent="-457200" algn="r" rtl="1">
              <a:buFontTx/>
              <a:buChar char="-"/>
              <a:defRPr/>
            </a:pPr>
            <a:r>
              <a:rPr lang="ar-IQ" sz="3600" b="1" dirty="0">
                <a:solidFill>
                  <a:srgbClr val="FF0000"/>
                </a:solidFill>
              </a:rPr>
              <a:t>وثيقة العرش </a:t>
            </a:r>
            <a:r>
              <a:rPr lang="en-US" sz="3600" b="1" dirty="0"/>
              <a:t>Regency Bill </a:t>
            </a:r>
            <a:r>
              <a:rPr lang="ar-IQ" sz="3600" b="1" dirty="0"/>
              <a:t>الصادر عام 1973</a:t>
            </a:r>
          </a:p>
        </p:txBody>
      </p:sp>
    </p:spTree>
    <p:extLst>
      <p:ext uri="{BB962C8B-B14F-4D97-AF65-F5344CB8AC3E}">
        <p14:creationId xmlns:p14="http://schemas.microsoft.com/office/powerpoint/2010/main" val="6653805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6830" y="23090"/>
            <a:ext cx="8763000" cy="7171194"/>
          </a:xfrm>
          <a:prstGeom prst="rect">
            <a:avLst/>
          </a:prstGeom>
        </p:spPr>
        <p:txBody>
          <a:bodyPr wrap="square">
            <a:spAutoFit/>
          </a:bodyPr>
          <a:lstStyle/>
          <a:p>
            <a:pPr algn="ctr" rtl="1">
              <a:defRPr/>
            </a:pPr>
            <a:r>
              <a:rPr lang="ar-IQ" sz="4000" b="1" dirty="0">
                <a:solidFill>
                  <a:srgbClr val="FFC000"/>
                </a:solidFill>
              </a:rPr>
              <a:t>مزايا الدساتير المكتوبة</a:t>
            </a:r>
          </a:p>
          <a:p>
            <a:pPr algn="r" rtl="1">
              <a:defRPr/>
            </a:pPr>
            <a:r>
              <a:rPr lang="ar-IQ" sz="3600" b="1" dirty="0">
                <a:solidFill>
                  <a:srgbClr val="FF0000"/>
                </a:solidFill>
              </a:rPr>
              <a:t>1- الوضوح والدقة</a:t>
            </a:r>
          </a:p>
          <a:p>
            <a:pPr algn="r" rtl="1">
              <a:defRPr/>
            </a:pPr>
            <a:endParaRPr lang="ar-IQ" sz="3600" b="1" dirty="0">
              <a:solidFill>
                <a:srgbClr val="FF0000"/>
              </a:solidFill>
            </a:endParaRPr>
          </a:p>
          <a:p>
            <a:pPr algn="just" rtl="1">
              <a:defRPr/>
            </a:pPr>
            <a:r>
              <a:rPr lang="ar-IQ" sz="3600" b="1" dirty="0">
                <a:solidFill>
                  <a:srgbClr val="FF0000"/>
                </a:solidFill>
              </a:rPr>
              <a:t>2- الدساتير المكتوبة ضمانة هامة من ضمانات حقوق الافراد وحرياتهم.</a:t>
            </a:r>
          </a:p>
          <a:p>
            <a:pPr algn="just" rtl="1">
              <a:defRPr/>
            </a:pPr>
            <a:endParaRPr lang="ar-IQ" sz="3600" b="1" dirty="0">
              <a:solidFill>
                <a:srgbClr val="FF0000"/>
              </a:solidFill>
            </a:endParaRPr>
          </a:p>
          <a:p>
            <a:pPr algn="just" rtl="1">
              <a:defRPr/>
            </a:pPr>
            <a:r>
              <a:rPr lang="ar-IQ" sz="3600" b="1" dirty="0">
                <a:solidFill>
                  <a:srgbClr val="FF0000"/>
                </a:solidFill>
              </a:rPr>
              <a:t>3- الدساتير المكتوبة ضرورة للدول الاتحادية وخاصة الدول التي تطبق نظام الاتحاد المركزي (الفدرالي) حتى يسهل توزيع الاختصاصات فيما بين الحكومة الاتحادية وحكومات الولايات الداخلة في هذا الفرع من الاتحادات.</a:t>
            </a:r>
          </a:p>
          <a:p>
            <a:pPr algn="just" rtl="1">
              <a:defRPr/>
            </a:pPr>
            <a:endParaRPr lang="ar-IQ" sz="3600" b="1" dirty="0">
              <a:solidFill>
                <a:srgbClr val="FF0000"/>
              </a:solidFill>
            </a:endParaRPr>
          </a:p>
          <a:p>
            <a:pPr algn="r" rtl="1">
              <a:defRPr/>
            </a:pPr>
            <a:r>
              <a:rPr lang="ar-IQ" sz="3600" b="1" dirty="0">
                <a:solidFill>
                  <a:srgbClr val="FF0000"/>
                </a:solidFill>
              </a:rPr>
              <a:t>4- سرعة اعداد الدساتير المكتوبة.</a:t>
            </a:r>
          </a:p>
          <a:p>
            <a:pPr algn="r" rtl="1">
              <a:defRPr/>
            </a:pPr>
            <a:endParaRPr lang="en-US" sz="2400" b="1" dirty="0"/>
          </a:p>
        </p:txBody>
      </p:sp>
    </p:spTree>
    <p:extLst>
      <p:ext uri="{BB962C8B-B14F-4D97-AF65-F5344CB8AC3E}">
        <p14:creationId xmlns:p14="http://schemas.microsoft.com/office/powerpoint/2010/main" val="18394444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839200" cy="7109639"/>
          </a:xfrm>
          <a:prstGeom prst="rect">
            <a:avLst/>
          </a:prstGeom>
        </p:spPr>
        <p:txBody>
          <a:bodyPr wrap="square">
            <a:spAutoFit/>
          </a:bodyPr>
          <a:lstStyle/>
          <a:p>
            <a:pPr algn="ctr" rtl="1">
              <a:defRPr/>
            </a:pPr>
            <a:r>
              <a:rPr lang="ar-IQ" sz="3600" dirty="0">
                <a:solidFill>
                  <a:srgbClr val="FFC000"/>
                </a:solidFill>
                <a:cs typeface="Ali-A-Samik" pitchFamily="2" charset="-78"/>
              </a:rPr>
              <a:t>مبدأ سمو الدستور</a:t>
            </a:r>
          </a:p>
          <a:p>
            <a:pPr algn="just" rtl="1">
              <a:defRPr/>
            </a:pPr>
            <a:r>
              <a:rPr lang="ar-IQ" sz="2800" dirty="0">
                <a:solidFill>
                  <a:srgbClr val="FFC000"/>
                </a:solidFill>
                <a:cs typeface="Ali-A-Samik" pitchFamily="2" charset="-78"/>
              </a:rPr>
              <a:t>يقصد بمبدأ سمو الدستور: </a:t>
            </a:r>
          </a:p>
          <a:p>
            <a:pPr marL="285750" indent="-285750" algn="just" rtl="1">
              <a:buFont typeface="Arial" charset="0"/>
              <a:buChar char="•"/>
              <a:defRPr/>
            </a:pPr>
            <a:r>
              <a:rPr lang="ar-IQ" sz="2800" dirty="0">
                <a:solidFill>
                  <a:srgbClr val="0340ED"/>
                </a:solidFill>
                <a:cs typeface="Ali-A-Samik" pitchFamily="2" charset="-78"/>
              </a:rPr>
              <a:t>علو القواعد الدستورية على غيرها من القواعد القانونية المطبقة في الدولة.</a:t>
            </a:r>
          </a:p>
          <a:p>
            <a:pPr marL="285750" indent="-285750" algn="just" rtl="1">
              <a:buFont typeface="Arial" charset="0"/>
              <a:buChar char="•"/>
              <a:defRPr/>
            </a:pPr>
            <a:r>
              <a:rPr lang="ar-IQ" sz="2800" dirty="0">
                <a:solidFill>
                  <a:srgbClr val="0340ED"/>
                </a:solidFill>
                <a:cs typeface="Ali-A-Samik" pitchFamily="2" charset="-78"/>
              </a:rPr>
              <a:t>ان اي قانون تصدره الدولة يجب ان لا يكون مخالفاً للدستور (سواء اكان الدستور مكتوباً او عرفياً).</a:t>
            </a:r>
          </a:p>
          <a:p>
            <a:pPr marL="285750" indent="-285750" algn="just" rtl="1">
              <a:buFont typeface="Arial" charset="0"/>
              <a:buChar char="•"/>
              <a:defRPr/>
            </a:pPr>
            <a:r>
              <a:rPr lang="ar-IQ" sz="2800" dirty="0">
                <a:solidFill>
                  <a:srgbClr val="0340ED"/>
                </a:solidFill>
                <a:cs typeface="Ali-A-Samik" pitchFamily="2" charset="-78"/>
              </a:rPr>
              <a:t>ان النظام القانوني للدولة باكمله يكون محكوماً بالقواعد الدستورية، وان اية سلطة من سلطات الدولة لا يمكن ان تمارس الا الاختصاصات التي خولها اياها الدستور وبالحدود التي رسمها.</a:t>
            </a:r>
          </a:p>
          <a:p>
            <a:pPr algn="just" rtl="1">
              <a:defRPr/>
            </a:pPr>
            <a:r>
              <a:rPr lang="ar-IQ" sz="2800" dirty="0">
                <a:cs typeface="Ali-A-Samik" pitchFamily="2" charset="-78"/>
              </a:rPr>
              <a:t>## يعتبر السمو الدستوري من المبادئ المسلم بها في فقه القانون الدستوري حتى في حالة عدم النص عليه في صلب الوثيقة الدستورية.</a:t>
            </a:r>
          </a:p>
          <a:p>
            <a:pPr algn="just" rtl="1">
              <a:defRPr/>
            </a:pPr>
            <a:r>
              <a:rPr lang="ar-IQ" sz="2800" dirty="0">
                <a:cs typeface="Ali-A-Samik" pitchFamily="2" charset="-78"/>
              </a:rPr>
              <a:t>## تجد فكرة السمو اساسها من كتابات مفكري نظرية العقد الاجتماعي.</a:t>
            </a:r>
            <a:r>
              <a:rPr lang="ar-IQ" sz="2400" dirty="0">
                <a:solidFill>
                  <a:srgbClr val="0070C0"/>
                </a:solidFill>
                <a:cs typeface="Ali-A-Samik" pitchFamily="2" charset="-78"/>
              </a:rPr>
              <a:t>(جان لوك-جان جاك روسو- توماس هوبز)</a:t>
            </a:r>
          </a:p>
          <a:p>
            <a:pPr algn="just" rtl="1">
              <a:defRPr/>
            </a:pPr>
            <a:r>
              <a:rPr lang="ar-IQ" sz="2800" dirty="0">
                <a:cs typeface="Ali-A-Samik" pitchFamily="2" charset="-78"/>
              </a:rPr>
              <a:t>## لكن فكرة السمو لم تتبلور كمبدأ في عالم الواقع والقانون إلا بعد انتصار الثورتين الامريكية والفرنسية. 1763 - 1789</a:t>
            </a:r>
          </a:p>
          <a:p>
            <a:pPr algn="just" rtl="1">
              <a:defRPr/>
            </a:pPr>
            <a:endParaRPr lang="ar-IQ" sz="2800" dirty="0">
              <a:cs typeface="Ali-A-Samik" pitchFamily="2" charset="-78"/>
            </a:endParaRPr>
          </a:p>
          <a:p>
            <a:pPr algn="just" rtl="1">
              <a:defRPr/>
            </a:pPr>
            <a:endParaRPr lang="ar-IQ" sz="2800" dirty="0">
              <a:cs typeface="Ali-A-Samik" pitchFamily="2" charset="-78"/>
            </a:endParaRPr>
          </a:p>
        </p:txBody>
      </p:sp>
    </p:spTree>
    <p:extLst>
      <p:ext uri="{BB962C8B-B14F-4D97-AF65-F5344CB8AC3E}">
        <p14:creationId xmlns:p14="http://schemas.microsoft.com/office/powerpoint/2010/main" val="186039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2625725" y="304800"/>
            <a:ext cx="4175125"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rtl="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rtl="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rtl="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rtl="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ar-IQ" sz="6600" b="1">
                <a:solidFill>
                  <a:srgbClr val="7030A0"/>
                </a:solidFill>
              </a:rPr>
              <a:t>نظرية الدستور</a:t>
            </a:r>
            <a:endParaRPr lang="en-US" sz="6600" b="1">
              <a:solidFill>
                <a:srgbClr val="7030A0"/>
              </a:solidFill>
            </a:endParaRPr>
          </a:p>
        </p:txBody>
      </p:sp>
      <p:sp>
        <p:nvSpPr>
          <p:cNvPr id="3" name="TextBox 3"/>
          <p:cNvSpPr txBox="1">
            <a:spLocks noChangeArrowheads="1"/>
          </p:cNvSpPr>
          <p:nvPr/>
        </p:nvSpPr>
        <p:spPr bwMode="auto">
          <a:xfrm>
            <a:off x="2708891" y="1828800"/>
            <a:ext cx="396557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rtl="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rtl="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rtl="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rtl="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just" rtl="1" eaLnBrk="1" hangingPunct="1"/>
            <a:r>
              <a:rPr lang="ar-SY" sz="5400" dirty="0">
                <a:solidFill>
                  <a:srgbClr val="7030A0"/>
                </a:solidFill>
              </a:rPr>
              <a:t>1- </a:t>
            </a:r>
            <a:r>
              <a:rPr lang="ar-IQ" sz="5400" dirty="0">
                <a:solidFill>
                  <a:srgbClr val="7030A0"/>
                </a:solidFill>
              </a:rPr>
              <a:t>فكرة الدستور.</a:t>
            </a:r>
            <a:endParaRPr lang="ar-SY" sz="5400" dirty="0">
              <a:solidFill>
                <a:srgbClr val="7030A0"/>
              </a:solidFill>
            </a:endParaRPr>
          </a:p>
          <a:p>
            <a:pPr algn="just" rtl="1" eaLnBrk="1" hangingPunct="1"/>
            <a:endParaRPr lang="ar-SY" sz="5400" dirty="0">
              <a:solidFill>
                <a:srgbClr val="7030A0"/>
              </a:solidFill>
            </a:endParaRPr>
          </a:p>
          <a:p>
            <a:pPr algn="just" rtl="1" eaLnBrk="1" hangingPunct="1"/>
            <a:r>
              <a:rPr lang="ar-SY" sz="5400" dirty="0">
                <a:solidFill>
                  <a:srgbClr val="7030A0"/>
                </a:solidFill>
              </a:rPr>
              <a:t>2- </a:t>
            </a:r>
            <a:r>
              <a:rPr lang="ar-IQ" sz="5400" dirty="0">
                <a:solidFill>
                  <a:srgbClr val="7030A0"/>
                </a:solidFill>
              </a:rPr>
              <a:t>حياة الدستور.</a:t>
            </a:r>
            <a:endParaRPr lang="ar-SY" sz="5400" dirty="0">
              <a:solidFill>
                <a:srgbClr val="7030A0"/>
              </a:solidFill>
            </a:endParaRPr>
          </a:p>
          <a:p>
            <a:pPr algn="just" rtl="1" eaLnBrk="1" hangingPunct="1"/>
            <a:endParaRPr lang="ar-SY" sz="5400" dirty="0">
              <a:solidFill>
                <a:srgbClr val="7030A0"/>
              </a:solidFill>
            </a:endParaRPr>
          </a:p>
        </p:txBody>
      </p:sp>
    </p:spTree>
    <p:extLst>
      <p:ext uri="{BB962C8B-B14F-4D97-AF65-F5344CB8AC3E}">
        <p14:creationId xmlns:p14="http://schemas.microsoft.com/office/powerpoint/2010/main" val="898120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4886" y="457200"/>
            <a:ext cx="8610600" cy="5509200"/>
          </a:xfrm>
          <a:prstGeom prst="rect">
            <a:avLst/>
          </a:prstGeom>
        </p:spPr>
        <p:txBody>
          <a:bodyPr wrap="square">
            <a:spAutoFit/>
          </a:bodyPr>
          <a:lstStyle/>
          <a:p>
            <a:pPr algn="just" rtl="1">
              <a:defRPr/>
            </a:pPr>
            <a:r>
              <a:rPr lang="ar-IQ" sz="3200" dirty="0">
                <a:cs typeface="Ali-A-Samik" pitchFamily="2" charset="-78"/>
              </a:rPr>
              <a:t>-لقد اعلن عن مبدأ السمو الدستوري لاول مرة في الدستور الامريكي لسنة ١٧٨٧، حيث نصت م ٦ من هذا الدستور على (</a:t>
            </a:r>
            <a:r>
              <a:rPr lang="ar-IQ" sz="3200" dirty="0">
                <a:solidFill>
                  <a:srgbClr val="00B0F0"/>
                </a:solidFill>
                <a:cs typeface="Ali-A-Samik" pitchFamily="2" charset="-78"/>
              </a:rPr>
              <a:t>يكون هذا الدستور وقوانين الولايات المتحدة التي تصدر بموجبه، وجميع المعاهدات المبرمة او التي ستبرم بموجب سلطة الولايات المتحدة القانون الاعلى للبلاد، ويلزم بذلك القضاة في كل ولاية بغض النظر عما يناقض هذا في دستور او قوانين اية ولاية</a:t>
            </a:r>
            <a:r>
              <a:rPr lang="ar-IQ" sz="3200" dirty="0">
                <a:cs typeface="Ali-A-Samik" pitchFamily="2" charset="-78"/>
              </a:rPr>
              <a:t>).</a:t>
            </a:r>
          </a:p>
          <a:p>
            <a:pPr algn="just" rtl="1">
              <a:defRPr/>
            </a:pPr>
            <a:r>
              <a:rPr lang="ar-IQ" sz="3200" dirty="0">
                <a:cs typeface="Ali-A-Samik" pitchFamily="2" charset="-78"/>
              </a:rPr>
              <a:t>-</a:t>
            </a:r>
            <a:r>
              <a:rPr lang="ar-IQ" sz="3200" dirty="0">
                <a:solidFill>
                  <a:srgbClr val="FF0000"/>
                </a:solidFill>
                <a:cs typeface="Ali-A-Samik" pitchFamily="2" charset="-78"/>
              </a:rPr>
              <a:t>كما نصت م١٠ من الدستور التشيكوسلوفاكي لسنة ١٩٢٠ وكذلك الدستور الايطالي لسنة ١٩٤٧. </a:t>
            </a:r>
            <a:r>
              <a:rPr lang="ar-EG" sz="3200" dirty="0">
                <a:solidFill>
                  <a:srgbClr val="FF0000"/>
                </a:solidFill>
                <a:cs typeface="Ali-A-Samik" pitchFamily="2" charset="-78"/>
              </a:rPr>
              <a:t>و </a:t>
            </a:r>
            <a:r>
              <a:rPr lang="ar-IQ" sz="3200" dirty="0">
                <a:solidFill>
                  <a:srgbClr val="FF0000"/>
                </a:solidFill>
                <a:cs typeface="Ali-A-Samik" pitchFamily="2" charset="-78"/>
              </a:rPr>
              <a:t>دستور الاتحاد السوفييتي السابق لسنة ١٩٧٧، م١٧٣. </a:t>
            </a:r>
            <a:r>
              <a:rPr lang="ar-EG" sz="3200" dirty="0">
                <a:solidFill>
                  <a:srgbClr val="FF0000"/>
                </a:solidFill>
                <a:cs typeface="Ali-A-Samik" pitchFamily="2" charset="-78"/>
              </a:rPr>
              <a:t>و </a:t>
            </a:r>
            <a:r>
              <a:rPr lang="ar-IQ" sz="3200" dirty="0">
                <a:solidFill>
                  <a:srgbClr val="FF0000"/>
                </a:solidFill>
                <a:cs typeface="Ali-A-Samik" pitchFamily="2" charset="-78"/>
              </a:rPr>
              <a:t>دستور المانيا الديمقراطية لسنة ١٩٦٨، الفقرة ٣ من م٨٨. دستور جمهورية الصومال لسنة ١٩٦٠، م٩٨. دستور السودان الانتقالي لسنة ١٩٨٥، م٣.</a:t>
            </a:r>
          </a:p>
        </p:txBody>
      </p:sp>
    </p:spTree>
    <p:extLst>
      <p:ext uri="{BB962C8B-B14F-4D97-AF65-F5344CB8AC3E}">
        <p14:creationId xmlns:p14="http://schemas.microsoft.com/office/powerpoint/2010/main" val="2185536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8686800" cy="3416320"/>
          </a:xfrm>
          <a:prstGeom prst="rect">
            <a:avLst/>
          </a:prstGeom>
        </p:spPr>
        <p:txBody>
          <a:bodyPr wrap="square">
            <a:spAutoFit/>
          </a:bodyPr>
          <a:lstStyle/>
          <a:p>
            <a:pPr algn="r"/>
            <a:r>
              <a:rPr lang="ar-IQ" sz="3600" dirty="0">
                <a:cs typeface="Ali-A-Samik" pitchFamily="2" charset="-78"/>
              </a:rPr>
              <a:t>مبدأ سمو الدستور في الدستور العراقي الدائم لسنة 2005 </a:t>
            </a:r>
          </a:p>
          <a:p>
            <a:pPr algn="r" rtl="1"/>
            <a:r>
              <a:rPr lang="ar-IQ" sz="3600" dirty="0">
                <a:solidFill>
                  <a:srgbClr val="C00000"/>
                </a:solidFill>
                <a:cs typeface="Ali-A-Samik" pitchFamily="2" charset="-78"/>
              </a:rPr>
              <a:t>المادة (13): </a:t>
            </a:r>
          </a:p>
          <a:p>
            <a:pPr algn="r" rtl="1"/>
            <a:r>
              <a:rPr lang="ar-IQ" sz="3600" dirty="0">
                <a:solidFill>
                  <a:srgbClr val="C00000"/>
                </a:solidFill>
                <a:cs typeface="Ali-A-Samik" pitchFamily="2" charset="-78"/>
              </a:rPr>
              <a:t>اولاً : </a:t>
            </a:r>
            <a:r>
              <a:rPr lang="ar-IQ" sz="3600" dirty="0">
                <a:solidFill>
                  <a:srgbClr val="009900"/>
                </a:solidFill>
                <a:cs typeface="Ali-A-Samik" pitchFamily="2" charset="-78"/>
              </a:rPr>
              <a:t>يُعدُ هذا الدستور القانون الاسمى والاعلى في العراق، ويكون ملزماً في انحائه كافة وبدون استثناء . </a:t>
            </a:r>
          </a:p>
          <a:p>
            <a:pPr algn="r" rtl="1"/>
            <a:r>
              <a:rPr lang="ar-IQ" sz="3600" dirty="0">
                <a:solidFill>
                  <a:srgbClr val="C00000"/>
                </a:solidFill>
                <a:cs typeface="Ali-A-Samik" pitchFamily="2" charset="-78"/>
              </a:rPr>
              <a:t>ثانياً: </a:t>
            </a:r>
            <a:r>
              <a:rPr lang="ar-IQ" sz="3600" dirty="0">
                <a:solidFill>
                  <a:srgbClr val="009900"/>
                </a:solidFill>
                <a:cs typeface="Ali-A-Samik" pitchFamily="2" charset="-78"/>
              </a:rPr>
              <a:t>لايجوز سن قانون يتعارض مع هذا الدستور، ويُعد باطلاً كل نص يرد في دساتير الاقاليم أو اي نص قــانوني آخــر يتعارض معه</a:t>
            </a:r>
          </a:p>
        </p:txBody>
      </p:sp>
    </p:spTree>
    <p:extLst>
      <p:ext uri="{BB962C8B-B14F-4D97-AF65-F5344CB8AC3E}">
        <p14:creationId xmlns:p14="http://schemas.microsoft.com/office/powerpoint/2010/main" val="7807774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6742" y="152400"/>
            <a:ext cx="8744857" cy="6370975"/>
          </a:xfrm>
          <a:prstGeom prst="rect">
            <a:avLst/>
          </a:prstGeom>
        </p:spPr>
        <p:txBody>
          <a:bodyPr wrap="square">
            <a:spAutoFit/>
          </a:bodyPr>
          <a:lstStyle/>
          <a:p>
            <a:pPr algn="r" rtl="1"/>
            <a:r>
              <a:rPr lang="ar-IQ" sz="2400" b="1" dirty="0"/>
              <a:t>المادة ( ١٢٦) الدستور العراقي النافذ 2005</a:t>
            </a:r>
          </a:p>
          <a:p>
            <a:pPr algn="r" rtl="1"/>
            <a:r>
              <a:rPr lang="ar-IQ" sz="2400" b="1" dirty="0">
                <a:solidFill>
                  <a:srgbClr val="FFC000"/>
                </a:solidFill>
              </a:rPr>
              <a:t>اولا: </a:t>
            </a:r>
            <a:r>
              <a:rPr lang="ar-IQ" sz="2400" b="1" dirty="0">
                <a:solidFill>
                  <a:srgbClr val="FF0000"/>
                </a:solidFill>
              </a:rPr>
              <a:t>لرئيس الجمهورية ومجلس الوز ا رء مجتمعين أو لخمس ( ١/5) اعضاء مجلس النواب ، اقتراح تعديل الدستور.</a:t>
            </a:r>
          </a:p>
          <a:p>
            <a:pPr algn="just" rtl="1"/>
            <a:r>
              <a:rPr lang="ar-IQ" sz="2400" b="1" dirty="0">
                <a:solidFill>
                  <a:srgbClr val="FFC000"/>
                </a:solidFill>
              </a:rPr>
              <a:t>ثانيا: </a:t>
            </a:r>
            <a:r>
              <a:rPr lang="ar-IQ" sz="2400" b="1" dirty="0">
                <a:solidFill>
                  <a:srgbClr val="FF0000"/>
                </a:solidFill>
              </a:rPr>
              <a:t>لا يجوز تعديل المبادئ الاساسية الواردة في الباب الاول والحقوق والحريات الواردة في الباب الثاني من الدستور ، الا بعد دورتين انتخابيتين متعاقبتين ، وبناء على موافقة ثلثي اعضاء مجلس النواب عليه ، وموافقة الشعب بالاستفتاء العام ومصادقة رئيس الجمهورية خلال سبعة ايام .</a:t>
            </a:r>
          </a:p>
          <a:p>
            <a:pPr algn="just" rtl="1"/>
            <a:r>
              <a:rPr lang="ar-IQ" sz="2400" b="1" dirty="0">
                <a:solidFill>
                  <a:srgbClr val="FFC000"/>
                </a:solidFill>
              </a:rPr>
              <a:t>ثالثا: </a:t>
            </a:r>
            <a:r>
              <a:rPr lang="ar-IQ" sz="2400" b="1" dirty="0">
                <a:solidFill>
                  <a:srgbClr val="FF0000"/>
                </a:solidFill>
              </a:rPr>
              <a:t>لا يجوز تعديل المواد الاخرى غير المنصوص عليها في البند (ثانيا) من هذه المادة الا بعد موافقة ثلثي أعضاء مجلس النواب عليه ، وموافقة الشعب بالاستفتاء العام ، ومصادقة رئيس الجمهورية خلال سبعة أيام.</a:t>
            </a:r>
          </a:p>
          <a:p>
            <a:pPr algn="r" rtl="1"/>
            <a:r>
              <a:rPr lang="ar-IQ" sz="2400" b="1" dirty="0">
                <a:solidFill>
                  <a:srgbClr val="FFC000"/>
                </a:solidFill>
              </a:rPr>
              <a:t>رابعا : </a:t>
            </a:r>
            <a:r>
              <a:rPr lang="ar-IQ" sz="2400" b="1" dirty="0">
                <a:solidFill>
                  <a:srgbClr val="FF0000"/>
                </a:solidFill>
              </a:rPr>
              <a:t>لا يجوز اجراء اي تعديل على مواد الدستور من شأنه أن ينتقص من صلاحيات الاقاليم التي لا تكون داخلة ضمن الاختصاصات الحصرية للسلطات الاتحادية الا بموافقة السلطة التشريعية في الاقليم المعني وموافقة اغلبية سكانه باستفتاء عام .</a:t>
            </a:r>
          </a:p>
          <a:p>
            <a:pPr algn="r" rtl="1"/>
            <a:r>
              <a:rPr lang="ar-IQ" sz="2400" b="1" dirty="0">
                <a:solidFill>
                  <a:srgbClr val="0070C0"/>
                </a:solidFill>
              </a:rPr>
              <a:t>خامسا:</a:t>
            </a:r>
          </a:p>
          <a:p>
            <a:pPr algn="r" rtl="1"/>
            <a:r>
              <a:rPr lang="ar-IQ" sz="2400" b="1" dirty="0"/>
              <a:t>أ -  </a:t>
            </a:r>
            <a:r>
              <a:rPr lang="ar-IQ" sz="2400" b="1" dirty="0">
                <a:solidFill>
                  <a:srgbClr val="FFC000"/>
                </a:solidFill>
              </a:rPr>
              <a:t>يعد التعديل مصادقا عليه من قبل رئيس الجمهورية بعد انتهاء المدة المنصوص عليها في البند (ثانيا) و ( ثالثا) من هذه المادة في حالة عدم تصديقه</a:t>
            </a:r>
          </a:p>
          <a:p>
            <a:pPr algn="r" rtl="1"/>
            <a:r>
              <a:rPr lang="ar-IQ" sz="2400" b="1" dirty="0">
                <a:solidFill>
                  <a:srgbClr val="FFC000"/>
                </a:solidFill>
              </a:rPr>
              <a:t>ب  - يعد التعديل نافذا من تاريخ نشره في الجريدة الرسمية .</a:t>
            </a:r>
            <a:endParaRPr lang="ar-IQ" sz="2400" dirty="0">
              <a:solidFill>
                <a:srgbClr val="FFC000"/>
              </a:solidFill>
            </a:endParaRPr>
          </a:p>
        </p:txBody>
      </p:sp>
    </p:spTree>
    <p:extLst>
      <p:ext uri="{BB962C8B-B14F-4D97-AF65-F5344CB8AC3E}">
        <p14:creationId xmlns:p14="http://schemas.microsoft.com/office/powerpoint/2010/main" val="2564162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843677"/>
            <a:ext cx="8077200" cy="2123658"/>
          </a:xfrm>
          <a:prstGeom prst="rect">
            <a:avLst/>
          </a:prstGeom>
        </p:spPr>
        <p:txBody>
          <a:bodyPr wrap="square">
            <a:spAutoFit/>
          </a:bodyPr>
          <a:lstStyle/>
          <a:p>
            <a:pPr algn="r" rtl="1"/>
            <a:r>
              <a:rPr lang="ar-IQ" sz="4400" dirty="0">
                <a:solidFill>
                  <a:srgbClr val="7030A0"/>
                </a:solidFill>
                <a:cs typeface="Ali-A-Samik" pitchFamily="2" charset="-78"/>
              </a:rPr>
              <a:t>مبدأ سمو الدستور ينقسم :</a:t>
            </a:r>
          </a:p>
          <a:p>
            <a:pPr algn="r" rtl="1"/>
            <a:r>
              <a:rPr lang="ar-IQ" sz="4400" dirty="0">
                <a:solidFill>
                  <a:srgbClr val="FFC000"/>
                </a:solidFill>
                <a:cs typeface="Ali-A-Samik" pitchFamily="2" charset="-78"/>
              </a:rPr>
              <a:t>1- السمو الموضوعي للدستور </a:t>
            </a:r>
          </a:p>
          <a:p>
            <a:pPr algn="r" rtl="1"/>
            <a:r>
              <a:rPr lang="ar-IQ" sz="4400" dirty="0">
                <a:solidFill>
                  <a:srgbClr val="FFC000"/>
                </a:solidFill>
                <a:cs typeface="Ali-A-Samik" pitchFamily="2" charset="-78"/>
              </a:rPr>
              <a:t>2- السمو الشكلي للدستور</a:t>
            </a:r>
            <a:endParaRPr lang="en-US" sz="4400" dirty="0">
              <a:solidFill>
                <a:srgbClr val="FFC000"/>
              </a:solidFill>
              <a:cs typeface="Ali-A-Samik" pitchFamily="2" charset="-78"/>
            </a:endParaRPr>
          </a:p>
        </p:txBody>
      </p:sp>
    </p:spTree>
    <p:extLst>
      <p:ext uri="{BB962C8B-B14F-4D97-AF65-F5344CB8AC3E}">
        <p14:creationId xmlns:p14="http://schemas.microsoft.com/office/powerpoint/2010/main" val="10041549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686800" cy="6494085"/>
          </a:xfrm>
          <a:prstGeom prst="rect">
            <a:avLst/>
          </a:prstGeom>
        </p:spPr>
        <p:txBody>
          <a:bodyPr wrap="square">
            <a:spAutoFit/>
          </a:bodyPr>
          <a:lstStyle/>
          <a:p>
            <a:pPr algn="r" rtl="1"/>
            <a:r>
              <a:rPr lang="ar-IQ" sz="3200" dirty="0">
                <a:solidFill>
                  <a:srgbClr val="FF3300"/>
                </a:solidFill>
                <a:cs typeface="Ali-A-Samik" pitchFamily="2" charset="-78"/>
              </a:rPr>
              <a:t>١- السمو الموضوعي او المادي للدستور:</a:t>
            </a:r>
            <a:br>
              <a:rPr lang="ar-IQ" sz="3200" dirty="0">
                <a:solidFill>
                  <a:srgbClr val="FF3300"/>
                </a:solidFill>
                <a:cs typeface="Ali-A-Samik" pitchFamily="2" charset="-78"/>
              </a:rPr>
            </a:br>
            <a:r>
              <a:rPr lang="ar-IQ" sz="3200" dirty="0">
                <a:cs typeface="Ali-A-Samik" pitchFamily="2" charset="-78"/>
              </a:rPr>
              <a:t># القواعد الدستورية تنظم طريقة ممارسة السلطة.</a:t>
            </a:r>
            <a:br>
              <a:rPr lang="ar-IQ" sz="3200" dirty="0">
                <a:cs typeface="Ali-A-Samik" pitchFamily="2" charset="-78"/>
              </a:rPr>
            </a:br>
            <a:r>
              <a:rPr lang="ar-IQ" sz="3200" dirty="0">
                <a:cs typeface="Ali-A-Samik" pitchFamily="2" charset="-78"/>
              </a:rPr>
              <a:t># وتحدد الفلسفة او الاساس الايدلوجي الذي يقوم عليه نظام الحكم </a:t>
            </a:r>
            <a:r>
              <a:rPr lang="ar-IQ" sz="3200" dirty="0">
                <a:solidFill>
                  <a:schemeClr val="accent6"/>
                </a:solidFill>
                <a:cs typeface="Ali-A-Samik" pitchFamily="2" charset="-78"/>
              </a:rPr>
              <a:t>(</a:t>
            </a:r>
            <a:r>
              <a:rPr lang="ar-IQ" sz="3200" dirty="0">
                <a:solidFill>
                  <a:srgbClr val="00B0F0"/>
                </a:solidFill>
                <a:cs typeface="Ali-A-Samik" pitchFamily="2" charset="-78"/>
              </a:rPr>
              <a:t>الاساس النظري للدستور</a:t>
            </a:r>
            <a:r>
              <a:rPr lang="ar-IQ" sz="3200" dirty="0">
                <a:solidFill>
                  <a:schemeClr val="accent6"/>
                </a:solidFill>
                <a:cs typeface="Ali-A-Samik" pitchFamily="2" charset="-78"/>
              </a:rPr>
              <a:t>).</a:t>
            </a:r>
            <a:br>
              <a:rPr lang="ar-IQ" sz="3200" dirty="0">
                <a:cs typeface="Ali-A-Samik" pitchFamily="2" charset="-78"/>
              </a:rPr>
            </a:br>
            <a:r>
              <a:rPr lang="ar-IQ" sz="3200" dirty="0">
                <a:cs typeface="Ali-A-Samik" pitchFamily="2" charset="-78"/>
              </a:rPr>
              <a:t># يجب ان يكون نشاط الحكام وجميع هيئات الدولة محكوم بالدستور، لأن خروج الحكام وهيئات الدولة عن الاساس النظري للدستور يعتبر انتهاكاً للسمو الموضوعي او المادي للدستور.</a:t>
            </a:r>
            <a:br>
              <a:rPr lang="ar-IQ" sz="3200" dirty="0">
                <a:cs typeface="Ali-A-Samik" pitchFamily="2" charset="-78"/>
              </a:rPr>
            </a:br>
            <a:r>
              <a:rPr lang="ar-IQ" sz="3200" dirty="0">
                <a:cs typeface="Ali-A-Samik" pitchFamily="2" charset="-78"/>
              </a:rPr>
              <a:t># السمو الموضوعي لا يقتصر على الدستور  الجامد فقط، بل يظهر كذلك في الدستور المرن. </a:t>
            </a:r>
            <a:r>
              <a:rPr lang="ar-IQ" sz="3200" dirty="0">
                <a:solidFill>
                  <a:schemeClr val="accent6"/>
                </a:solidFill>
                <a:cs typeface="Ali-A-Samik" pitchFamily="2" charset="-78"/>
              </a:rPr>
              <a:t>(السبب: </a:t>
            </a:r>
            <a:r>
              <a:rPr lang="ar-IQ" sz="3200" dirty="0">
                <a:solidFill>
                  <a:srgbClr val="00B0F0"/>
                </a:solidFill>
                <a:cs typeface="Ali-A-Samik" pitchFamily="2" charset="-78"/>
              </a:rPr>
              <a:t>لأن المشرع العادي وان كان يملك حق تعديل نصوص الدستور المرن بنفس اجراءات  تعديل القانون العادي، إلا انه ملزم دائماً باحترام الاساس النظري الذي يقوم عليه الدستور</a:t>
            </a:r>
            <a:r>
              <a:rPr lang="ar-IQ" sz="3200" dirty="0">
                <a:solidFill>
                  <a:schemeClr val="accent6"/>
                </a:solidFill>
                <a:cs typeface="Ali-A-Samik" pitchFamily="2" charset="-78"/>
              </a:rPr>
              <a:t>).</a:t>
            </a:r>
            <a:br>
              <a:rPr lang="ar-IQ" sz="3200" dirty="0">
                <a:solidFill>
                  <a:schemeClr val="accent6"/>
                </a:solidFill>
                <a:cs typeface="Ali-A-Samik" pitchFamily="2" charset="-78"/>
              </a:rPr>
            </a:br>
            <a:br>
              <a:rPr lang="ar-IQ" sz="3200" dirty="0">
                <a:solidFill>
                  <a:schemeClr val="accent6"/>
                </a:solidFill>
                <a:cs typeface="Ali-A-Samik" pitchFamily="2" charset="-78"/>
              </a:rPr>
            </a:br>
            <a:endParaRPr lang="ar-IQ" sz="3200" dirty="0"/>
          </a:p>
        </p:txBody>
      </p:sp>
    </p:spTree>
    <p:extLst>
      <p:ext uri="{BB962C8B-B14F-4D97-AF65-F5344CB8AC3E}">
        <p14:creationId xmlns:p14="http://schemas.microsoft.com/office/powerpoint/2010/main" val="39760860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991600" cy="6740307"/>
          </a:xfrm>
          <a:prstGeom prst="rect">
            <a:avLst/>
          </a:prstGeom>
        </p:spPr>
        <p:txBody>
          <a:bodyPr wrap="square">
            <a:spAutoFit/>
          </a:bodyPr>
          <a:lstStyle/>
          <a:p>
            <a:pPr algn="r" rtl="1"/>
            <a:r>
              <a:rPr lang="ar-IQ" sz="2800" dirty="0">
                <a:solidFill>
                  <a:srgbClr val="009900"/>
                </a:solidFill>
                <a:cs typeface="Ali-A-Samik" pitchFamily="2" charset="-78"/>
              </a:rPr>
              <a:t># النتائج التي تترتب على السمو الموضوعي للدستور:</a:t>
            </a:r>
            <a:br>
              <a:rPr lang="ar-IQ" sz="2800" dirty="0">
                <a:solidFill>
                  <a:schemeClr val="accent6"/>
                </a:solidFill>
                <a:cs typeface="Ali-A-Samik" pitchFamily="2" charset="-78"/>
              </a:rPr>
            </a:br>
            <a:r>
              <a:rPr lang="ar-IQ" sz="2800" dirty="0">
                <a:cs typeface="Ali-A-Samik" pitchFamily="2" charset="-78"/>
              </a:rPr>
              <a:t>١- القواعد الدستورية ملزمة لجميع هيئات الدولة، وان اي نشاط يكون مخالفاً لهذه القواعد لا يتمتع بأي اثر قانوني </a:t>
            </a:r>
            <a:r>
              <a:rPr lang="ar-IQ" sz="2800" dirty="0">
                <a:solidFill>
                  <a:srgbClr val="7030A0"/>
                </a:solidFill>
                <a:cs typeface="Ali-A-Samik" pitchFamily="2" charset="-78"/>
              </a:rPr>
              <a:t>(لأنه يمس مبدأ المشروعية. ومبدأ المشروعية يعني وجوب احترام القوانين العادية الصادرة عن السلطة التشريعية والالتزام بها وضرورة مطابقة تلك القوانين للنصوص الدستورية).</a:t>
            </a:r>
            <a:br>
              <a:rPr lang="ar-IQ" sz="2800" dirty="0">
                <a:solidFill>
                  <a:srgbClr val="7030A0"/>
                </a:solidFill>
                <a:cs typeface="Ali-A-Samik" pitchFamily="2" charset="-78"/>
              </a:rPr>
            </a:br>
            <a:r>
              <a:rPr lang="ar-IQ" sz="2800" dirty="0">
                <a:cs typeface="Ali-A-Samik" pitchFamily="2" charset="-78"/>
              </a:rPr>
              <a:t>٢- بما أن الامة أو الشعب هما مصدر السلطة, وأن هذه الأمة تمارس سلطتها حسبما بينه الدستور, فان توزيع الوظائف على السلطات العامة في الدولة (التشريعية والتنفيذية والقضائية), ان تقوم كل سلطة بما يعهد اليها من وظائف.</a:t>
            </a:r>
          </a:p>
          <a:p>
            <a:pPr algn="r" rtl="1"/>
            <a:r>
              <a:rPr lang="ar-IQ" sz="2800" dirty="0">
                <a:cs typeface="Ali-A-Samik" pitchFamily="2" charset="-78"/>
              </a:rPr>
              <a:t>3-  منع تفوض غيرها للقيام بذلك, لأن كل سلطة من السلطات العامة في الدولة انما تقوم باعمالها ووظائفها ضمن الاختصاصات التي قامت الأمة بتفويضها إياها بواسطة الدستور. لانها لا تملك حق ذاتي على الوظائف التي تمارسها, فلا يجوز لها أن تفوضها الى غيرها, عملاً بمبدأ (</a:t>
            </a:r>
            <a:r>
              <a:rPr lang="ar-IQ" sz="2800" dirty="0">
                <a:solidFill>
                  <a:srgbClr val="7030A0"/>
                </a:solidFill>
                <a:cs typeface="Ali-A-Samik" pitchFamily="2" charset="-78"/>
              </a:rPr>
              <a:t>الاختصاصات المفوضة لا تقبل التفويض).</a:t>
            </a:r>
            <a:br>
              <a:rPr lang="ar-IQ" sz="2800" dirty="0">
                <a:solidFill>
                  <a:srgbClr val="7030A0"/>
                </a:solidFill>
                <a:cs typeface="Ali-A-Samik" pitchFamily="2" charset="-78"/>
              </a:rPr>
            </a:br>
            <a:r>
              <a:rPr lang="ar-IQ" sz="2400" dirty="0">
                <a:solidFill>
                  <a:srgbClr val="FF0000"/>
                </a:solidFill>
                <a:cs typeface="Ali-A-Samik" pitchFamily="2" charset="-78"/>
              </a:rPr>
              <a:t>المادة (123) من الدستور العراقي الدائم لسنة </a:t>
            </a:r>
            <a:r>
              <a:rPr lang="en-US" sz="2400" dirty="0">
                <a:solidFill>
                  <a:srgbClr val="FF0000"/>
                </a:solidFill>
                <a:cs typeface="Ali-A-Samik" pitchFamily="2" charset="-78"/>
              </a:rPr>
              <a:t>2005</a:t>
            </a:r>
            <a:r>
              <a:rPr lang="ar-IQ" sz="2400" dirty="0">
                <a:solidFill>
                  <a:srgbClr val="FF0000"/>
                </a:solidFill>
                <a:cs typeface="Ali-A-Samik" pitchFamily="2" charset="-78"/>
              </a:rPr>
              <a:t>:(يجوز تفويض سلطات الحكومة الاتحادية للمحافظات أو بالعكس، بموافقة الطرفين وينظم ذلك بقانون). </a:t>
            </a:r>
            <a:br>
              <a:rPr lang="ar-IQ" sz="2800" dirty="0">
                <a:cs typeface="Ali-A-Samik" pitchFamily="2" charset="-78"/>
              </a:rPr>
            </a:br>
            <a:r>
              <a:rPr lang="ar-IQ" sz="2400" dirty="0">
                <a:cs typeface="Ali-A-Samik" pitchFamily="2" charset="-78"/>
              </a:rPr>
              <a:t>ان مبدأ سمو الدستور  لا ينتج اثره مالم تنظم وسائل تكفل احترامه، اي تنظيم الرقابة على دستورية القوانين، ولا يمكن تنظيم هذه الرقابة ما لم يتحقق للدستور السمو الشكلي بجانب السمو الموضوعي.</a:t>
            </a:r>
            <a:endParaRPr lang="ar-IQ" sz="2400" dirty="0"/>
          </a:p>
        </p:txBody>
      </p:sp>
    </p:spTree>
    <p:extLst>
      <p:ext uri="{BB962C8B-B14F-4D97-AF65-F5344CB8AC3E}">
        <p14:creationId xmlns:p14="http://schemas.microsoft.com/office/powerpoint/2010/main" val="15638505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763000" cy="6124754"/>
          </a:xfrm>
          <a:prstGeom prst="rect">
            <a:avLst/>
          </a:prstGeom>
        </p:spPr>
        <p:txBody>
          <a:bodyPr wrap="square">
            <a:spAutoFit/>
          </a:bodyPr>
          <a:lstStyle/>
          <a:p>
            <a:pPr algn="ctr" rtl="1"/>
            <a:r>
              <a:rPr lang="ar-IQ" sz="2800" b="1" dirty="0"/>
              <a:t>2- السمو الشكلي للدستور</a:t>
            </a:r>
          </a:p>
          <a:p>
            <a:pPr algn="r" rtl="1"/>
            <a:r>
              <a:rPr lang="ar-IQ" sz="2800" b="1" dirty="0"/>
              <a:t># يتحقق السمو الشكلي للدستور: </a:t>
            </a:r>
          </a:p>
          <a:p>
            <a:pPr algn="r" rtl="1"/>
            <a:r>
              <a:rPr lang="ar-IQ" sz="2800" b="1" dirty="0">
                <a:solidFill>
                  <a:srgbClr val="FFC000"/>
                </a:solidFill>
              </a:rPr>
              <a:t>١- اذا كانت الاجراءات المتبعة في تعديل الدستور تختلف عن اجراءات تعديل القانون العادي.</a:t>
            </a:r>
          </a:p>
          <a:p>
            <a:pPr algn="r" rtl="1"/>
            <a:r>
              <a:rPr lang="ar-IQ" sz="2800" b="1" dirty="0">
                <a:solidFill>
                  <a:srgbClr val="FFC000"/>
                </a:solidFill>
              </a:rPr>
              <a:t>٢- وهذه الاجراءات تكون اشد صعوبة واكثر تعقيداً من تلك المتبعة في تعديل القانون العادي.</a:t>
            </a:r>
          </a:p>
          <a:p>
            <a:pPr algn="r" rtl="1"/>
            <a:r>
              <a:rPr lang="ar-IQ" sz="2800" b="1" dirty="0"/>
              <a:t># اذن، ان السمو الشكلي لا يتحقق إلا بالنسبة للدساتير الجامدة فقط. </a:t>
            </a:r>
            <a:r>
              <a:rPr lang="ar-IQ" sz="2800" b="1" dirty="0">
                <a:solidFill>
                  <a:srgbClr val="7030A0"/>
                </a:solidFill>
              </a:rPr>
              <a:t>(لأن اجراءات تعديلها تختلف عن اجراءات تعديل القانون العادي).</a:t>
            </a:r>
          </a:p>
          <a:p>
            <a:pPr algn="r" rtl="1"/>
            <a:r>
              <a:rPr lang="ar-IQ" sz="2800" b="1" dirty="0"/>
              <a:t># صفة الجمود هي التي تسبغ على الدستور سمواً شكلياً على القوانين العادية بالاضافة الى السمو الموضوعي.</a:t>
            </a:r>
          </a:p>
          <a:p>
            <a:pPr algn="r" rtl="1"/>
            <a:r>
              <a:rPr lang="ar-IQ" sz="2800" b="1" dirty="0"/>
              <a:t># السمو الشكلي يشمل جميع القواعد الموجودة في الوثيقة الدستورية (سواء كانت قواعد دستورية موضوعية او قواعد دستورية شكلية)، لكنه لا يمتد الى القواعد القانونية العادية وان كانت هذه القواعد ذات طبيعة دستورية. </a:t>
            </a:r>
            <a:r>
              <a:rPr lang="ar-IQ" sz="2800" b="1" dirty="0">
                <a:solidFill>
                  <a:srgbClr val="7030A0"/>
                </a:solidFill>
              </a:rPr>
              <a:t>(لأن العبرة في السمو هو في شكل القاعدة لا بمضمونها).</a:t>
            </a:r>
          </a:p>
        </p:txBody>
      </p:sp>
    </p:spTree>
    <p:extLst>
      <p:ext uri="{BB962C8B-B14F-4D97-AF65-F5344CB8AC3E}">
        <p14:creationId xmlns:p14="http://schemas.microsoft.com/office/powerpoint/2010/main" val="38555914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8839200" cy="6494085"/>
          </a:xfrm>
          <a:prstGeom prst="rect">
            <a:avLst/>
          </a:prstGeom>
        </p:spPr>
        <p:txBody>
          <a:bodyPr wrap="square">
            <a:spAutoFit/>
          </a:bodyPr>
          <a:lstStyle/>
          <a:p>
            <a:pPr algn="r" rtl="1"/>
            <a:r>
              <a:rPr lang="ar-IQ" sz="3200" b="1" dirty="0"/>
              <a:t># لا يتحقق السمو الشكلي للدساتير المرنة، بالرغم من تمتعها بالسمو </a:t>
            </a:r>
            <a:r>
              <a:rPr lang="ar-IQ" sz="3200" b="1" dirty="0">
                <a:solidFill>
                  <a:srgbClr val="7030A0"/>
                </a:solidFill>
              </a:rPr>
              <a:t>الموضوعي (وذلك لعدم وجود فرق بين القواعد الدستورية المرنة والقانون العادي من الناحية الشكلية، لأن اجراءات تعديل الدستور المرن والقانون العادي واحدة).</a:t>
            </a:r>
          </a:p>
          <a:p>
            <a:pPr algn="r" rtl="1"/>
            <a:endParaRPr lang="ar-IQ" sz="3200" b="1" dirty="0">
              <a:solidFill>
                <a:srgbClr val="7030A0"/>
              </a:solidFill>
            </a:endParaRPr>
          </a:p>
          <a:p>
            <a:pPr algn="r" rtl="1"/>
            <a:r>
              <a:rPr lang="ar-IQ" sz="2800" b="1" dirty="0"/>
              <a:t># الدساتير المرنة تتمتع فقط بالسمو الموضوعي.</a:t>
            </a:r>
          </a:p>
          <a:p>
            <a:pPr algn="r" rtl="1"/>
            <a:r>
              <a:rPr lang="ar-IQ" sz="2800" b="1" dirty="0"/>
              <a:t># الدساتير الجامدة تتمتع بالسمو الموضوعي والسمو الشكلي.</a:t>
            </a:r>
          </a:p>
          <a:p>
            <a:pPr algn="ctr" rtl="1"/>
            <a:r>
              <a:rPr lang="ar-IQ" sz="3200" b="1" dirty="0">
                <a:solidFill>
                  <a:srgbClr val="FF0000"/>
                </a:solidFill>
              </a:rPr>
              <a:t>نتائج سمو الدستور</a:t>
            </a:r>
          </a:p>
          <a:p>
            <a:pPr algn="r" rtl="1"/>
            <a:r>
              <a:rPr lang="ar-IQ" sz="3200" b="1" dirty="0">
                <a:solidFill>
                  <a:srgbClr val="0070C0"/>
                </a:solidFill>
              </a:rPr>
              <a:t>1- تكون قواعد الدستور اكثر ثباتا من القواعد القانونية العادية.</a:t>
            </a:r>
          </a:p>
          <a:p>
            <a:pPr algn="r" rtl="1"/>
            <a:r>
              <a:rPr lang="ar-IQ" sz="3200" b="1" dirty="0">
                <a:solidFill>
                  <a:srgbClr val="0070C0"/>
                </a:solidFill>
              </a:rPr>
              <a:t>2- لايمكن الغاء القواعد الدستورية إلا بقواعد دستورية.</a:t>
            </a:r>
          </a:p>
          <a:p>
            <a:pPr algn="r" rtl="1"/>
            <a:r>
              <a:rPr lang="ar-IQ" sz="3200" b="1" dirty="0">
                <a:solidFill>
                  <a:srgbClr val="0070C0"/>
                </a:solidFill>
              </a:rPr>
              <a:t>3- وجوب انسجام القواعد القانونية العادية مع القواعد الدستورية وعدم تعارضها معها.</a:t>
            </a:r>
          </a:p>
          <a:p>
            <a:pPr algn="r" rtl="1"/>
            <a:endParaRPr lang="ar-IQ" sz="3200" b="1" dirty="0"/>
          </a:p>
        </p:txBody>
      </p:sp>
    </p:spTree>
    <p:extLst>
      <p:ext uri="{BB962C8B-B14F-4D97-AF65-F5344CB8AC3E}">
        <p14:creationId xmlns:p14="http://schemas.microsoft.com/office/powerpoint/2010/main" val="18251788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1342" y="390535"/>
            <a:ext cx="8770257" cy="6309420"/>
          </a:xfrm>
          <a:prstGeom prst="rect">
            <a:avLst/>
          </a:prstGeom>
        </p:spPr>
        <p:txBody>
          <a:bodyPr wrap="square">
            <a:spAutoFit/>
          </a:bodyPr>
          <a:lstStyle/>
          <a:p>
            <a:pPr algn="ctr" rtl="1"/>
            <a:r>
              <a:rPr lang="ar-IQ" sz="3200" b="1" dirty="0">
                <a:solidFill>
                  <a:srgbClr val="0070C0"/>
                </a:solidFill>
              </a:rPr>
              <a:t>التفرقة بين القوانين الدستورية والقوانين العادية</a:t>
            </a:r>
          </a:p>
          <a:p>
            <a:pPr algn="ctr" rtl="1"/>
            <a:endParaRPr lang="ar-IQ" sz="3200" b="1" dirty="0">
              <a:solidFill>
                <a:srgbClr val="0070C0"/>
              </a:solidFill>
            </a:endParaRPr>
          </a:p>
          <a:p>
            <a:pPr algn="just" rtl="1"/>
            <a:r>
              <a:rPr lang="ar-IQ" sz="3200" b="1" dirty="0">
                <a:solidFill>
                  <a:srgbClr val="7030A0"/>
                </a:solidFill>
              </a:rPr>
              <a:t>من حيث الموضوع: </a:t>
            </a:r>
            <a:r>
              <a:rPr lang="ar-IQ" sz="2800" b="1" dirty="0"/>
              <a:t>يختلف مضمون القواعد الدستورية عن مضمون القواعد العادية في أن </a:t>
            </a:r>
            <a:r>
              <a:rPr lang="ar-IQ" sz="2800" b="1" dirty="0">
                <a:solidFill>
                  <a:srgbClr val="FF0000"/>
                </a:solidFill>
              </a:rPr>
              <a:t>الاولى تبين نظام الحكم في الدولة والسلطات العامة فيها وتحدد اختصاصاتها وعلاقتها ببعض وبالأفراد . </a:t>
            </a:r>
          </a:p>
          <a:p>
            <a:pPr algn="just" rtl="1"/>
            <a:r>
              <a:rPr lang="ar-IQ" sz="2800" b="1" dirty="0">
                <a:solidFill>
                  <a:srgbClr val="0070C0"/>
                </a:solidFill>
              </a:rPr>
              <a:t>أما القواعد العادية فهي التي لاتعالج مثل تلك الموضاعات الاساسية في الدولة, وانما تلك التي تتناول موضوعات أقل أهمية منها قواعد البيع والايجار والرهن والموظفين وبعض العمال والتجارة والتنظيم الاداري والمالي وغيرها.</a:t>
            </a:r>
          </a:p>
          <a:p>
            <a:pPr algn="just" rtl="1"/>
            <a:r>
              <a:rPr lang="ar-IQ" sz="3200" b="1" dirty="0">
                <a:solidFill>
                  <a:srgbClr val="7030A0"/>
                </a:solidFill>
              </a:rPr>
              <a:t>من حيث الشكل: </a:t>
            </a:r>
            <a:r>
              <a:rPr lang="ar-IQ" sz="2800" b="1" dirty="0"/>
              <a:t>تختلف القواعد الدستورية عن القواعد العادية من حيث اجراءات تعديلها, حيث يتطلب الدستور الجامد اجراءات أكثر شدة وتعقيدا لتعديل القواعد الدستورية من تلك الاجراءات المطلوبة لتعديل القواعد العادية الاخرى. </a:t>
            </a:r>
          </a:p>
          <a:p>
            <a:pPr algn="r" rtl="1"/>
            <a:endParaRPr lang="ar-IQ" sz="2800" b="1" dirty="0"/>
          </a:p>
        </p:txBody>
      </p:sp>
    </p:spTree>
    <p:extLst>
      <p:ext uri="{BB962C8B-B14F-4D97-AF65-F5344CB8AC3E}">
        <p14:creationId xmlns:p14="http://schemas.microsoft.com/office/powerpoint/2010/main" val="4095235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610600" cy="6124754"/>
          </a:xfrm>
          <a:prstGeom prst="rect">
            <a:avLst/>
          </a:prstGeom>
        </p:spPr>
        <p:txBody>
          <a:bodyPr wrap="square">
            <a:spAutoFit/>
          </a:bodyPr>
          <a:lstStyle/>
          <a:p>
            <a:pPr algn="just" rtl="1">
              <a:defRPr/>
            </a:pPr>
            <a:r>
              <a:rPr lang="ar-IQ" sz="2800" dirty="0">
                <a:solidFill>
                  <a:srgbClr val="FF3300"/>
                </a:solidFill>
                <a:cs typeface="Ali-A-Samik" pitchFamily="2" charset="-78"/>
              </a:rPr>
              <a:t>الاستثناء الذي يرد على مبدأ سمو الدستور</a:t>
            </a:r>
            <a:endParaRPr lang="ar-IQ" sz="2800" dirty="0">
              <a:cs typeface="Ali-A-Samik" pitchFamily="2" charset="-78"/>
            </a:endParaRPr>
          </a:p>
          <a:p>
            <a:pPr algn="just" rtl="1">
              <a:defRPr/>
            </a:pPr>
            <a:r>
              <a:rPr lang="ar-IQ" sz="2800" dirty="0">
                <a:cs typeface="Ali-A-Samik" pitchFamily="2" charset="-78"/>
              </a:rPr>
              <a:t># تعتبر نظرية الضرورة استثناءاً او قيداً على مبدأ سمو الدستور والنتائج المترتبة عليه.</a:t>
            </a:r>
          </a:p>
          <a:p>
            <a:pPr algn="just" rtl="1">
              <a:defRPr/>
            </a:pPr>
            <a:r>
              <a:rPr lang="ar-IQ" sz="2800" dirty="0">
                <a:cs typeface="Ali-A-Samik" pitchFamily="2" charset="-78"/>
              </a:rPr>
              <a:t># تستمد نظرية الضرورة مدلولها من القاعدة الرومانية القديمة التي تقول: </a:t>
            </a:r>
            <a:r>
              <a:rPr lang="ar-IQ" sz="2800" dirty="0">
                <a:solidFill>
                  <a:srgbClr val="0070C0"/>
                </a:solidFill>
                <a:cs typeface="Ali-A-Samik" pitchFamily="2" charset="-78"/>
              </a:rPr>
              <a:t>ان سلامة الشعب فوق القانون</a:t>
            </a:r>
            <a:r>
              <a:rPr lang="ar-IQ" sz="2800" dirty="0">
                <a:cs typeface="Ali-A-Samik" pitchFamily="2" charset="-78"/>
              </a:rPr>
              <a:t>.</a:t>
            </a:r>
          </a:p>
          <a:p>
            <a:pPr algn="just" rtl="1">
              <a:defRPr/>
            </a:pPr>
            <a:r>
              <a:rPr lang="ar-IQ" sz="2800" dirty="0">
                <a:cs typeface="Ali-A-Samik" pitchFamily="2" charset="-78"/>
              </a:rPr>
              <a:t># </a:t>
            </a:r>
            <a:r>
              <a:rPr lang="ar-IQ" sz="2800" dirty="0">
                <a:solidFill>
                  <a:srgbClr val="FFC000"/>
                </a:solidFill>
                <a:cs typeface="Ali-A-Samik" pitchFamily="2" charset="-78"/>
              </a:rPr>
              <a:t>خلاصة نظرية الضرورة هي:</a:t>
            </a:r>
          </a:p>
          <a:p>
            <a:pPr marL="285750" indent="-285750" algn="just" rtl="1">
              <a:buFontTx/>
              <a:buChar char="-"/>
              <a:defRPr/>
            </a:pPr>
            <a:r>
              <a:rPr lang="ar-IQ" sz="2800" dirty="0">
                <a:cs typeface="Ali-A-Samik" pitchFamily="2" charset="-78"/>
              </a:rPr>
              <a:t>ان القواعد الدستورية وجدت لتنظيم ممارسة السلطة في الدولة.</a:t>
            </a:r>
          </a:p>
          <a:p>
            <a:pPr marL="285750" indent="-285750" algn="just" rtl="1">
              <a:buFontTx/>
              <a:buChar char="-"/>
              <a:defRPr/>
            </a:pPr>
            <a:r>
              <a:rPr lang="ar-IQ" sz="2800" dirty="0">
                <a:cs typeface="Ali-A-Samik" pitchFamily="2" charset="-78"/>
              </a:rPr>
              <a:t>وهذا التنظيم يرتكز على مبادئ معينة تهدف بالدرجة الاساس الى </a:t>
            </a:r>
            <a:r>
              <a:rPr lang="ar-IQ" sz="2800" dirty="0">
                <a:solidFill>
                  <a:srgbClr val="FF0000"/>
                </a:solidFill>
                <a:cs typeface="Ali-A-Samik" pitchFamily="2" charset="-78"/>
              </a:rPr>
              <a:t>تقيد سلطة الحكام</a:t>
            </a:r>
            <a:r>
              <a:rPr lang="ar-IQ" sz="2800" dirty="0">
                <a:cs typeface="Ali-A-Samik" pitchFamily="2" charset="-78"/>
              </a:rPr>
              <a:t>  </a:t>
            </a:r>
            <a:r>
              <a:rPr lang="ar-IQ" sz="2800" dirty="0">
                <a:solidFill>
                  <a:srgbClr val="FFC000"/>
                </a:solidFill>
                <a:cs typeface="Ali-A-Samik" pitchFamily="2" charset="-78"/>
              </a:rPr>
              <a:t>وايجاد نوع من الفصل والتوازن بين هيئات الدولة المختلفة</a:t>
            </a:r>
            <a:r>
              <a:rPr lang="ar-IQ" sz="2800" dirty="0">
                <a:cs typeface="Ali-A-Samik" pitchFamily="2" charset="-78"/>
              </a:rPr>
              <a:t>، وذلك من أجل تأمين وحماية مبدأ سيادة القانون وحقوق الانسان وحرياته الاساسية.</a:t>
            </a:r>
          </a:p>
          <a:p>
            <a:pPr marL="285750" indent="-285750" algn="just" rtl="1">
              <a:buFontTx/>
              <a:buChar char="-"/>
              <a:defRPr/>
            </a:pPr>
            <a:r>
              <a:rPr lang="ar-IQ" sz="2800" dirty="0">
                <a:cs typeface="Ali-A-Samik" pitchFamily="2" charset="-78"/>
              </a:rPr>
              <a:t>لكن هذه المبادئ  شرعت للظروف الطبيعية.</a:t>
            </a:r>
          </a:p>
          <a:p>
            <a:pPr marL="285750" indent="-285750" algn="just" rtl="1">
              <a:buFontTx/>
              <a:buChar char="-"/>
              <a:defRPr/>
            </a:pPr>
            <a:r>
              <a:rPr lang="ar-IQ" sz="2800" dirty="0">
                <a:cs typeface="Ali-A-Samik" pitchFamily="2" charset="-78"/>
              </a:rPr>
              <a:t>لكن اذا استجدت ظروف استثنائية قاهرة من شأنها المساس بكيان الدولة او بالسلامة العامة للمجتمع </a:t>
            </a:r>
            <a:r>
              <a:rPr lang="ar-IQ" sz="2800" dirty="0">
                <a:solidFill>
                  <a:srgbClr val="FF0000"/>
                </a:solidFill>
                <a:cs typeface="Ali-A-Samik" pitchFamily="2" charset="-78"/>
              </a:rPr>
              <a:t>كحالة الحرب والازمات الحادة من سياسية واقتصادية او حالة التمرد او العصيان لابد من مواجهتها باتخاذ تدابير استثنائية</a:t>
            </a:r>
            <a:r>
              <a:rPr lang="ar-IQ" sz="2800" dirty="0">
                <a:cs typeface="Ali-A-Samik" pitchFamily="2" charset="-78"/>
              </a:rPr>
              <a:t>.</a:t>
            </a:r>
          </a:p>
        </p:txBody>
      </p:sp>
    </p:spTree>
    <p:extLst>
      <p:ext uri="{BB962C8B-B14F-4D97-AF65-F5344CB8AC3E}">
        <p14:creationId xmlns:p14="http://schemas.microsoft.com/office/powerpoint/2010/main" val="2605658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3679825" y="306388"/>
            <a:ext cx="236314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rtl="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rtl="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rtl="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rtl="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ar-IQ" sz="4000" b="1">
                <a:solidFill>
                  <a:srgbClr val="002060"/>
                </a:solidFill>
              </a:rPr>
              <a:t>فكرة الدستور</a:t>
            </a:r>
            <a:endParaRPr lang="en-US" sz="4000" b="1">
              <a:solidFill>
                <a:srgbClr val="002060"/>
              </a:solidFill>
            </a:endParaRPr>
          </a:p>
        </p:txBody>
      </p:sp>
      <p:sp>
        <p:nvSpPr>
          <p:cNvPr id="3" name="TextBox 2"/>
          <p:cNvSpPr txBox="1">
            <a:spLocks noChangeArrowheads="1"/>
          </p:cNvSpPr>
          <p:nvPr/>
        </p:nvSpPr>
        <p:spPr bwMode="auto">
          <a:xfrm>
            <a:off x="2143079" y="1600200"/>
            <a:ext cx="5222969"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rtl="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rtl="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rtl="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rtl="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just" rtl="1" eaLnBrk="1" hangingPunct="1"/>
            <a:r>
              <a:rPr lang="ar-SY" sz="3600" b="1" dirty="0">
                <a:solidFill>
                  <a:srgbClr val="002060"/>
                </a:solidFill>
              </a:rPr>
              <a:t>1- </a:t>
            </a:r>
            <a:r>
              <a:rPr lang="ar-IQ" sz="3600" b="1" dirty="0">
                <a:solidFill>
                  <a:srgbClr val="002060"/>
                </a:solidFill>
              </a:rPr>
              <a:t>معنى الدستور وطبيعة قواعده.</a:t>
            </a:r>
            <a:endParaRPr lang="ar-SY" sz="3600" b="1" dirty="0">
              <a:solidFill>
                <a:srgbClr val="002060"/>
              </a:solidFill>
            </a:endParaRPr>
          </a:p>
          <a:p>
            <a:pPr algn="just" rtl="1" eaLnBrk="1" hangingPunct="1"/>
            <a:endParaRPr lang="ar-SY" sz="3600" b="1" dirty="0">
              <a:solidFill>
                <a:srgbClr val="002060"/>
              </a:solidFill>
            </a:endParaRPr>
          </a:p>
          <a:p>
            <a:pPr algn="just" rtl="1" eaLnBrk="1" hangingPunct="1"/>
            <a:r>
              <a:rPr lang="ar-SY" sz="3600" b="1" dirty="0">
                <a:solidFill>
                  <a:srgbClr val="002060"/>
                </a:solidFill>
              </a:rPr>
              <a:t>2- </a:t>
            </a:r>
            <a:r>
              <a:rPr lang="ar-IQ" sz="3600" b="1" dirty="0">
                <a:solidFill>
                  <a:srgbClr val="002060"/>
                </a:solidFill>
              </a:rPr>
              <a:t>مبدأ سمو الدستور.</a:t>
            </a:r>
            <a:endParaRPr lang="ar-SY" sz="3600" b="1" dirty="0">
              <a:solidFill>
                <a:srgbClr val="002060"/>
              </a:solidFill>
            </a:endParaRPr>
          </a:p>
          <a:p>
            <a:pPr algn="just" rtl="1" eaLnBrk="1" hangingPunct="1"/>
            <a:endParaRPr lang="ar-SY" sz="3600" b="1" dirty="0">
              <a:solidFill>
                <a:srgbClr val="002060"/>
              </a:solidFill>
            </a:endParaRPr>
          </a:p>
          <a:p>
            <a:pPr algn="just" rtl="1" eaLnBrk="1" hangingPunct="1"/>
            <a:r>
              <a:rPr lang="ar-SY" sz="3600" b="1" dirty="0">
                <a:solidFill>
                  <a:srgbClr val="002060"/>
                </a:solidFill>
              </a:rPr>
              <a:t>3- </a:t>
            </a:r>
            <a:r>
              <a:rPr lang="ar-IQ" sz="3600" b="1" dirty="0">
                <a:solidFill>
                  <a:srgbClr val="002060"/>
                </a:solidFill>
              </a:rPr>
              <a:t>الرقابة على دستورية القوانين.</a:t>
            </a:r>
            <a:endParaRPr lang="ar-SY" sz="3600" b="1" dirty="0">
              <a:solidFill>
                <a:srgbClr val="002060"/>
              </a:solidFill>
            </a:endParaRPr>
          </a:p>
          <a:p>
            <a:pPr algn="just" rtl="1" eaLnBrk="1" hangingPunct="1"/>
            <a:endParaRPr lang="ar-SY" sz="3600" b="1" dirty="0">
              <a:solidFill>
                <a:srgbClr val="002060"/>
              </a:solidFill>
            </a:endParaRPr>
          </a:p>
          <a:p>
            <a:pPr algn="just" rtl="1" eaLnBrk="1" hangingPunct="1"/>
            <a:r>
              <a:rPr lang="ar-SY" sz="3600" b="1" dirty="0">
                <a:solidFill>
                  <a:srgbClr val="002060"/>
                </a:solidFill>
              </a:rPr>
              <a:t>4- أ</a:t>
            </a:r>
            <a:r>
              <a:rPr lang="ar-IQ" sz="3600" b="1" dirty="0">
                <a:solidFill>
                  <a:srgbClr val="002060"/>
                </a:solidFill>
              </a:rPr>
              <a:t>نواع الدساتير.</a:t>
            </a:r>
            <a:endParaRPr lang="ar-SY" sz="3600" b="1" dirty="0">
              <a:solidFill>
                <a:srgbClr val="002060"/>
              </a:solidFill>
            </a:endParaRPr>
          </a:p>
          <a:p>
            <a:pPr algn="just" rtl="1" eaLnBrk="1" hangingPunct="1"/>
            <a:endParaRPr lang="ar-SY" sz="3600" b="1" dirty="0">
              <a:solidFill>
                <a:srgbClr val="002060"/>
              </a:solidFill>
            </a:endParaRPr>
          </a:p>
        </p:txBody>
      </p:sp>
    </p:spTree>
    <p:extLst>
      <p:ext uri="{BB962C8B-B14F-4D97-AF65-F5344CB8AC3E}">
        <p14:creationId xmlns:p14="http://schemas.microsoft.com/office/powerpoint/2010/main" val="3129681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533400"/>
            <a:ext cx="8763000" cy="4524315"/>
          </a:xfrm>
          <a:prstGeom prst="rect">
            <a:avLst/>
          </a:prstGeom>
        </p:spPr>
        <p:txBody>
          <a:bodyPr wrap="square">
            <a:spAutoFit/>
          </a:bodyPr>
          <a:lstStyle/>
          <a:p>
            <a:pPr marL="285750" indent="-285750" algn="just" rtl="1">
              <a:buFontTx/>
              <a:buChar char="-"/>
              <a:defRPr/>
            </a:pPr>
            <a:r>
              <a:rPr lang="ar-IQ" sz="3200" dirty="0">
                <a:cs typeface="Ali-A-Samik" pitchFamily="2" charset="-78"/>
              </a:rPr>
              <a:t>اذن، حالة الضرورة: </a:t>
            </a:r>
          </a:p>
          <a:p>
            <a:pPr marL="342900" indent="-342900" algn="just" rtl="1">
              <a:buFontTx/>
              <a:buAutoNum type="arabic1Minus"/>
              <a:defRPr/>
            </a:pPr>
            <a:r>
              <a:rPr lang="ar-IQ" sz="3200" dirty="0">
                <a:solidFill>
                  <a:srgbClr val="0070C0"/>
                </a:solidFill>
                <a:cs typeface="Ali-A-Samik" pitchFamily="2" charset="-78"/>
              </a:rPr>
              <a:t>تجيز للدولة او احدى هيئاتها (وغالباً ما تكون السلطة التنفيذية – رئيس الدولة او رئيس الحكومة) ان تعلق كل او بعض نصوص الدستور خلال مدة من الزمن.</a:t>
            </a:r>
          </a:p>
          <a:p>
            <a:pPr marL="342900" indent="-342900" algn="just" rtl="1">
              <a:buFontTx/>
              <a:buAutoNum type="arabic1Minus"/>
              <a:defRPr/>
            </a:pPr>
            <a:r>
              <a:rPr lang="ar-IQ" sz="3200" dirty="0">
                <a:solidFill>
                  <a:srgbClr val="0070C0"/>
                </a:solidFill>
                <a:cs typeface="Ali-A-Samik" pitchFamily="2" charset="-78"/>
              </a:rPr>
              <a:t>او تجيز للسلطة التنفيذية ممارسة عملية تشريع القوانين واصدار المراسيم خلال مدة من الزمن .</a:t>
            </a:r>
          </a:p>
          <a:p>
            <a:pPr algn="just" rtl="1">
              <a:defRPr/>
            </a:pPr>
            <a:r>
              <a:rPr lang="ar-IQ" sz="3200" dirty="0">
                <a:cs typeface="Ali-A-Samik" pitchFamily="2" charset="-78"/>
              </a:rPr>
              <a:t>* يجب ان لا تستمر هذه المدة إلا لمواجهة الظروف التي ادت اليها ويجب العودة الى الحالة الطبيعية حال زوال تلك الظروف، </a:t>
            </a:r>
            <a:r>
              <a:rPr lang="ar-IQ" sz="3200" dirty="0">
                <a:solidFill>
                  <a:srgbClr val="009900"/>
                </a:solidFill>
                <a:cs typeface="Ali-A-Samik" pitchFamily="2" charset="-78"/>
              </a:rPr>
              <a:t>لأن الضرورة تقدر بقدرها.</a:t>
            </a:r>
          </a:p>
        </p:txBody>
      </p:sp>
    </p:spTree>
    <p:extLst>
      <p:ext uri="{BB962C8B-B14F-4D97-AF65-F5344CB8AC3E}">
        <p14:creationId xmlns:p14="http://schemas.microsoft.com/office/powerpoint/2010/main" val="26129937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 y="228600"/>
            <a:ext cx="8915400" cy="6186309"/>
          </a:xfrm>
          <a:prstGeom prst="rect">
            <a:avLst/>
          </a:prstGeom>
        </p:spPr>
        <p:txBody>
          <a:bodyPr wrap="square">
            <a:spAutoFit/>
          </a:bodyPr>
          <a:lstStyle/>
          <a:p>
            <a:pPr algn="r" rtl="1">
              <a:defRPr/>
            </a:pPr>
            <a:r>
              <a:rPr lang="ar-IQ" sz="3600" dirty="0">
                <a:solidFill>
                  <a:srgbClr val="C00000"/>
                </a:solidFill>
                <a:cs typeface="Ali-A-Samik" pitchFamily="2" charset="-78"/>
              </a:rPr>
              <a:t># تجد نظرية الضرورة اساسها في كتابات بعض الفقهاء الالمان منهم: </a:t>
            </a:r>
            <a:r>
              <a:rPr lang="ar-IQ" sz="3600" dirty="0">
                <a:solidFill>
                  <a:srgbClr val="FFC000"/>
                </a:solidFill>
                <a:cs typeface="Ali-A-Samik" pitchFamily="2" charset="-78"/>
              </a:rPr>
              <a:t>هيكل وإهرنك ويلينك</a:t>
            </a:r>
            <a:r>
              <a:rPr lang="ar-IQ" sz="3600" dirty="0">
                <a:solidFill>
                  <a:srgbClr val="C00000"/>
                </a:solidFill>
                <a:cs typeface="Ali-A-Samik" pitchFamily="2" charset="-78"/>
              </a:rPr>
              <a:t>.</a:t>
            </a:r>
          </a:p>
          <a:p>
            <a:pPr algn="r" rtl="1">
              <a:defRPr/>
            </a:pPr>
            <a:endParaRPr lang="ar-IQ" sz="3600" dirty="0">
              <a:solidFill>
                <a:srgbClr val="C00000"/>
              </a:solidFill>
              <a:cs typeface="Ali-A-Samik" pitchFamily="2" charset="-78"/>
            </a:endParaRPr>
          </a:p>
          <a:p>
            <a:pPr algn="r" rtl="1">
              <a:defRPr/>
            </a:pPr>
            <a:r>
              <a:rPr lang="ar-IQ" sz="3600" dirty="0">
                <a:solidFill>
                  <a:srgbClr val="FF0000"/>
                </a:solidFill>
                <a:cs typeface="Ali-A-Samik" pitchFamily="2" charset="-78"/>
              </a:rPr>
              <a:t># وفقاً للاتجاه الالماني، يترتب على اعتبار نظرية الضرورة نظرية قانونية:</a:t>
            </a:r>
          </a:p>
          <a:p>
            <a:pPr marL="514350" indent="-514350" algn="r" rtl="1">
              <a:buFontTx/>
              <a:buAutoNum type="arabic1Minus"/>
              <a:defRPr/>
            </a:pPr>
            <a:r>
              <a:rPr lang="ar-IQ" sz="3600" dirty="0">
                <a:solidFill>
                  <a:srgbClr val="FFC000"/>
                </a:solidFill>
                <a:cs typeface="Ali-A-Samik" pitchFamily="2" charset="-78"/>
              </a:rPr>
              <a:t>ان الاعمال والاجراءات التي تتخذها الدولة في احوال الضرورة هي اجراءات مشروعة. </a:t>
            </a:r>
          </a:p>
          <a:p>
            <a:pPr marL="514350" indent="-514350" algn="r" rtl="1">
              <a:buFontTx/>
              <a:buAutoNum type="arabic1Minus"/>
              <a:defRPr/>
            </a:pPr>
            <a:r>
              <a:rPr lang="ar-IQ" sz="3600" dirty="0">
                <a:solidFill>
                  <a:srgbClr val="FFC000"/>
                </a:solidFill>
                <a:cs typeface="Ali-A-Samik" pitchFamily="2" charset="-78"/>
              </a:rPr>
              <a:t>لا تترتب مسؤولية موظفي الدولة في اتخاذ هذه الاعمال والاجراءات. </a:t>
            </a:r>
          </a:p>
          <a:p>
            <a:pPr marL="514350" indent="-514350" algn="r" rtl="1">
              <a:buFontTx/>
              <a:buAutoNum type="arabic1Minus"/>
              <a:defRPr/>
            </a:pPr>
            <a:r>
              <a:rPr lang="ar-IQ" sz="3600" dirty="0">
                <a:solidFill>
                  <a:srgbClr val="FFC000"/>
                </a:solidFill>
                <a:cs typeface="Ali-A-Samik" pitchFamily="2" charset="-78"/>
              </a:rPr>
              <a:t>لا يحق للافراد المطالبة بالتعويض عما قد يلحقهم من ضرر جراء ذلك.</a:t>
            </a:r>
            <a:endParaRPr lang="en-US" sz="3600" dirty="0">
              <a:solidFill>
                <a:srgbClr val="FFC000"/>
              </a:solidFill>
              <a:cs typeface="Ali-A-Samik" pitchFamily="2" charset="-78"/>
            </a:endParaRPr>
          </a:p>
        </p:txBody>
      </p:sp>
    </p:spTree>
    <p:extLst>
      <p:ext uri="{BB962C8B-B14F-4D97-AF65-F5344CB8AC3E}">
        <p14:creationId xmlns:p14="http://schemas.microsoft.com/office/powerpoint/2010/main" val="8829627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 y="152400"/>
            <a:ext cx="8915400" cy="6494085"/>
          </a:xfrm>
          <a:prstGeom prst="rect">
            <a:avLst/>
          </a:prstGeom>
        </p:spPr>
        <p:txBody>
          <a:bodyPr wrap="square">
            <a:spAutoFit/>
          </a:bodyPr>
          <a:lstStyle/>
          <a:p>
            <a:pPr algn="r" rtl="1"/>
            <a:r>
              <a:rPr lang="ar-IQ" sz="3200" b="1" dirty="0">
                <a:solidFill>
                  <a:srgbClr val="009900"/>
                </a:solidFill>
                <a:effectLst>
                  <a:outerShdw blurRad="38100" dist="38100" dir="2700000" algn="tl">
                    <a:srgbClr val="000000">
                      <a:alpha val="43137"/>
                    </a:srgbClr>
                  </a:outerShdw>
                </a:effectLst>
              </a:rPr>
              <a:t># اما الاتجاه السائد في الفقه الفرنسي هو:</a:t>
            </a:r>
            <a:br>
              <a:rPr lang="ar-IQ" sz="3200" b="1" dirty="0">
                <a:solidFill>
                  <a:srgbClr val="009900"/>
                </a:solidFill>
                <a:effectLst>
                  <a:outerShdw blurRad="38100" dist="38100" dir="2700000" algn="tl">
                    <a:srgbClr val="000000">
                      <a:alpha val="43137"/>
                    </a:srgbClr>
                  </a:outerShdw>
                </a:effectLst>
              </a:rPr>
            </a:br>
            <a:r>
              <a:rPr lang="ar-IQ" sz="3200" b="1" dirty="0">
                <a:solidFill>
                  <a:srgbClr val="00B0F0"/>
                </a:solidFill>
                <a:effectLst>
                  <a:outerShdw blurRad="38100" dist="38100" dir="2700000" algn="tl">
                    <a:srgbClr val="000000">
                      <a:alpha val="43137"/>
                    </a:srgbClr>
                  </a:outerShdw>
                </a:effectLst>
              </a:rPr>
              <a:t>- عدم الاعتراف بحق الضرورة. </a:t>
            </a:r>
            <a:br>
              <a:rPr lang="ar-IQ" sz="3200" b="1" dirty="0">
                <a:solidFill>
                  <a:srgbClr val="00B0F0"/>
                </a:solidFill>
                <a:effectLst>
                  <a:outerShdw blurRad="38100" dist="38100" dir="2700000" algn="tl">
                    <a:srgbClr val="000000">
                      <a:alpha val="43137"/>
                    </a:srgbClr>
                  </a:outerShdw>
                </a:effectLst>
              </a:rPr>
            </a:br>
            <a:r>
              <a:rPr lang="ar-IQ" sz="3200" b="1" dirty="0">
                <a:solidFill>
                  <a:srgbClr val="00B0F0"/>
                </a:solidFill>
                <a:effectLst>
                  <a:outerShdw blurRad="38100" dist="38100" dir="2700000" algn="tl">
                    <a:srgbClr val="000000">
                      <a:alpha val="43137"/>
                    </a:srgbClr>
                  </a:outerShdw>
                </a:effectLst>
              </a:rPr>
              <a:t>- فأذا اضطرت الدولة الى اتخاذ اجراءات مخالفة للقانون او الدستور لدفع ضرر او لمعالجة ظرف طارئ فلا يرجع ذلك الى حق قانوني لها.</a:t>
            </a:r>
            <a:br>
              <a:rPr lang="ar-IQ" sz="3200" b="1" dirty="0">
                <a:solidFill>
                  <a:srgbClr val="00B0F0"/>
                </a:solidFill>
                <a:effectLst>
                  <a:outerShdw blurRad="38100" dist="38100" dir="2700000" algn="tl">
                    <a:srgbClr val="000000">
                      <a:alpha val="43137"/>
                    </a:srgbClr>
                  </a:outerShdw>
                </a:effectLst>
              </a:rPr>
            </a:br>
            <a:r>
              <a:rPr lang="ar-IQ" sz="3200" b="1" dirty="0">
                <a:solidFill>
                  <a:srgbClr val="00B0F0"/>
                </a:solidFill>
                <a:effectLst>
                  <a:outerShdw blurRad="38100" dist="38100" dir="2700000" algn="tl">
                    <a:srgbClr val="000000">
                      <a:alpha val="43137"/>
                    </a:srgbClr>
                  </a:outerShdw>
                </a:effectLst>
              </a:rPr>
              <a:t>- وعلى هذا الاساس لا تعتبر حالة الضرورة نظرية قانونية لكنها عبارة عن نظرية سياسية.</a:t>
            </a:r>
            <a:br>
              <a:rPr lang="ar-IQ" sz="3200" b="1" dirty="0">
                <a:solidFill>
                  <a:srgbClr val="00B0F0"/>
                </a:solidFill>
                <a:effectLst>
                  <a:outerShdw blurRad="38100" dist="38100" dir="2700000" algn="tl">
                    <a:srgbClr val="000000">
                      <a:alpha val="43137"/>
                    </a:srgbClr>
                  </a:outerShdw>
                </a:effectLst>
              </a:rPr>
            </a:br>
            <a:r>
              <a:rPr lang="ar-IQ" sz="3200" b="1" dirty="0">
                <a:solidFill>
                  <a:srgbClr val="00B0F0"/>
                </a:solidFill>
                <a:effectLst>
                  <a:outerShdw blurRad="38100" dist="38100" dir="2700000" algn="tl">
                    <a:srgbClr val="000000">
                      <a:alpha val="43137"/>
                    </a:srgbClr>
                  </a:outerShdw>
                </a:effectLst>
              </a:rPr>
              <a:t>- ويترتب على اعتبار نظرية الضرورة نظرية سياسية</a:t>
            </a:r>
            <a:r>
              <a:rPr lang="ar-IQ" sz="3200" b="1" dirty="0">
                <a:solidFill>
                  <a:schemeClr val="tx1">
                    <a:lumMod val="95000"/>
                    <a:lumOff val="5000"/>
                  </a:schemeClr>
                </a:solidFill>
                <a:effectLst>
                  <a:outerShdw blurRad="38100" dist="38100" dir="2700000" algn="tl">
                    <a:srgbClr val="000000">
                      <a:alpha val="43137"/>
                    </a:srgbClr>
                  </a:outerShdw>
                </a:effectLst>
              </a:rPr>
              <a:t>:</a:t>
            </a:r>
            <a:br>
              <a:rPr lang="ar-IQ" sz="3200" b="1" dirty="0">
                <a:solidFill>
                  <a:schemeClr val="tx1">
                    <a:lumMod val="95000"/>
                    <a:lumOff val="5000"/>
                  </a:schemeClr>
                </a:solidFill>
                <a:effectLst>
                  <a:outerShdw blurRad="38100" dist="38100" dir="2700000" algn="tl">
                    <a:srgbClr val="000000">
                      <a:alpha val="43137"/>
                    </a:srgbClr>
                  </a:outerShdw>
                </a:effectLst>
              </a:rPr>
            </a:br>
            <a:r>
              <a:rPr lang="ar-IQ" sz="3200" b="1" dirty="0">
                <a:solidFill>
                  <a:srgbClr val="FFC000"/>
                </a:solidFill>
                <a:effectLst>
                  <a:outerShdw blurRad="38100" dist="38100" dir="2700000" algn="tl">
                    <a:srgbClr val="000000">
                      <a:alpha val="43137"/>
                    </a:srgbClr>
                  </a:outerShdw>
                </a:effectLst>
              </a:rPr>
              <a:t>أ- ان الاجراءات المخالفة للدستور او القانون المتخذة من جانب الدولة، بدعوى الضرورة، تعتبر غير مشروعة.</a:t>
            </a:r>
            <a:br>
              <a:rPr lang="ar-IQ" sz="3200" b="1" dirty="0">
                <a:solidFill>
                  <a:srgbClr val="FFC000"/>
                </a:solidFill>
                <a:effectLst>
                  <a:outerShdw blurRad="38100" dist="38100" dir="2700000" algn="tl">
                    <a:srgbClr val="000000">
                      <a:alpha val="43137"/>
                    </a:srgbClr>
                  </a:outerShdw>
                </a:effectLst>
              </a:rPr>
            </a:br>
            <a:r>
              <a:rPr lang="ar-IQ" sz="3200" b="1" dirty="0">
                <a:solidFill>
                  <a:srgbClr val="FFC000"/>
                </a:solidFill>
                <a:effectLst>
                  <a:outerShdw blurRad="38100" dist="38100" dir="2700000" algn="tl">
                    <a:srgbClr val="000000">
                      <a:alpha val="43137"/>
                    </a:srgbClr>
                  </a:outerShdw>
                </a:effectLst>
              </a:rPr>
              <a:t>ب- تبقى مسؤولية الدولة قائمة، كما تظل تصرفاتها باطلة الى ان يصدر البرلمان قانوناً يسقط بموجبه المسؤولية عن السلطة التنفيذية </a:t>
            </a:r>
            <a:r>
              <a:rPr lang="ar-IQ" sz="3200" b="1" dirty="0">
                <a:solidFill>
                  <a:srgbClr val="C00000"/>
                </a:solidFill>
                <a:effectLst>
                  <a:outerShdw blurRad="38100" dist="38100" dir="2700000" algn="tl">
                    <a:srgbClr val="000000">
                      <a:alpha val="43137"/>
                    </a:srgbClr>
                  </a:outerShdw>
                </a:effectLst>
              </a:rPr>
              <a:t>(قانون التضمينات).</a:t>
            </a:r>
            <a:endParaRPr lang="ar-IQ" sz="3200" dirty="0"/>
          </a:p>
        </p:txBody>
      </p:sp>
    </p:spTree>
    <p:extLst>
      <p:ext uri="{BB962C8B-B14F-4D97-AF65-F5344CB8AC3E}">
        <p14:creationId xmlns:p14="http://schemas.microsoft.com/office/powerpoint/2010/main" val="6673004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52400"/>
            <a:ext cx="8904514" cy="6555641"/>
          </a:xfrm>
          <a:prstGeom prst="rect">
            <a:avLst/>
          </a:prstGeom>
        </p:spPr>
        <p:txBody>
          <a:bodyPr wrap="square">
            <a:spAutoFit/>
          </a:bodyPr>
          <a:lstStyle/>
          <a:p>
            <a:pPr algn="r" rtl="1"/>
            <a:r>
              <a:rPr lang="ar-IQ" sz="2800" dirty="0">
                <a:solidFill>
                  <a:srgbClr val="FF0000"/>
                </a:solidFill>
                <a:cs typeface="Ali-A-Samik" pitchFamily="2" charset="-78"/>
              </a:rPr>
              <a:t> اخذ عدد من الدول بنظرية الضرورة منها: المانيا وفرنسا والولايات المتحدة الامريكية.</a:t>
            </a:r>
            <a:br>
              <a:rPr lang="ar-IQ" sz="2800" dirty="0">
                <a:solidFill>
                  <a:schemeClr val="accent6"/>
                </a:solidFill>
                <a:cs typeface="Ali-A-Samik" pitchFamily="2" charset="-78"/>
              </a:rPr>
            </a:br>
            <a:r>
              <a:rPr lang="ar-IQ" sz="2800" dirty="0">
                <a:solidFill>
                  <a:srgbClr val="002060"/>
                </a:solidFill>
                <a:cs typeface="Ali-A-Samik" pitchFamily="2" charset="-78"/>
              </a:rPr>
              <a:t># وقد نصت على نظرية الضرورة صراحة بعض الدساتير ومنها عدد من الدساتير العربية.</a:t>
            </a:r>
            <a:br>
              <a:rPr lang="ar-IQ" sz="2800" dirty="0">
                <a:solidFill>
                  <a:schemeClr val="accent6"/>
                </a:solidFill>
                <a:cs typeface="Ali-A-Samik" pitchFamily="2" charset="-78"/>
              </a:rPr>
            </a:br>
            <a:r>
              <a:rPr lang="ar-IQ" sz="2800" dirty="0">
                <a:solidFill>
                  <a:srgbClr val="C00000"/>
                </a:solidFill>
                <a:cs typeface="Ali-A-Samik" pitchFamily="2" charset="-78"/>
              </a:rPr>
              <a:t># في الولايات المتحدة الامريكية:</a:t>
            </a:r>
            <a:br>
              <a:rPr lang="ar-IQ" sz="2800" dirty="0">
                <a:solidFill>
                  <a:schemeClr val="accent6"/>
                </a:solidFill>
                <a:cs typeface="Ali-A-Samik" pitchFamily="2" charset="-78"/>
              </a:rPr>
            </a:br>
            <a:r>
              <a:rPr lang="ar-IQ" sz="2800" dirty="0">
                <a:solidFill>
                  <a:srgbClr val="00B0F0"/>
                </a:solidFill>
                <a:cs typeface="Ali-A-Samik" pitchFamily="2" charset="-78"/>
              </a:rPr>
              <a:t>لم يتردد الرئيس لنكولن (اثناء حرب الانفصال ١٨٦١-١٨٦٥) في التوسع الى حد كبير في تفسير الاحكام الدستورية التي تحدد سلطات الرئيس خلال الحرب ولجأ الى وقف تنفيذ الاحكام المتعلقة بحقوق الافراد، مع ان هذا التصرف لا يصح ان يصدر اصلاً إلا عن الكونغرس، وقد اسبغ الكونغرس فيما بعد صفة المشروعية على تصرفات الرئيس وصادق عليها.</a:t>
            </a:r>
            <a:br>
              <a:rPr lang="ar-IQ" sz="2800" dirty="0">
                <a:solidFill>
                  <a:schemeClr val="accent6"/>
                </a:solidFill>
                <a:cs typeface="Ali-A-Samik" pitchFamily="2" charset="-78"/>
              </a:rPr>
            </a:br>
            <a:r>
              <a:rPr lang="ar-IQ" sz="2800" dirty="0">
                <a:solidFill>
                  <a:srgbClr val="C00000"/>
                </a:solidFill>
                <a:cs typeface="Ali-A-Samik" pitchFamily="2" charset="-78"/>
              </a:rPr>
              <a:t># في فرنسا:</a:t>
            </a:r>
            <a:br>
              <a:rPr lang="ar-IQ" sz="2800" dirty="0">
                <a:solidFill>
                  <a:schemeClr val="accent6"/>
                </a:solidFill>
                <a:cs typeface="Ali-A-Samik" pitchFamily="2" charset="-78"/>
              </a:rPr>
            </a:br>
            <a:r>
              <a:rPr lang="ar-IQ" sz="2800" dirty="0">
                <a:solidFill>
                  <a:srgbClr val="00B0F0"/>
                </a:solidFill>
                <a:cs typeface="Ali-A-Samik" pitchFamily="2" charset="-78"/>
              </a:rPr>
              <a:t>لجأت فرنسا وعلى نطاق واسع الى نظرية الضرورة خلال الحرب العالمية الاولى، واصدرت الحكومة مراسيم تنفيذية كانت تخالف القوانين النافذة، حتى مع وجود البرلمان منعقداً في بعض الاحيان، وقد اخذ دستور فرنسا لسنة ١٩٥٨ بنظرية الضرورة ايضاً في المادة (١٦) منه.</a:t>
            </a:r>
            <a:br>
              <a:rPr lang="ar-IQ" sz="2800" dirty="0">
                <a:solidFill>
                  <a:schemeClr val="accent6"/>
                </a:solidFill>
                <a:cs typeface="Ali-A-Samik" pitchFamily="2" charset="-78"/>
              </a:rPr>
            </a:br>
            <a:endParaRPr lang="ar-IQ" sz="2800" dirty="0"/>
          </a:p>
        </p:txBody>
      </p:sp>
    </p:spTree>
    <p:extLst>
      <p:ext uri="{BB962C8B-B14F-4D97-AF65-F5344CB8AC3E}">
        <p14:creationId xmlns:p14="http://schemas.microsoft.com/office/powerpoint/2010/main" val="21041156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6555641"/>
          </a:xfrm>
          <a:prstGeom prst="rect">
            <a:avLst/>
          </a:prstGeom>
        </p:spPr>
        <p:txBody>
          <a:bodyPr wrap="square">
            <a:spAutoFit/>
          </a:bodyPr>
          <a:lstStyle/>
          <a:p>
            <a:pPr algn="r" rtl="1"/>
            <a:r>
              <a:rPr lang="ar-IQ" sz="2800" b="1" dirty="0">
                <a:solidFill>
                  <a:srgbClr val="0340ED"/>
                </a:solidFill>
              </a:rPr>
              <a:t>في العراق</a:t>
            </a:r>
          </a:p>
          <a:p>
            <a:pPr algn="r" rtl="1"/>
            <a:r>
              <a:rPr lang="ar-IQ" sz="2800" b="1" dirty="0">
                <a:solidFill>
                  <a:srgbClr val="0340ED"/>
                </a:solidFill>
              </a:rPr>
              <a:t># في ظل دستور ١٩٦٤ المؤقت: </a:t>
            </a:r>
            <a:r>
              <a:rPr lang="ar-IQ" sz="2800" b="1" dirty="0">
                <a:solidFill>
                  <a:srgbClr val="009900"/>
                </a:solidFill>
              </a:rPr>
              <a:t>المادة (٥١) تقول: </a:t>
            </a:r>
            <a:r>
              <a:rPr lang="ar-IQ" sz="2800" b="1" dirty="0"/>
              <a:t>لرئيس الجمهورية في حالة خطر عام او احتمال حدوثه بشكل يهدد سلامة البلاد وامنها ان يصدر قرارات لها قوة القانون بقصد حماية كيان الجمهورية وسلامتها وامنها بعد موافقة مجلس الوزراء.</a:t>
            </a:r>
          </a:p>
          <a:p>
            <a:pPr algn="r" rtl="1"/>
            <a:r>
              <a:rPr lang="ar-IQ" sz="2800" b="1" dirty="0">
                <a:solidFill>
                  <a:srgbClr val="0340ED"/>
                </a:solidFill>
              </a:rPr>
              <a:t># في ظل الدستور العراقي الدائم لسنة ٢٠٠٥: </a:t>
            </a:r>
            <a:r>
              <a:rPr lang="ar-IQ" sz="2800" b="1" dirty="0">
                <a:solidFill>
                  <a:srgbClr val="009900"/>
                </a:solidFill>
              </a:rPr>
              <a:t>تقول المادة (٦١):</a:t>
            </a:r>
          </a:p>
          <a:p>
            <a:pPr algn="r" rtl="1"/>
            <a:r>
              <a:rPr lang="ar-IQ" sz="2800" b="1" dirty="0"/>
              <a:t>يختص مجلس النواب بما يأتي:</a:t>
            </a:r>
          </a:p>
          <a:p>
            <a:pPr algn="r" rtl="1"/>
            <a:r>
              <a:rPr lang="ar-IQ" sz="2800" b="1" dirty="0"/>
              <a:t>تاسعاً :</a:t>
            </a:r>
          </a:p>
          <a:p>
            <a:pPr algn="r" rtl="1"/>
            <a:r>
              <a:rPr lang="ar-IQ" sz="2800" b="1" dirty="0"/>
              <a:t> </a:t>
            </a:r>
            <a:r>
              <a:rPr lang="ar-IQ" sz="2400" b="1" dirty="0"/>
              <a:t>أ ـ الموافقة على اعلان الحرب وحالة الطوارئ بأغلبية الثلثين، بناءاً على طلبٍ مشترك من رئيس الجمهورية، ورئيس مجلس الوزراء.</a:t>
            </a:r>
          </a:p>
          <a:p>
            <a:pPr algn="r" rtl="1"/>
            <a:r>
              <a:rPr lang="ar-IQ" sz="2400" b="1" dirty="0"/>
              <a:t>ب ـ تُعلن حالة الطوارئ لمدة ثلاثين يوماً قابلة للتمديد، وبموافقةٍ عليها في كل مرة.</a:t>
            </a:r>
          </a:p>
          <a:p>
            <a:pPr algn="r" rtl="1"/>
            <a:r>
              <a:rPr lang="ar-IQ" sz="2400" b="1" dirty="0"/>
              <a:t>ج ـ يخول رئيس مجلس الوزراء الصلاحيات اللازمة التي تمكنه من ادارة شؤون البلاد في اثناء مدة اعلان الحرب وحالة الطوارئ، وتنظم هذه الصلاحيات بقانونٍ، بما لا يتعارض مع الدستور.</a:t>
            </a:r>
          </a:p>
          <a:p>
            <a:pPr algn="r" rtl="1"/>
            <a:r>
              <a:rPr lang="ar-IQ" sz="2400" b="1" dirty="0"/>
              <a:t>د ـ يعرض رئيس مجلس الوزراء على مجلس النواب، الاجراءات المتخذة والنتائج، في اثناء مدة اعلان الحرب وحالة الطوارئ، خلال خمسة عشر يوماً من تاريخ انتهائها.</a:t>
            </a:r>
          </a:p>
        </p:txBody>
      </p:sp>
    </p:spTree>
    <p:extLst>
      <p:ext uri="{BB962C8B-B14F-4D97-AF65-F5344CB8AC3E}">
        <p14:creationId xmlns:p14="http://schemas.microsoft.com/office/powerpoint/2010/main" val="8766424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57200"/>
            <a:ext cx="8763000" cy="3970318"/>
          </a:xfrm>
          <a:prstGeom prst="rect">
            <a:avLst/>
          </a:prstGeom>
        </p:spPr>
        <p:txBody>
          <a:bodyPr wrap="square">
            <a:spAutoFit/>
          </a:bodyPr>
          <a:lstStyle/>
          <a:p>
            <a:pPr algn="just" rtl="1"/>
            <a:r>
              <a:rPr lang="ar-IQ" sz="3600" dirty="0">
                <a:solidFill>
                  <a:srgbClr val="FF3300"/>
                </a:solidFill>
                <a:cs typeface="Ali-A-Samik" pitchFamily="2" charset="-78"/>
              </a:rPr>
              <a:t>الرقابة على دستورية القوانين</a:t>
            </a:r>
          </a:p>
          <a:p>
            <a:pPr algn="just" rtl="1"/>
            <a:endParaRPr lang="ar-IQ" sz="3600" dirty="0">
              <a:solidFill>
                <a:srgbClr val="009900"/>
              </a:solidFill>
              <a:cs typeface="Ali-A-Samik" pitchFamily="2" charset="-78"/>
            </a:endParaRPr>
          </a:p>
          <a:p>
            <a:pPr marL="571500" indent="-571500" algn="just" rtl="1">
              <a:buFont typeface="Arial" pitchFamily="34" charset="0"/>
              <a:buChar char="•"/>
            </a:pPr>
            <a:r>
              <a:rPr lang="ar-IQ" sz="3600" dirty="0">
                <a:solidFill>
                  <a:srgbClr val="009900"/>
                </a:solidFill>
                <a:cs typeface="Ali-A-Samik" pitchFamily="2" charset="-78"/>
              </a:rPr>
              <a:t>لا وجود للسمو الشكلي إلا في الدول التي لديها دساتير جامدة.</a:t>
            </a:r>
          </a:p>
          <a:p>
            <a:pPr marL="571500" indent="-571500" algn="just" rtl="1">
              <a:buFont typeface="Arial" pitchFamily="34" charset="0"/>
              <a:buChar char="•"/>
            </a:pPr>
            <a:r>
              <a:rPr lang="ar-IQ" sz="3600" dirty="0">
                <a:solidFill>
                  <a:srgbClr val="009900"/>
                </a:solidFill>
                <a:cs typeface="Ali-A-Samik" pitchFamily="2" charset="-78"/>
              </a:rPr>
              <a:t>و لاجل ضمان وحماية مبدأ سمو الدستور لابد من وجود مبدأ الرقابة على دستورية القوانين.</a:t>
            </a:r>
          </a:p>
          <a:p>
            <a:pPr marL="571500" indent="-571500" algn="just" rtl="1">
              <a:buFont typeface="Arial" pitchFamily="34" charset="0"/>
              <a:buChar char="•"/>
            </a:pPr>
            <a:r>
              <a:rPr lang="ar-IQ" sz="3600" dirty="0">
                <a:solidFill>
                  <a:srgbClr val="009900"/>
                </a:solidFill>
                <a:cs typeface="Ali-A-Samik" pitchFamily="2" charset="-78"/>
              </a:rPr>
              <a:t> الرقابة على دستورية القوانين تعني ان لا يصدر قانون مخالف للدستور.</a:t>
            </a:r>
          </a:p>
        </p:txBody>
      </p:sp>
    </p:spTree>
    <p:extLst>
      <p:ext uri="{BB962C8B-B14F-4D97-AF65-F5344CB8AC3E}">
        <p14:creationId xmlns:p14="http://schemas.microsoft.com/office/powerpoint/2010/main" val="35215085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1" y="914400"/>
            <a:ext cx="8610600" cy="3724096"/>
          </a:xfrm>
          <a:prstGeom prst="rect">
            <a:avLst/>
          </a:prstGeom>
        </p:spPr>
        <p:txBody>
          <a:bodyPr wrap="square">
            <a:spAutoFit/>
          </a:bodyPr>
          <a:lstStyle/>
          <a:p>
            <a:pPr algn="ctr" rtl="1"/>
            <a:r>
              <a:rPr lang="ar-IQ" sz="3600" b="1" dirty="0"/>
              <a:t>انواع الرقابة على دستورية القوانين</a:t>
            </a:r>
          </a:p>
          <a:p>
            <a:pPr algn="r" rtl="1"/>
            <a:endParaRPr lang="ar-IQ" sz="3600" b="1" dirty="0"/>
          </a:p>
          <a:p>
            <a:pPr marL="571500" indent="-571500" algn="r" rtl="1">
              <a:buFont typeface="Arial" pitchFamily="34" charset="0"/>
              <a:buChar char="•"/>
            </a:pPr>
            <a:r>
              <a:rPr lang="ar-IQ" sz="3600" b="1" dirty="0">
                <a:solidFill>
                  <a:srgbClr val="7030A0"/>
                </a:solidFill>
              </a:rPr>
              <a:t>الرقابة السياسية على دستورية القوانين</a:t>
            </a:r>
          </a:p>
          <a:p>
            <a:pPr marL="571500" indent="-571500" algn="r" rtl="1">
              <a:buFont typeface="Arial" pitchFamily="34" charset="0"/>
              <a:buChar char="•"/>
            </a:pPr>
            <a:r>
              <a:rPr lang="ar-IQ" sz="3600" b="1" dirty="0">
                <a:solidFill>
                  <a:srgbClr val="7030A0"/>
                </a:solidFill>
              </a:rPr>
              <a:t>الرقابة القضائية على دستورية القوانين:</a:t>
            </a:r>
          </a:p>
          <a:p>
            <a:pPr marL="571500" indent="-571500" algn="r" rtl="1">
              <a:buFontTx/>
              <a:buChar char="-"/>
            </a:pPr>
            <a:r>
              <a:rPr lang="ar-IQ" sz="2800" b="1" dirty="0">
                <a:solidFill>
                  <a:srgbClr val="0070C0"/>
                </a:solidFill>
              </a:rPr>
              <a:t>الرقابة القضائية بطرق الدعوى المباشرة (رقابة الالغاء)</a:t>
            </a:r>
          </a:p>
          <a:p>
            <a:pPr marL="571500" indent="-571500" algn="r" rtl="1">
              <a:buFontTx/>
              <a:buChar char="-"/>
            </a:pPr>
            <a:r>
              <a:rPr lang="ar-IQ" sz="2800" b="1" dirty="0">
                <a:solidFill>
                  <a:srgbClr val="0070C0"/>
                </a:solidFill>
              </a:rPr>
              <a:t>الرقابة القضائية بطريق الدفع بعدم الدستورية (رقابة الامتناع)</a:t>
            </a:r>
          </a:p>
          <a:p>
            <a:pPr algn="r" rtl="1"/>
            <a:endParaRPr lang="ar-IQ" sz="3600" b="1" dirty="0"/>
          </a:p>
        </p:txBody>
      </p:sp>
    </p:spTree>
    <p:extLst>
      <p:ext uri="{BB962C8B-B14F-4D97-AF65-F5344CB8AC3E}">
        <p14:creationId xmlns:p14="http://schemas.microsoft.com/office/powerpoint/2010/main" val="4291803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97346"/>
            <a:ext cx="8839200" cy="6001643"/>
          </a:xfrm>
          <a:prstGeom prst="rect">
            <a:avLst/>
          </a:prstGeom>
        </p:spPr>
        <p:txBody>
          <a:bodyPr wrap="square">
            <a:spAutoFit/>
          </a:bodyPr>
          <a:lstStyle/>
          <a:p>
            <a:pPr algn="r" rtl="1"/>
            <a:r>
              <a:rPr lang="ar-IQ" sz="3200" b="1" dirty="0">
                <a:solidFill>
                  <a:srgbClr val="FF0000"/>
                </a:solidFill>
                <a:effectLst>
                  <a:outerShdw blurRad="38100" dist="38100" dir="2700000" algn="tl">
                    <a:srgbClr val="000000">
                      <a:alpha val="43137"/>
                    </a:srgbClr>
                  </a:outerShdw>
                </a:effectLst>
              </a:rPr>
              <a:t>اولاً: الرقابة السياسية على دستورية القوانين (الرقابة اللاقضائية)</a:t>
            </a:r>
            <a:br>
              <a:rPr lang="ar-IQ" sz="3200" b="1" dirty="0">
                <a:solidFill>
                  <a:srgbClr val="FF0000"/>
                </a:solidFill>
                <a:effectLst>
                  <a:outerShdw blurRad="38100" dist="38100" dir="2700000" algn="tl">
                    <a:srgbClr val="000000">
                      <a:alpha val="43137"/>
                    </a:srgbClr>
                  </a:outerShdw>
                </a:effectLst>
              </a:rPr>
            </a:br>
            <a:br>
              <a:rPr lang="ar-IQ" sz="3200" b="1" dirty="0">
                <a:solidFill>
                  <a:schemeClr val="tx1">
                    <a:lumMod val="95000"/>
                    <a:lumOff val="5000"/>
                  </a:schemeClr>
                </a:solidFill>
                <a:effectLst>
                  <a:outerShdw blurRad="38100" dist="38100" dir="2700000" algn="tl">
                    <a:srgbClr val="000000">
                      <a:alpha val="43137"/>
                    </a:srgbClr>
                  </a:outerShdw>
                </a:effectLst>
              </a:rPr>
            </a:br>
            <a:r>
              <a:rPr lang="ar-IQ" sz="3200" b="1" dirty="0">
                <a:solidFill>
                  <a:schemeClr val="tx1">
                    <a:lumMod val="95000"/>
                    <a:lumOff val="5000"/>
                  </a:schemeClr>
                </a:solidFill>
                <a:effectLst>
                  <a:outerShdw blurRad="38100" dist="38100" dir="2700000" algn="tl">
                    <a:srgbClr val="000000">
                      <a:alpha val="43137"/>
                    </a:srgbClr>
                  </a:outerShdw>
                </a:effectLst>
              </a:rPr>
              <a:t># بعض الدساتير تنيط الرقابة على دستورية القوانين الى هيئة سياسية (السبب: من اجل التحقق من مدى مطابقة احكام القانون للدستور).</a:t>
            </a:r>
          </a:p>
          <a:p>
            <a:pPr algn="r" rtl="1"/>
            <a:br>
              <a:rPr lang="ar-IQ" sz="3200" b="1" dirty="0">
                <a:solidFill>
                  <a:schemeClr val="tx1">
                    <a:lumMod val="95000"/>
                    <a:lumOff val="5000"/>
                  </a:schemeClr>
                </a:solidFill>
                <a:effectLst>
                  <a:outerShdw blurRad="38100" dist="38100" dir="2700000" algn="tl">
                    <a:srgbClr val="000000">
                      <a:alpha val="43137"/>
                    </a:srgbClr>
                  </a:outerShdw>
                </a:effectLst>
              </a:rPr>
            </a:br>
            <a:r>
              <a:rPr lang="ar-IQ" sz="3200" b="1" dirty="0">
                <a:solidFill>
                  <a:srgbClr val="0070C0"/>
                </a:solidFill>
                <a:effectLst>
                  <a:outerShdw blurRad="38100" dist="38100" dir="2700000" algn="tl">
                    <a:srgbClr val="000000">
                      <a:alpha val="43137"/>
                    </a:srgbClr>
                  </a:outerShdw>
                </a:effectLst>
              </a:rPr>
              <a:t># اساليب او طرق تشكيل هذه الهيئة السياسية:</a:t>
            </a:r>
            <a:br>
              <a:rPr lang="ar-IQ" sz="3200" b="1" dirty="0">
                <a:solidFill>
                  <a:srgbClr val="0070C0"/>
                </a:solidFill>
                <a:effectLst>
                  <a:outerShdw blurRad="38100" dist="38100" dir="2700000" algn="tl">
                    <a:srgbClr val="000000">
                      <a:alpha val="43137"/>
                    </a:srgbClr>
                  </a:outerShdw>
                </a:effectLst>
              </a:rPr>
            </a:br>
            <a:r>
              <a:rPr lang="ar-IQ" sz="3200" b="1" dirty="0">
                <a:solidFill>
                  <a:srgbClr val="009900"/>
                </a:solidFill>
                <a:effectLst>
                  <a:outerShdw blurRad="38100" dist="38100" dir="2700000" algn="tl">
                    <a:srgbClr val="000000">
                      <a:alpha val="43137"/>
                    </a:srgbClr>
                  </a:outerShdw>
                </a:effectLst>
              </a:rPr>
              <a:t>١- عن طريق تعيين اعضائها من قبل السلطة التنفيذية.</a:t>
            </a:r>
            <a:br>
              <a:rPr lang="ar-IQ" sz="3200" b="1" dirty="0">
                <a:solidFill>
                  <a:srgbClr val="009900"/>
                </a:solidFill>
                <a:effectLst>
                  <a:outerShdw blurRad="38100" dist="38100" dir="2700000" algn="tl">
                    <a:srgbClr val="000000">
                      <a:alpha val="43137"/>
                    </a:srgbClr>
                  </a:outerShdw>
                </a:effectLst>
              </a:rPr>
            </a:br>
            <a:r>
              <a:rPr lang="ar-IQ" sz="3200" b="1" dirty="0">
                <a:solidFill>
                  <a:srgbClr val="009900"/>
                </a:solidFill>
                <a:effectLst>
                  <a:outerShdw blurRad="38100" dist="38100" dir="2700000" algn="tl">
                    <a:srgbClr val="000000">
                      <a:alpha val="43137"/>
                    </a:srgbClr>
                  </a:outerShdw>
                </a:effectLst>
              </a:rPr>
              <a:t>٢- او عن طريق تعيين اعضائها من قبل السلطة التشريعية.</a:t>
            </a:r>
            <a:br>
              <a:rPr lang="ar-IQ" sz="3200" b="1" dirty="0">
                <a:solidFill>
                  <a:srgbClr val="009900"/>
                </a:solidFill>
                <a:effectLst>
                  <a:outerShdw blurRad="38100" dist="38100" dir="2700000" algn="tl">
                    <a:srgbClr val="000000">
                      <a:alpha val="43137"/>
                    </a:srgbClr>
                  </a:outerShdw>
                </a:effectLst>
              </a:rPr>
            </a:br>
            <a:r>
              <a:rPr lang="ar-IQ" sz="3200" b="1" dirty="0">
                <a:solidFill>
                  <a:srgbClr val="009900"/>
                </a:solidFill>
                <a:effectLst>
                  <a:outerShdw blurRad="38100" dist="38100" dir="2700000" algn="tl">
                    <a:srgbClr val="000000">
                      <a:alpha val="43137"/>
                    </a:srgbClr>
                  </a:outerShdw>
                </a:effectLst>
              </a:rPr>
              <a:t>٣- او عن طريق الانتخاب.</a:t>
            </a:r>
            <a:br>
              <a:rPr lang="ar-IQ" sz="3200" b="1" dirty="0">
                <a:solidFill>
                  <a:srgbClr val="009900"/>
                </a:solidFill>
                <a:effectLst>
                  <a:outerShdw blurRad="38100" dist="38100" dir="2700000" algn="tl">
                    <a:srgbClr val="000000">
                      <a:alpha val="43137"/>
                    </a:srgbClr>
                  </a:outerShdw>
                </a:effectLst>
              </a:rPr>
            </a:br>
            <a:r>
              <a:rPr lang="ar-IQ" sz="3200" b="1" dirty="0">
                <a:solidFill>
                  <a:srgbClr val="009900"/>
                </a:solidFill>
                <a:effectLst>
                  <a:outerShdw blurRad="38100" dist="38100" dir="2700000" algn="tl">
                    <a:srgbClr val="000000">
                      <a:alpha val="43137"/>
                    </a:srgbClr>
                  </a:outerShdw>
                </a:effectLst>
              </a:rPr>
              <a:t>٤- او اختيار اعضاء الهيئة من قبل الهيئة نفسها.</a:t>
            </a:r>
            <a:br>
              <a:rPr lang="ar-IQ" sz="3200" b="1" dirty="0">
                <a:solidFill>
                  <a:srgbClr val="009900"/>
                </a:solidFill>
                <a:effectLst>
                  <a:outerShdw blurRad="38100" dist="38100" dir="2700000" algn="tl">
                    <a:srgbClr val="000000">
                      <a:alpha val="43137"/>
                    </a:srgbClr>
                  </a:outerShdw>
                </a:effectLst>
              </a:rPr>
            </a:br>
            <a:endParaRPr lang="ar-IQ" sz="3200" dirty="0"/>
          </a:p>
        </p:txBody>
      </p:sp>
    </p:spTree>
    <p:extLst>
      <p:ext uri="{BB962C8B-B14F-4D97-AF65-F5344CB8AC3E}">
        <p14:creationId xmlns:p14="http://schemas.microsoft.com/office/powerpoint/2010/main" val="7551994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7714" y="381000"/>
            <a:ext cx="8686800" cy="5016758"/>
          </a:xfrm>
          <a:prstGeom prst="rect">
            <a:avLst/>
          </a:prstGeom>
        </p:spPr>
        <p:txBody>
          <a:bodyPr wrap="square">
            <a:spAutoFit/>
          </a:bodyPr>
          <a:lstStyle/>
          <a:p>
            <a:pPr algn="r" rtl="1"/>
            <a:r>
              <a:rPr lang="ar-IQ" sz="3200" b="1" dirty="0">
                <a:solidFill>
                  <a:schemeClr val="tx1">
                    <a:lumMod val="95000"/>
                    <a:lumOff val="5000"/>
                  </a:schemeClr>
                </a:solidFill>
                <a:effectLst>
                  <a:outerShdw blurRad="38100" dist="38100" dir="2700000" algn="tl">
                    <a:srgbClr val="000000">
                      <a:alpha val="43137"/>
                    </a:srgbClr>
                  </a:outerShdw>
                </a:effectLst>
              </a:rPr>
              <a:t>الرقابة السياسية رقابة سابقة </a:t>
            </a:r>
            <a:r>
              <a:rPr lang="ar-IQ" sz="3200" b="1" dirty="0">
                <a:solidFill>
                  <a:srgbClr val="FF33CC"/>
                </a:solidFill>
                <a:effectLst>
                  <a:outerShdw blurRad="38100" dist="38100" dir="2700000" algn="tl">
                    <a:srgbClr val="000000">
                      <a:alpha val="43137"/>
                    </a:srgbClr>
                  </a:outerShdw>
                </a:effectLst>
              </a:rPr>
              <a:t>(السبب: لانها تنصب في الغالب على القانون قبل صدوره، اي تنصب على مشروع القانون)</a:t>
            </a:r>
            <a:br>
              <a:rPr lang="ar-IQ" sz="3200" b="1" dirty="0">
                <a:solidFill>
                  <a:srgbClr val="FF33CC"/>
                </a:solidFill>
                <a:effectLst>
                  <a:outerShdw blurRad="38100" dist="38100" dir="2700000" algn="tl">
                    <a:srgbClr val="000000">
                      <a:alpha val="43137"/>
                    </a:srgbClr>
                  </a:outerShdw>
                </a:effectLst>
              </a:rPr>
            </a:br>
            <a:r>
              <a:rPr lang="ar-IQ" sz="3200" b="1" dirty="0">
                <a:solidFill>
                  <a:schemeClr val="tx1">
                    <a:lumMod val="95000"/>
                    <a:lumOff val="5000"/>
                  </a:schemeClr>
                </a:solidFill>
                <a:effectLst>
                  <a:outerShdw blurRad="38100" dist="38100" dir="2700000" algn="tl">
                    <a:srgbClr val="000000">
                      <a:alpha val="43137"/>
                    </a:srgbClr>
                  </a:outerShdw>
                </a:effectLst>
              </a:rPr>
              <a:t>الرقابة السياسية وقائية هدفها التخلص من لا دستورية القانون قبل وقوعها.</a:t>
            </a:r>
            <a:br>
              <a:rPr lang="ar-IQ" sz="3200" b="1" dirty="0">
                <a:solidFill>
                  <a:schemeClr val="tx1">
                    <a:lumMod val="95000"/>
                    <a:lumOff val="5000"/>
                  </a:schemeClr>
                </a:solidFill>
                <a:effectLst>
                  <a:outerShdw blurRad="38100" dist="38100" dir="2700000" algn="tl">
                    <a:srgbClr val="000000">
                      <a:alpha val="43137"/>
                    </a:srgbClr>
                  </a:outerShdw>
                </a:effectLst>
              </a:rPr>
            </a:br>
            <a:r>
              <a:rPr lang="ar-IQ" sz="3200" b="1" dirty="0">
                <a:solidFill>
                  <a:schemeClr val="tx1">
                    <a:lumMod val="95000"/>
                    <a:lumOff val="5000"/>
                  </a:schemeClr>
                </a:solidFill>
                <a:effectLst>
                  <a:outerShdw blurRad="38100" dist="38100" dir="2700000" algn="tl">
                    <a:srgbClr val="000000">
                      <a:alpha val="43137"/>
                    </a:srgbClr>
                  </a:outerShdw>
                </a:effectLst>
              </a:rPr>
              <a:t>اخذت العديد من الدول بالرقابة السياسية، وخاصة الدول الاشتراكية.</a:t>
            </a:r>
            <a:br>
              <a:rPr lang="ar-IQ" sz="3200" b="1" dirty="0">
                <a:solidFill>
                  <a:schemeClr val="tx1">
                    <a:lumMod val="95000"/>
                    <a:lumOff val="5000"/>
                  </a:schemeClr>
                </a:solidFill>
                <a:effectLst>
                  <a:outerShdw blurRad="38100" dist="38100" dir="2700000" algn="tl">
                    <a:srgbClr val="000000">
                      <a:alpha val="43137"/>
                    </a:srgbClr>
                  </a:outerShdw>
                </a:effectLst>
              </a:rPr>
            </a:br>
            <a:r>
              <a:rPr lang="ar-IQ" sz="3200" b="1" dirty="0">
                <a:solidFill>
                  <a:schemeClr val="tx1">
                    <a:lumMod val="95000"/>
                    <a:lumOff val="5000"/>
                  </a:schemeClr>
                </a:solidFill>
                <a:effectLst>
                  <a:outerShdw blurRad="38100" dist="38100" dir="2700000" algn="tl">
                    <a:srgbClr val="000000">
                      <a:alpha val="43137"/>
                    </a:srgbClr>
                  </a:outerShdw>
                </a:effectLst>
              </a:rPr>
              <a:t># </a:t>
            </a:r>
            <a:r>
              <a:rPr lang="ar-IQ" sz="3200" b="1" dirty="0">
                <a:solidFill>
                  <a:srgbClr val="FFC000"/>
                </a:solidFill>
                <a:effectLst>
                  <a:outerShdw blurRad="38100" dist="38100" dir="2700000" algn="tl">
                    <a:srgbClr val="000000">
                      <a:alpha val="43137"/>
                    </a:srgbClr>
                  </a:outerShdw>
                </a:effectLst>
              </a:rPr>
              <a:t>دستور الاتحاد السوفييتي السابق لسنة ١٩٧٧ جعل الرقابة السياسية من اختصاص السلطة التشريعية نفسها.</a:t>
            </a:r>
            <a:br>
              <a:rPr lang="ar-IQ" sz="3200" b="1" dirty="0">
                <a:solidFill>
                  <a:schemeClr val="tx1">
                    <a:lumMod val="95000"/>
                    <a:lumOff val="5000"/>
                  </a:schemeClr>
                </a:solidFill>
                <a:effectLst>
                  <a:outerShdw blurRad="38100" dist="38100" dir="2700000" algn="tl">
                    <a:srgbClr val="000000">
                      <a:alpha val="43137"/>
                    </a:srgbClr>
                  </a:outerShdw>
                </a:effectLst>
              </a:rPr>
            </a:br>
            <a:r>
              <a:rPr lang="ar-IQ" sz="3200" b="1" dirty="0">
                <a:solidFill>
                  <a:schemeClr val="tx1">
                    <a:lumMod val="95000"/>
                    <a:lumOff val="5000"/>
                  </a:schemeClr>
                </a:solidFill>
                <a:effectLst>
                  <a:outerShdw blurRad="38100" dist="38100" dir="2700000" algn="tl">
                    <a:srgbClr val="000000">
                      <a:alpha val="43137"/>
                    </a:srgbClr>
                  </a:outerShdw>
                </a:effectLst>
              </a:rPr>
              <a:t># </a:t>
            </a:r>
            <a:r>
              <a:rPr lang="ar-IQ" sz="3200" b="1" dirty="0">
                <a:solidFill>
                  <a:srgbClr val="FF0000"/>
                </a:solidFill>
                <a:effectLst>
                  <a:outerShdw blurRad="38100" dist="38100" dir="2700000" algn="tl">
                    <a:srgbClr val="000000">
                      <a:alpha val="43137"/>
                    </a:srgbClr>
                  </a:outerShdw>
                </a:effectLst>
              </a:rPr>
              <a:t>دستور المانيا الديمقراطية لسنة ١٩٤٩ جعل الرقابة السياسية من اختصاص لجنة خاصة.</a:t>
            </a:r>
            <a:endParaRPr lang="ar-IQ" sz="3200" dirty="0">
              <a:solidFill>
                <a:srgbClr val="FF0000"/>
              </a:solidFill>
            </a:endParaRPr>
          </a:p>
        </p:txBody>
      </p:sp>
    </p:spTree>
    <p:extLst>
      <p:ext uri="{BB962C8B-B14F-4D97-AF65-F5344CB8AC3E}">
        <p14:creationId xmlns:p14="http://schemas.microsoft.com/office/powerpoint/2010/main" val="16006834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229" y="304800"/>
            <a:ext cx="8686800" cy="6001643"/>
          </a:xfrm>
          <a:prstGeom prst="rect">
            <a:avLst/>
          </a:prstGeom>
        </p:spPr>
        <p:txBody>
          <a:bodyPr wrap="square">
            <a:spAutoFit/>
          </a:bodyPr>
          <a:lstStyle/>
          <a:p>
            <a:pPr algn="r" rtl="1"/>
            <a:r>
              <a:rPr lang="ar-IQ" sz="3200" b="1" dirty="0">
                <a:solidFill>
                  <a:srgbClr val="FF3300"/>
                </a:solidFill>
                <a:cs typeface="Ali-A-Samik" pitchFamily="2" charset="-78"/>
              </a:rPr>
              <a:t>الرقابة السياسية على دستورية القوانين في فرنسا في ظل الدستور الفرنسي النافذ لسنة ١٩٥٨</a:t>
            </a:r>
            <a:br>
              <a:rPr lang="ar-IQ" sz="3200" b="1" dirty="0">
                <a:solidFill>
                  <a:srgbClr val="FF3300"/>
                </a:solidFill>
                <a:cs typeface="Ali-A-Samik" pitchFamily="2" charset="-78"/>
              </a:rPr>
            </a:br>
            <a:br>
              <a:rPr lang="ar-IQ" sz="3200" dirty="0">
                <a:solidFill>
                  <a:srgbClr val="FF3300"/>
                </a:solidFill>
                <a:cs typeface="Ali-A-Samik" pitchFamily="2" charset="-78"/>
              </a:rPr>
            </a:br>
            <a:r>
              <a:rPr lang="ar-IQ" sz="3200" dirty="0">
                <a:solidFill>
                  <a:srgbClr val="009900"/>
                </a:solidFill>
                <a:cs typeface="Ali-A-Samik" pitchFamily="2" charset="-78"/>
              </a:rPr>
              <a:t>س/ ما هو السبب في ان فرنسا لجأت الى الرقابة السياسية ولم تلجأ الى الرقابة القضائية؟</a:t>
            </a:r>
            <a:br>
              <a:rPr lang="ar-IQ" sz="3200" dirty="0">
                <a:cs typeface="Ali-A-Samik" pitchFamily="2" charset="-78"/>
              </a:rPr>
            </a:br>
            <a:r>
              <a:rPr lang="ar-IQ" sz="3200" dirty="0">
                <a:cs typeface="Ali-A-Samik" pitchFamily="2" charset="-78"/>
              </a:rPr>
              <a:t>ج/ السبب يعود الى عوامل تاريخية، لأن القضاء الفرنسي في العهد الملكي قبل الثورة سنة ١٧٨٩ كان يتمتع بسمعة سيئة، اذ كانت المحاكم تتدخل في اعمال السلطة التشريعية وتعرقل تنفيذ القوانين، واتجه القضاء الفرنسي نحو الوقوف ضد اي اصلاح في النظام الملكي، الامر الذي حدا بالجمعية التأسيسية الفرنسية بعد الثورة ان تصدر عدة تشريعات منعت بموجبها المحاكم من التدخل في اعمال السلطة التشريعية.</a:t>
            </a:r>
            <a:br>
              <a:rPr lang="ar-IQ" sz="3200" dirty="0">
                <a:solidFill>
                  <a:schemeClr val="accent6"/>
                </a:solidFill>
                <a:cs typeface="Ali-A-Samik" pitchFamily="2" charset="-78"/>
              </a:rPr>
            </a:br>
            <a:endParaRPr lang="ar-IQ" sz="3200" dirty="0"/>
          </a:p>
        </p:txBody>
      </p:sp>
    </p:spTree>
    <p:extLst>
      <p:ext uri="{BB962C8B-B14F-4D97-AF65-F5344CB8AC3E}">
        <p14:creationId xmlns:p14="http://schemas.microsoft.com/office/powerpoint/2010/main" val="1055711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3407495" y="457200"/>
            <a:ext cx="211628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rtl="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rtl="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rtl="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rtl="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ar-IQ" sz="3600" b="1" dirty="0">
                <a:solidFill>
                  <a:srgbClr val="FF0000"/>
                </a:solidFill>
              </a:rPr>
              <a:t>حياة الدستور</a:t>
            </a:r>
            <a:endParaRPr lang="en-US" sz="3600" b="1" dirty="0">
              <a:solidFill>
                <a:srgbClr val="FF0000"/>
              </a:solidFill>
            </a:endParaRPr>
          </a:p>
        </p:txBody>
      </p:sp>
      <p:sp>
        <p:nvSpPr>
          <p:cNvPr id="3" name="TextBox 2"/>
          <p:cNvSpPr txBox="1">
            <a:spLocks noChangeArrowheads="1"/>
          </p:cNvSpPr>
          <p:nvPr/>
        </p:nvSpPr>
        <p:spPr bwMode="auto">
          <a:xfrm>
            <a:off x="1257035" y="1600200"/>
            <a:ext cx="6417206" cy="569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rtl="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rtl="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rtl="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rtl="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just" rtl="1" eaLnBrk="1" hangingPunct="1"/>
            <a:r>
              <a:rPr lang="ar-SY" sz="3600" b="1" dirty="0">
                <a:solidFill>
                  <a:srgbClr val="FF0000"/>
                </a:solidFill>
              </a:rPr>
              <a:t>1- </a:t>
            </a:r>
            <a:r>
              <a:rPr lang="ar-IQ" sz="3600" b="1" dirty="0">
                <a:solidFill>
                  <a:srgbClr val="FF0000"/>
                </a:solidFill>
              </a:rPr>
              <a:t>اقامة الدستور (اساليب نشأة الدساتير).</a:t>
            </a:r>
            <a:endParaRPr lang="ar-SY" sz="3600" b="1" dirty="0">
              <a:solidFill>
                <a:srgbClr val="FF0000"/>
              </a:solidFill>
            </a:endParaRPr>
          </a:p>
          <a:p>
            <a:pPr algn="just" rtl="1" eaLnBrk="1" hangingPunct="1"/>
            <a:endParaRPr lang="ar-SY" sz="3600" b="1" dirty="0">
              <a:solidFill>
                <a:srgbClr val="FF0000"/>
              </a:solidFill>
            </a:endParaRPr>
          </a:p>
          <a:p>
            <a:pPr algn="just" rtl="1" eaLnBrk="1" hangingPunct="1"/>
            <a:r>
              <a:rPr lang="ar-SY" sz="3600" b="1" dirty="0">
                <a:solidFill>
                  <a:srgbClr val="FF0000"/>
                </a:solidFill>
              </a:rPr>
              <a:t>2- </a:t>
            </a:r>
            <a:r>
              <a:rPr lang="ar-IQ" sz="3600" b="1" dirty="0">
                <a:solidFill>
                  <a:srgbClr val="FF0000"/>
                </a:solidFill>
              </a:rPr>
              <a:t>محتوى الدستور وتفسيره.</a:t>
            </a:r>
            <a:endParaRPr lang="ar-SY" sz="3600" b="1" dirty="0">
              <a:solidFill>
                <a:srgbClr val="FF0000"/>
              </a:solidFill>
            </a:endParaRPr>
          </a:p>
          <a:p>
            <a:pPr algn="just" rtl="1" eaLnBrk="1" hangingPunct="1"/>
            <a:endParaRPr lang="ar-SY" sz="3600" b="1" dirty="0">
              <a:solidFill>
                <a:srgbClr val="FF0000"/>
              </a:solidFill>
            </a:endParaRPr>
          </a:p>
          <a:p>
            <a:pPr algn="just" rtl="1" eaLnBrk="1" hangingPunct="1"/>
            <a:r>
              <a:rPr lang="ar-SY" sz="3600" b="1" dirty="0">
                <a:solidFill>
                  <a:srgbClr val="FF0000"/>
                </a:solidFill>
              </a:rPr>
              <a:t>3- </a:t>
            </a:r>
            <a:r>
              <a:rPr lang="ar-IQ" sz="3600" b="1" dirty="0">
                <a:solidFill>
                  <a:srgbClr val="FF0000"/>
                </a:solidFill>
              </a:rPr>
              <a:t>تعديل الدستور.</a:t>
            </a:r>
            <a:endParaRPr lang="ar-SY" sz="3600" b="1" dirty="0">
              <a:solidFill>
                <a:srgbClr val="FF0000"/>
              </a:solidFill>
            </a:endParaRPr>
          </a:p>
          <a:p>
            <a:pPr algn="just" rtl="1" eaLnBrk="1" hangingPunct="1"/>
            <a:endParaRPr lang="ar-SY" sz="3600" b="1" dirty="0">
              <a:solidFill>
                <a:srgbClr val="FF0000"/>
              </a:solidFill>
            </a:endParaRPr>
          </a:p>
          <a:p>
            <a:pPr algn="just" rtl="1" eaLnBrk="1" hangingPunct="1"/>
            <a:r>
              <a:rPr lang="ar-SY" sz="3600" b="1" dirty="0">
                <a:solidFill>
                  <a:srgbClr val="FF0000"/>
                </a:solidFill>
              </a:rPr>
              <a:t>4- </a:t>
            </a:r>
            <a:r>
              <a:rPr lang="ar-IQ" sz="3600" b="1" dirty="0">
                <a:solidFill>
                  <a:srgbClr val="FF0000"/>
                </a:solidFill>
              </a:rPr>
              <a:t>تعطيل الدستور والغاؤه.</a:t>
            </a:r>
            <a:endParaRPr lang="ar-SY" sz="3600" b="1" dirty="0">
              <a:solidFill>
                <a:srgbClr val="FF0000"/>
              </a:solidFill>
            </a:endParaRPr>
          </a:p>
          <a:p>
            <a:pPr algn="just" rtl="1" eaLnBrk="1" hangingPunct="1"/>
            <a:endParaRPr lang="ar-SY" sz="2800" b="1" dirty="0">
              <a:solidFill>
                <a:srgbClr val="FF0000"/>
              </a:solidFill>
            </a:endParaRPr>
          </a:p>
          <a:p>
            <a:pPr algn="just" rtl="1" eaLnBrk="1" hangingPunct="1"/>
            <a:endParaRPr lang="ar-SY" sz="2800" b="1" dirty="0">
              <a:solidFill>
                <a:srgbClr val="FF0000"/>
              </a:solidFill>
            </a:endParaRPr>
          </a:p>
          <a:p>
            <a:pPr algn="just" rtl="1" eaLnBrk="1" hangingPunct="1"/>
            <a:endParaRPr lang="ar-SY" sz="2800" b="1" dirty="0">
              <a:solidFill>
                <a:srgbClr val="FF0000"/>
              </a:solidFill>
            </a:endParaRPr>
          </a:p>
          <a:p>
            <a:pPr algn="just" rtl="1" eaLnBrk="1" hangingPunct="1"/>
            <a:endParaRPr lang="en-US" sz="2800" b="1" dirty="0">
              <a:solidFill>
                <a:srgbClr val="FF0000"/>
              </a:solidFill>
            </a:endParaRPr>
          </a:p>
        </p:txBody>
      </p:sp>
    </p:spTree>
    <p:extLst>
      <p:ext uri="{BB962C8B-B14F-4D97-AF65-F5344CB8AC3E}">
        <p14:creationId xmlns:p14="http://schemas.microsoft.com/office/powerpoint/2010/main" val="3277406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52400"/>
            <a:ext cx="8991600" cy="6370975"/>
          </a:xfrm>
          <a:prstGeom prst="rect">
            <a:avLst/>
          </a:prstGeom>
        </p:spPr>
        <p:txBody>
          <a:bodyPr wrap="square">
            <a:spAutoFit/>
          </a:bodyPr>
          <a:lstStyle/>
          <a:p>
            <a:pPr algn="ctr" rtl="1"/>
            <a:r>
              <a:rPr lang="ar-IQ" sz="3600" b="1" dirty="0">
                <a:solidFill>
                  <a:srgbClr val="FFC000"/>
                </a:solidFill>
              </a:rPr>
              <a:t>المجلس الدستوري في فرنسا</a:t>
            </a:r>
          </a:p>
          <a:p>
            <a:pPr algn="r" rtl="1"/>
            <a:r>
              <a:rPr lang="ar-IQ" sz="3200" b="1" dirty="0"/>
              <a:t># اناط الدستور الفرنسي لسنة ١٩٥٨ مهمة الرقابة على دستورية القوانين الى هئية سماها بـ (المجلس الدستوري). هذه الهيئة غير متخصصة فقط بالرقابة على دستورية القوانين.</a:t>
            </a:r>
          </a:p>
          <a:p>
            <a:pPr algn="r" rtl="1"/>
            <a:r>
              <a:rPr lang="ar-IQ" sz="2800" b="1" dirty="0">
                <a:solidFill>
                  <a:srgbClr val="FF0000"/>
                </a:solidFill>
              </a:rPr>
              <a:t>السبب: </a:t>
            </a:r>
            <a:r>
              <a:rPr lang="ar-IQ" sz="2800" b="1" dirty="0"/>
              <a:t>لأن المجلس الدستوري يمارس جملة من الاختصاصات (بالاضافة الى للرقابة على دستورية القوانين)، وهذه الاختصاصات هي ما يلي:</a:t>
            </a:r>
          </a:p>
          <a:p>
            <a:pPr algn="r" rtl="1"/>
            <a:r>
              <a:rPr lang="ar-IQ" sz="2800" b="1" dirty="0">
                <a:solidFill>
                  <a:srgbClr val="0070C0"/>
                </a:solidFill>
              </a:rPr>
              <a:t>١- الاشراف على صحة اجراءات انتخابات رئيس الجمهورية.</a:t>
            </a:r>
          </a:p>
          <a:p>
            <a:pPr algn="r" rtl="1"/>
            <a:r>
              <a:rPr lang="ar-IQ" sz="2800" b="1" dirty="0">
                <a:solidFill>
                  <a:srgbClr val="0070C0"/>
                </a:solidFill>
              </a:rPr>
              <a:t>٢- اعلان النتائج الانتخابية.</a:t>
            </a:r>
          </a:p>
          <a:p>
            <a:pPr algn="r" rtl="1"/>
            <a:r>
              <a:rPr lang="ar-IQ" sz="2800" b="1" dirty="0">
                <a:solidFill>
                  <a:srgbClr val="0070C0"/>
                </a:solidFill>
              </a:rPr>
              <a:t>٣- الاشراف على صحة عمليات الاستفتاء.</a:t>
            </a:r>
          </a:p>
          <a:p>
            <a:pPr algn="r" rtl="1"/>
            <a:r>
              <a:rPr lang="ar-IQ" sz="2800" b="1" dirty="0">
                <a:solidFill>
                  <a:srgbClr val="0070C0"/>
                </a:solidFill>
              </a:rPr>
              <a:t>٤- اعلان نتائج عمليات الاستفتاء.</a:t>
            </a:r>
          </a:p>
          <a:p>
            <a:pPr algn="r" rtl="1"/>
            <a:r>
              <a:rPr lang="ar-IQ" sz="2800" b="1" dirty="0">
                <a:solidFill>
                  <a:srgbClr val="0070C0"/>
                </a:solidFill>
              </a:rPr>
              <a:t>٥- النظر في صحة الطعون الخاصة بانتخابات مجلس النواب ومجلس الشيوخ.</a:t>
            </a:r>
          </a:p>
          <a:p>
            <a:pPr algn="r" rtl="1"/>
            <a:r>
              <a:rPr lang="ar-IQ" sz="2800" b="1" dirty="0">
                <a:solidFill>
                  <a:srgbClr val="0070C0"/>
                </a:solidFill>
              </a:rPr>
              <a:t>٦- تقديم المشورة لرئيس الجمهورية في حالة لجوئه الى استعمال سلطاته الاستثنائية وفقاً للمادة (١٦) من الدستور.</a:t>
            </a:r>
          </a:p>
        </p:txBody>
      </p:sp>
    </p:spTree>
    <p:extLst>
      <p:ext uri="{BB962C8B-B14F-4D97-AF65-F5344CB8AC3E}">
        <p14:creationId xmlns:p14="http://schemas.microsoft.com/office/powerpoint/2010/main" val="358123595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839200" cy="6740307"/>
          </a:xfrm>
          <a:prstGeom prst="rect">
            <a:avLst/>
          </a:prstGeom>
        </p:spPr>
        <p:txBody>
          <a:bodyPr wrap="square">
            <a:spAutoFit/>
          </a:bodyPr>
          <a:lstStyle/>
          <a:p>
            <a:pPr algn="just" rtl="1">
              <a:defRPr/>
            </a:pPr>
            <a:r>
              <a:rPr lang="ar-IQ" sz="2800" b="1" dirty="0">
                <a:solidFill>
                  <a:srgbClr val="C00000"/>
                </a:solidFill>
              </a:rPr>
              <a:t>تكوين المجلس الدستوري</a:t>
            </a:r>
            <a:endParaRPr lang="ar-IQ" sz="2800" dirty="0">
              <a:solidFill>
                <a:srgbClr val="009900"/>
              </a:solidFill>
            </a:endParaRPr>
          </a:p>
          <a:p>
            <a:pPr algn="just" rtl="1">
              <a:defRPr/>
            </a:pPr>
            <a:r>
              <a:rPr lang="ar-IQ" sz="2800" dirty="0">
                <a:solidFill>
                  <a:srgbClr val="009900"/>
                </a:solidFill>
              </a:rPr>
              <a:t>بموجب المادة (٥٦) من الدستور، يتكون المجلس الدستوري من طائفتين من الاعضاء، وهم:</a:t>
            </a:r>
          </a:p>
          <a:p>
            <a:pPr algn="just" rtl="1">
              <a:defRPr/>
            </a:pPr>
            <a:r>
              <a:rPr lang="ar-IQ" sz="2800" u="sng" dirty="0">
                <a:solidFill>
                  <a:srgbClr val="FF33CC"/>
                </a:solidFill>
              </a:rPr>
              <a:t>الطائفة الاولى: </a:t>
            </a:r>
            <a:r>
              <a:rPr lang="ar-IQ" sz="2800" dirty="0">
                <a:solidFill>
                  <a:srgbClr val="FF33CC"/>
                </a:solidFill>
              </a:rPr>
              <a:t>(٩) اعضاء ومدة عضويتهم (٩) سنوات غير قابلة للتجديد، ولا يجوز لهؤلاء الاشتراك في الحكومة او في البرلمان او في المجلس الاقتصادي والاجتماعي:</a:t>
            </a:r>
          </a:p>
          <a:p>
            <a:pPr algn="just" rtl="1">
              <a:defRPr/>
            </a:pPr>
            <a:r>
              <a:rPr lang="ar-IQ" sz="2400" dirty="0">
                <a:solidFill>
                  <a:srgbClr val="FF33CC"/>
                </a:solidFill>
              </a:rPr>
              <a:t>أ- رئيس الجمهورية يعين (٣) اعضاء.</a:t>
            </a:r>
          </a:p>
          <a:p>
            <a:pPr algn="just" rtl="1">
              <a:defRPr/>
            </a:pPr>
            <a:r>
              <a:rPr lang="ar-IQ" sz="2400" dirty="0">
                <a:solidFill>
                  <a:srgbClr val="FF33CC"/>
                </a:solidFill>
              </a:rPr>
              <a:t>ب- رئيس الجمعية الوطنية يعين (٣) اعضاء.</a:t>
            </a:r>
          </a:p>
          <a:p>
            <a:pPr algn="just" rtl="1">
              <a:defRPr/>
            </a:pPr>
            <a:r>
              <a:rPr lang="ar-IQ" sz="2400" dirty="0">
                <a:solidFill>
                  <a:srgbClr val="FF33CC"/>
                </a:solidFill>
              </a:rPr>
              <a:t>ج- رئيس مجلس الشيوخ يعين (٣) اعضاء.</a:t>
            </a:r>
          </a:p>
          <a:p>
            <a:pPr algn="just" rtl="1">
              <a:defRPr/>
            </a:pPr>
            <a:r>
              <a:rPr lang="ar-IQ" sz="2800" u="sng" dirty="0">
                <a:solidFill>
                  <a:srgbClr val="0340ED"/>
                </a:solidFill>
              </a:rPr>
              <a:t>الطائفة الثانية: </a:t>
            </a:r>
            <a:r>
              <a:rPr lang="ar-IQ" sz="2800" dirty="0">
                <a:solidFill>
                  <a:srgbClr val="0340ED"/>
                </a:solidFill>
              </a:rPr>
              <a:t>اعضاء بحكم الدستور، ولمدى الحياة: وهم رؤوساء الجمهورية السابقون.</a:t>
            </a:r>
          </a:p>
          <a:p>
            <a:pPr algn="just" rtl="1">
              <a:defRPr/>
            </a:pPr>
            <a:r>
              <a:rPr lang="ar-IQ" sz="2800" dirty="0">
                <a:solidFill>
                  <a:srgbClr val="0340ED"/>
                </a:solidFill>
              </a:rPr>
              <a:t>السبب في اختيار رؤوساء الجمهورية السابقون:</a:t>
            </a:r>
          </a:p>
          <a:p>
            <a:pPr algn="just" rtl="1">
              <a:defRPr/>
            </a:pPr>
            <a:r>
              <a:rPr lang="ar-IQ" sz="2400" dirty="0">
                <a:solidFill>
                  <a:srgbClr val="0340ED"/>
                </a:solidFill>
              </a:rPr>
              <a:t>١- الاستفادة من الخبرات السياسية لرؤوساء الجمهورية السابقون، الذين اكتسبوها اثناء توليهم منصب الرئاسة.</a:t>
            </a:r>
          </a:p>
          <a:p>
            <a:pPr algn="just" rtl="1">
              <a:defRPr/>
            </a:pPr>
            <a:r>
              <a:rPr lang="ar-IQ" sz="2400" dirty="0">
                <a:solidFill>
                  <a:srgbClr val="0340ED"/>
                </a:solidFill>
              </a:rPr>
              <a:t>٢- من اجل اعطاء المجلس الدستوري نوعاً من الهيبة.</a:t>
            </a:r>
          </a:p>
          <a:p>
            <a:pPr algn="just" rtl="1">
              <a:defRPr/>
            </a:pPr>
            <a:r>
              <a:rPr lang="ar-IQ" sz="2400" dirty="0"/>
              <a:t># رئيس المجلس الدستوري يعين من قبل رئيس الجمهورية ومن بين اعضاء المجلس.</a:t>
            </a:r>
            <a:endParaRPr lang="en-US" sz="2400" dirty="0"/>
          </a:p>
        </p:txBody>
      </p:sp>
    </p:spTree>
    <p:extLst>
      <p:ext uri="{BB962C8B-B14F-4D97-AF65-F5344CB8AC3E}">
        <p14:creationId xmlns:p14="http://schemas.microsoft.com/office/powerpoint/2010/main" val="6507777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39914"/>
            <a:ext cx="9067800" cy="7048083"/>
          </a:xfrm>
          <a:prstGeom prst="rect">
            <a:avLst/>
          </a:prstGeom>
        </p:spPr>
        <p:txBody>
          <a:bodyPr wrap="square">
            <a:spAutoFit/>
          </a:bodyPr>
          <a:lstStyle/>
          <a:p>
            <a:pPr algn="ctr" rtl="1">
              <a:defRPr/>
            </a:pPr>
            <a:r>
              <a:rPr lang="ar-IQ" sz="2400" b="1" dirty="0"/>
              <a:t>كيفية عمل مجلس الدولة</a:t>
            </a:r>
          </a:p>
          <a:p>
            <a:pPr algn="just" rtl="1">
              <a:defRPr/>
            </a:pPr>
            <a:r>
              <a:rPr lang="ar-IQ" sz="2400" b="1" dirty="0"/>
              <a:t># المجلس الدستوري يمارس الرقابة على القانون قبل اصداره.</a:t>
            </a:r>
          </a:p>
          <a:p>
            <a:pPr algn="just" rtl="1">
              <a:defRPr/>
            </a:pPr>
            <a:r>
              <a:rPr lang="ar-IQ" sz="2400" b="1" dirty="0">
                <a:solidFill>
                  <a:srgbClr val="009900"/>
                </a:solidFill>
              </a:rPr>
              <a:t>اولاً: فيما يخص:</a:t>
            </a:r>
          </a:p>
          <a:p>
            <a:pPr algn="just" rtl="1">
              <a:buFontTx/>
              <a:buAutoNum type="arabic1Minus"/>
              <a:defRPr/>
            </a:pPr>
            <a:r>
              <a:rPr lang="ar-IQ" sz="2400" b="1" dirty="0"/>
              <a:t>القوانين العادية.</a:t>
            </a:r>
          </a:p>
          <a:p>
            <a:pPr algn="just" rtl="1">
              <a:buFontTx/>
              <a:buAutoNum type="arabic1Minus"/>
              <a:defRPr/>
            </a:pPr>
            <a:r>
              <a:rPr lang="ar-IQ" sz="2400" b="1" dirty="0"/>
              <a:t>المعاهدات الدولية.</a:t>
            </a:r>
          </a:p>
          <a:p>
            <a:pPr algn="just" rtl="1">
              <a:defRPr/>
            </a:pPr>
            <a:r>
              <a:rPr lang="ar-IQ" sz="2400" b="1" dirty="0"/>
              <a:t>يتم تحريك الرقابة من قبل هذه الجهات:</a:t>
            </a:r>
          </a:p>
          <a:p>
            <a:pPr algn="just" rtl="1">
              <a:defRPr/>
            </a:pPr>
            <a:r>
              <a:rPr lang="ar-IQ" sz="2400" b="1" dirty="0"/>
              <a:t>١- رئيس الجمهورية.</a:t>
            </a:r>
          </a:p>
          <a:p>
            <a:pPr algn="just" rtl="1">
              <a:defRPr/>
            </a:pPr>
            <a:r>
              <a:rPr lang="ar-IQ" sz="2400" b="1" dirty="0"/>
              <a:t>٢- رئيس الوزراء.</a:t>
            </a:r>
          </a:p>
          <a:p>
            <a:pPr algn="just" rtl="1">
              <a:defRPr/>
            </a:pPr>
            <a:r>
              <a:rPr lang="ar-IQ" sz="2400" b="1" dirty="0"/>
              <a:t>٣- رئيس مجلس النواب.</a:t>
            </a:r>
          </a:p>
          <a:p>
            <a:pPr algn="just" rtl="1">
              <a:defRPr/>
            </a:pPr>
            <a:r>
              <a:rPr lang="ar-IQ" sz="2400" b="1" dirty="0"/>
              <a:t>٤- رئيس مجلس الشيوخ.</a:t>
            </a:r>
          </a:p>
          <a:p>
            <a:pPr algn="just" rtl="1">
              <a:defRPr/>
            </a:pPr>
            <a:r>
              <a:rPr lang="ar-IQ" sz="2400" b="1" dirty="0"/>
              <a:t>٥- (٦٠) عضواً من مجلس النواب.</a:t>
            </a:r>
          </a:p>
          <a:p>
            <a:pPr algn="just" rtl="1">
              <a:defRPr/>
            </a:pPr>
            <a:r>
              <a:rPr lang="ar-IQ" sz="2400" b="1" dirty="0"/>
              <a:t>٦- (٦٠) عضواً من مجلس الشيوخ.</a:t>
            </a:r>
          </a:p>
          <a:p>
            <a:pPr algn="just" rtl="1">
              <a:defRPr/>
            </a:pPr>
            <a:r>
              <a:rPr lang="ar-IQ" sz="2400" b="1" dirty="0">
                <a:solidFill>
                  <a:srgbClr val="009900"/>
                </a:solidFill>
              </a:rPr>
              <a:t>ثانياً: فيما يخص: </a:t>
            </a:r>
          </a:p>
          <a:p>
            <a:pPr algn="just" rtl="1">
              <a:buFontTx/>
              <a:buAutoNum type="arabic1Minus"/>
              <a:defRPr/>
            </a:pPr>
            <a:r>
              <a:rPr lang="ar-IQ" sz="2400" b="1" dirty="0"/>
              <a:t>القوانين الاساسية (وهي القوانين المكملة للدستور).</a:t>
            </a:r>
          </a:p>
          <a:p>
            <a:pPr algn="just" rtl="1">
              <a:buFontTx/>
              <a:buAutoNum type="arabic1Minus"/>
              <a:defRPr/>
            </a:pPr>
            <a:r>
              <a:rPr lang="ar-IQ" sz="2400" b="1" dirty="0"/>
              <a:t>النظام الداخلي لمجلس النواب.</a:t>
            </a:r>
          </a:p>
          <a:p>
            <a:pPr algn="just" rtl="1">
              <a:buFontTx/>
              <a:buAutoNum type="arabic1Minus"/>
              <a:defRPr/>
            </a:pPr>
            <a:r>
              <a:rPr lang="ar-IQ" sz="2400" b="1" dirty="0"/>
              <a:t>النظام الداخلي لمجلس الشيوخ.</a:t>
            </a:r>
          </a:p>
          <a:p>
            <a:pPr algn="just" rtl="1">
              <a:defRPr/>
            </a:pPr>
            <a:r>
              <a:rPr lang="ar-IQ" sz="2400" b="1" dirty="0"/>
              <a:t>ان مشاريع القوانين هذه، يجب ان تمر على المجلس الدستوري قبل اصدار قوانينها وذلك كجزء من متطلبات تشريعها.</a:t>
            </a:r>
            <a:endParaRPr lang="en-US" sz="2400" b="1" dirty="0"/>
          </a:p>
          <a:p>
            <a:pPr algn="just" rtl="1">
              <a:defRPr/>
            </a:pPr>
            <a:endParaRPr lang="ar-IQ" sz="2000" b="1" dirty="0"/>
          </a:p>
        </p:txBody>
      </p:sp>
    </p:spTree>
    <p:extLst>
      <p:ext uri="{BB962C8B-B14F-4D97-AF65-F5344CB8AC3E}">
        <p14:creationId xmlns:p14="http://schemas.microsoft.com/office/powerpoint/2010/main" val="12177543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5857" y="457200"/>
            <a:ext cx="8686800" cy="4524315"/>
          </a:xfrm>
          <a:prstGeom prst="rect">
            <a:avLst/>
          </a:prstGeom>
        </p:spPr>
        <p:txBody>
          <a:bodyPr wrap="square">
            <a:spAutoFit/>
          </a:bodyPr>
          <a:lstStyle/>
          <a:p>
            <a:pPr algn="just" rtl="1"/>
            <a:r>
              <a:rPr lang="ar-IQ" sz="3600" b="1" dirty="0">
                <a:solidFill>
                  <a:srgbClr val="C00000"/>
                </a:solidFill>
              </a:rPr>
              <a:t>مدة نظر المجلس الدستوري وقوة قراراته</a:t>
            </a:r>
            <a:endParaRPr lang="ar-IQ" sz="3600" dirty="0"/>
          </a:p>
          <a:p>
            <a:pPr algn="just" rtl="1"/>
            <a:r>
              <a:rPr lang="ar-IQ" sz="3600" dirty="0"/>
              <a:t>- بعد احالة مشروع القانون الى المجلس الدستوري يجب ان يصدر المجلس قراراً بشأنه خلال </a:t>
            </a:r>
            <a:r>
              <a:rPr lang="ar-IQ" sz="3600" dirty="0">
                <a:solidFill>
                  <a:srgbClr val="FF0000"/>
                </a:solidFill>
              </a:rPr>
              <a:t>شهر واحد </a:t>
            </a:r>
            <a:r>
              <a:rPr lang="ar-IQ" sz="3600" dirty="0"/>
              <a:t>من تاريخ الاحالة.</a:t>
            </a:r>
          </a:p>
          <a:p>
            <a:pPr algn="just" rtl="1"/>
            <a:r>
              <a:rPr lang="ar-IQ" sz="3600" dirty="0"/>
              <a:t>-  في الحالات المستعجلة، وبناءاً على طلب من الحكومة، يصدر المجلس قراره خلال </a:t>
            </a:r>
            <a:r>
              <a:rPr lang="ar-IQ" sz="3600" dirty="0">
                <a:solidFill>
                  <a:srgbClr val="FF0000"/>
                </a:solidFill>
              </a:rPr>
              <a:t>ثمانية ايام</a:t>
            </a:r>
            <a:r>
              <a:rPr lang="ar-IQ" sz="3600" dirty="0"/>
              <a:t>.</a:t>
            </a:r>
          </a:p>
          <a:p>
            <a:pPr algn="just" rtl="1"/>
            <a:r>
              <a:rPr lang="ar-IQ" sz="3600" dirty="0"/>
              <a:t>- قرارات المجلس الدستوري تعتبر نهائية (اي ان قراراته غير قابلة للطعن فيها مطلقاً).</a:t>
            </a:r>
            <a:endParaRPr lang="en-US" sz="3600" dirty="0"/>
          </a:p>
        </p:txBody>
      </p:sp>
    </p:spTree>
    <p:extLst>
      <p:ext uri="{BB962C8B-B14F-4D97-AF65-F5344CB8AC3E}">
        <p14:creationId xmlns:p14="http://schemas.microsoft.com/office/powerpoint/2010/main" val="247477099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610600" cy="6124754"/>
          </a:xfrm>
          <a:prstGeom prst="rect">
            <a:avLst/>
          </a:prstGeom>
        </p:spPr>
        <p:txBody>
          <a:bodyPr wrap="square">
            <a:spAutoFit/>
          </a:bodyPr>
          <a:lstStyle/>
          <a:p>
            <a:pPr algn="just" rtl="1">
              <a:defRPr/>
            </a:pPr>
            <a:r>
              <a:rPr lang="ar-IQ" sz="2800" b="1" dirty="0">
                <a:solidFill>
                  <a:srgbClr val="C00000"/>
                </a:solidFill>
              </a:rPr>
              <a:t>قرار المجلس الدستوري بصدد مشاريع القوانين</a:t>
            </a:r>
            <a:endParaRPr lang="ar-IQ" sz="2800" dirty="0"/>
          </a:p>
          <a:p>
            <a:pPr algn="just" rtl="1">
              <a:defRPr/>
            </a:pPr>
            <a:r>
              <a:rPr lang="ar-IQ" sz="2800" b="1" dirty="0">
                <a:solidFill>
                  <a:srgbClr val="0070C0"/>
                </a:solidFill>
              </a:rPr>
              <a:t>1- ان مشروع القانون لا يخالف الدستور، وعندها تستمر عملية تشريعه ويتم التصديق عليها من قبل رئيس الجمهورية.</a:t>
            </a:r>
          </a:p>
          <a:p>
            <a:pPr algn="just" rtl="1">
              <a:defRPr/>
            </a:pPr>
            <a:r>
              <a:rPr lang="ar-IQ" sz="2800" b="1" dirty="0">
                <a:solidFill>
                  <a:srgbClr val="0070C0"/>
                </a:solidFill>
              </a:rPr>
              <a:t>٢- ان مشروع القانون يخالف الدستور:</a:t>
            </a:r>
          </a:p>
          <a:p>
            <a:pPr algn="just" rtl="1">
              <a:defRPr/>
            </a:pPr>
            <a:r>
              <a:rPr lang="ar-IQ" sz="2800" dirty="0">
                <a:solidFill>
                  <a:srgbClr val="00B0F0"/>
                </a:solidFill>
              </a:rPr>
              <a:t>أ- اذا كان مشروع القانون مخالفاً للدستور في كل اجزائه: يصرف النظر عن مشروع القانون بحيث لا يمكن اصداره.</a:t>
            </a:r>
          </a:p>
          <a:p>
            <a:pPr algn="just" rtl="1">
              <a:defRPr/>
            </a:pPr>
            <a:r>
              <a:rPr lang="ar-IQ" sz="2800" dirty="0">
                <a:solidFill>
                  <a:srgbClr val="00B0F0"/>
                </a:solidFill>
              </a:rPr>
              <a:t>ب- اذا كان مشروع القانون مخالفاً للدستور في بعض اجزائه: </a:t>
            </a:r>
          </a:p>
          <a:p>
            <a:pPr algn="just" rtl="1">
              <a:defRPr/>
            </a:pPr>
            <a:r>
              <a:rPr lang="en-US" sz="2800" dirty="0">
                <a:solidFill>
                  <a:srgbClr val="C00000"/>
                </a:solidFill>
              </a:rPr>
              <a:t>A</a:t>
            </a:r>
            <a:r>
              <a:rPr lang="ar-IQ" sz="2800" dirty="0">
                <a:solidFill>
                  <a:srgbClr val="C00000"/>
                </a:solidFill>
              </a:rPr>
              <a:t>- اذا قرر المجلس ان الاجزاء المخالفة لا يمكن فصلها عن مشروع القانون، في هذه الحالة يأخذ مشروع القانون حكم المشروع المخالف للدستور في جميع اجزائه، ولا يمكن اصداره.</a:t>
            </a:r>
          </a:p>
          <a:p>
            <a:pPr algn="just" rtl="1">
              <a:defRPr/>
            </a:pPr>
            <a:r>
              <a:rPr lang="en-US" sz="2800" dirty="0">
                <a:solidFill>
                  <a:srgbClr val="C00000"/>
                </a:solidFill>
              </a:rPr>
              <a:t>B</a:t>
            </a:r>
            <a:r>
              <a:rPr lang="ar-IQ" sz="2800" dirty="0">
                <a:solidFill>
                  <a:srgbClr val="C00000"/>
                </a:solidFill>
              </a:rPr>
              <a:t>- اذا قرر المجلس ان اجزاء مشروع القانون المخالفة للدستور قابلة للفصل عن المشروع، فعند ذلك لرئيس الجمهورية الخيار:</a:t>
            </a:r>
          </a:p>
          <a:p>
            <a:pPr algn="just" rtl="1">
              <a:buFontTx/>
              <a:buChar char="-"/>
              <a:defRPr/>
            </a:pPr>
            <a:r>
              <a:rPr lang="ar-IQ" sz="2800" dirty="0"/>
              <a:t>ان يصدر القانون في اجزائه الموافقة للدستور فقط.</a:t>
            </a:r>
          </a:p>
          <a:p>
            <a:pPr algn="just" rtl="1">
              <a:buFontTx/>
              <a:buChar char="-"/>
              <a:defRPr/>
            </a:pPr>
            <a:r>
              <a:rPr lang="ar-IQ" sz="2800" dirty="0"/>
              <a:t>او ان يطلب من البرلمان مناقشة ثانية لمشروع القانون.</a:t>
            </a:r>
            <a:endParaRPr lang="en-US" sz="2800" dirty="0"/>
          </a:p>
        </p:txBody>
      </p:sp>
    </p:spTree>
    <p:extLst>
      <p:ext uri="{BB962C8B-B14F-4D97-AF65-F5344CB8AC3E}">
        <p14:creationId xmlns:p14="http://schemas.microsoft.com/office/powerpoint/2010/main" val="275557169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839200" cy="6370975"/>
          </a:xfrm>
          <a:prstGeom prst="rect">
            <a:avLst/>
          </a:prstGeom>
        </p:spPr>
        <p:txBody>
          <a:bodyPr wrap="square">
            <a:spAutoFit/>
          </a:bodyPr>
          <a:lstStyle/>
          <a:p>
            <a:pPr algn="just" rtl="1">
              <a:defRPr/>
            </a:pPr>
            <a:r>
              <a:rPr lang="ar-IQ" sz="2400" b="1" dirty="0">
                <a:solidFill>
                  <a:srgbClr val="C00000"/>
                </a:solidFill>
                <a:effectLst>
                  <a:outerShdw blurRad="38100" dist="38100" dir="2700000" algn="tl">
                    <a:srgbClr val="000000">
                      <a:alpha val="43137"/>
                    </a:srgbClr>
                  </a:outerShdw>
                </a:effectLst>
              </a:rPr>
              <a:t> تقدير الرقابة السياسية على دستورية القوانين (الانتقادات)</a:t>
            </a:r>
            <a:endParaRPr lang="ar-IQ" sz="2400" b="1" dirty="0">
              <a:solidFill>
                <a:srgbClr val="0340ED"/>
              </a:solidFill>
              <a:effectLst>
                <a:outerShdw blurRad="38100" dist="38100" dir="2700000" algn="tl">
                  <a:srgbClr val="000000">
                    <a:alpha val="43137"/>
                  </a:srgbClr>
                </a:outerShdw>
              </a:effectLst>
            </a:endParaRPr>
          </a:p>
          <a:p>
            <a:pPr algn="just" rtl="1">
              <a:defRPr/>
            </a:pPr>
            <a:r>
              <a:rPr lang="ar-IQ" sz="2400" b="1" dirty="0">
                <a:solidFill>
                  <a:srgbClr val="0340ED"/>
                </a:solidFill>
                <a:effectLst>
                  <a:outerShdw blurRad="38100" dist="38100" dir="2700000" algn="tl">
                    <a:srgbClr val="000000">
                      <a:alpha val="43137"/>
                    </a:srgbClr>
                  </a:outerShdw>
                </a:effectLst>
              </a:rPr>
              <a:t>1- تحريك الرقابة:</a:t>
            </a:r>
          </a:p>
          <a:p>
            <a:pPr algn="just" rtl="1">
              <a:defRPr/>
            </a:pPr>
            <a:r>
              <a:rPr lang="ar-IQ" sz="2400" b="1" dirty="0">
                <a:effectLst>
                  <a:outerShdw blurRad="38100" dist="38100" dir="2700000" algn="tl">
                    <a:srgbClr val="000000">
                      <a:alpha val="43137"/>
                    </a:srgbClr>
                  </a:outerShdw>
                </a:effectLst>
              </a:rPr>
              <a:t>أ- اذا كان تحريك الرقابة يعود للسلطة التنفيذية او للسلطة التشريعية، فأن ذلك يؤدي الى اقامة الطعن في دستورية القانون على اعتبارات سياسية اكثر من اقامته على اعتبارات قانونية موضوعية.</a:t>
            </a:r>
          </a:p>
          <a:p>
            <a:pPr algn="just" rtl="1">
              <a:defRPr/>
            </a:pPr>
            <a:r>
              <a:rPr lang="ar-IQ" sz="2400" b="1" dirty="0">
                <a:effectLst>
                  <a:outerShdw blurRad="38100" dist="38100" dir="2700000" algn="tl">
                    <a:srgbClr val="000000">
                      <a:alpha val="43137"/>
                    </a:srgbClr>
                  </a:outerShdw>
                </a:effectLst>
              </a:rPr>
              <a:t>ب- اذا كانت الرقابة تمارس بشكل تلقائي من قبل هيئة الرقابة، فأن ذلك قد يخلق من هيئة الرقابة مشرعاً اخر، لأن القانون لا يمكن ان يشرع ويصدر دون موافقتها (اي ان مصير القانون سيتوقف على ارادة هيئة الرقابة).</a:t>
            </a:r>
          </a:p>
          <a:p>
            <a:pPr algn="just" rtl="1">
              <a:defRPr/>
            </a:pPr>
            <a:r>
              <a:rPr lang="ar-IQ" sz="2400" b="1" dirty="0">
                <a:solidFill>
                  <a:srgbClr val="0340ED"/>
                </a:solidFill>
                <a:effectLst>
                  <a:outerShdw blurRad="38100" dist="38100" dir="2700000" algn="tl">
                    <a:srgbClr val="000000">
                      <a:alpha val="43137"/>
                    </a:srgbClr>
                  </a:outerShdw>
                </a:effectLst>
              </a:rPr>
              <a:t>٢- تكوين هيئة الرقابة:</a:t>
            </a:r>
          </a:p>
          <a:p>
            <a:pPr algn="just" rtl="1">
              <a:buFontTx/>
              <a:buAutoNum type="arabic1Minus"/>
              <a:defRPr/>
            </a:pPr>
            <a:r>
              <a:rPr lang="ar-IQ" sz="2400" b="1" dirty="0">
                <a:solidFill>
                  <a:srgbClr val="FF0000"/>
                </a:solidFill>
                <a:effectLst>
                  <a:outerShdw blurRad="38100" dist="38100" dir="2700000" algn="tl">
                    <a:srgbClr val="000000">
                      <a:alpha val="43137"/>
                    </a:srgbClr>
                  </a:outerShdw>
                </a:effectLst>
              </a:rPr>
              <a:t>اذا تكونت هيئة الرقابة عن طريق التعيين: </a:t>
            </a:r>
            <a:r>
              <a:rPr lang="ar-IQ" sz="2400" b="1" dirty="0">
                <a:effectLst>
                  <a:outerShdw blurRad="38100" dist="38100" dir="2700000" algn="tl">
                    <a:srgbClr val="000000">
                      <a:alpha val="43137"/>
                    </a:srgbClr>
                  </a:outerShdw>
                </a:effectLst>
              </a:rPr>
              <a:t>فأن الطابع السياسي سيطغى عليها، الامر الذي يؤدي الى عدم ضمان الاستقلال والحياد اللازمين لكي تقوم بدورها الرقابي.</a:t>
            </a:r>
          </a:p>
          <a:p>
            <a:pPr algn="just" rtl="1">
              <a:buFontTx/>
              <a:buAutoNum type="arabic1Minus"/>
              <a:defRPr/>
            </a:pPr>
            <a:r>
              <a:rPr lang="ar-IQ" sz="2400" b="1" dirty="0">
                <a:solidFill>
                  <a:srgbClr val="FF0000"/>
                </a:solidFill>
                <a:effectLst>
                  <a:outerShdw blurRad="38100" dist="38100" dir="2700000" algn="tl">
                    <a:srgbClr val="000000">
                      <a:alpha val="43137"/>
                    </a:srgbClr>
                  </a:outerShdw>
                </a:effectLst>
              </a:rPr>
              <a:t>اذا تكونت هيئة الرقابة عن طريق الانتخاب من قبل الشعب: </a:t>
            </a:r>
            <a:r>
              <a:rPr lang="ar-IQ" sz="2400" b="1" dirty="0">
                <a:effectLst>
                  <a:outerShdw blurRad="38100" dist="38100" dir="2700000" algn="tl">
                    <a:srgbClr val="000000">
                      <a:alpha val="43137"/>
                    </a:srgbClr>
                  </a:outerShdw>
                </a:effectLst>
              </a:rPr>
              <a:t>فستكون عرضة لأن تسيطر عليها نفس الاتجاهات والتيارات السياسية التي تسيطر على المجالس التشريعية، وبالتالي لن تكون رقابتها فعالة. اما اذا سيطرت عليها تيارات سياسية اخرى (لا تمثل الاغلبية البرلمانية)، فستكون في هذه الحالة عقبة امام التشريعات التي يعدها البرلمان.</a:t>
            </a:r>
          </a:p>
          <a:p>
            <a:pPr algn="just" rtl="1">
              <a:buFontTx/>
              <a:buAutoNum type="arabic1Minus"/>
              <a:defRPr/>
            </a:pPr>
            <a:r>
              <a:rPr lang="ar-IQ" sz="2400" b="1" dirty="0">
                <a:solidFill>
                  <a:srgbClr val="FF0000"/>
                </a:solidFill>
                <a:effectLst>
                  <a:outerShdw blurRad="38100" dist="38100" dir="2700000" algn="tl">
                    <a:srgbClr val="000000">
                      <a:alpha val="43137"/>
                    </a:srgbClr>
                  </a:outerShdw>
                </a:effectLst>
              </a:rPr>
              <a:t>اذا تكونت هيئة الرقابة ذاتياً (عن طريق تعيين اعضائها من قبلها): </a:t>
            </a:r>
            <a:r>
              <a:rPr lang="ar-IQ" sz="2400" b="1" dirty="0">
                <a:effectLst>
                  <a:outerShdw blurRad="38100" dist="38100" dir="2700000" algn="tl">
                    <a:srgbClr val="000000">
                      <a:alpha val="43137"/>
                    </a:srgbClr>
                  </a:outerShdw>
                </a:effectLst>
              </a:rPr>
              <a:t>فأن ذلك سيحولها بمرور الزمن الى هيئة ارستقراطية لا تتفق مع المنطق الديمقراطي.</a:t>
            </a:r>
          </a:p>
        </p:txBody>
      </p:sp>
    </p:spTree>
    <p:extLst>
      <p:ext uri="{BB962C8B-B14F-4D97-AF65-F5344CB8AC3E}">
        <p14:creationId xmlns:p14="http://schemas.microsoft.com/office/powerpoint/2010/main" val="130045032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762000"/>
            <a:ext cx="8610600" cy="4832092"/>
          </a:xfrm>
          <a:prstGeom prst="rect">
            <a:avLst/>
          </a:prstGeom>
        </p:spPr>
        <p:txBody>
          <a:bodyPr wrap="square">
            <a:spAutoFit/>
          </a:bodyPr>
          <a:lstStyle/>
          <a:p>
            <a:pPr algn="just" rtl="1">
              <a:defRPr/>
            </a:pPr>
            <a:r>
              <a:rPr lang="ar-IQ" sz="2800" b="1" dirty="0">
                <a:solidFill>
                  <a:srgbClr val="0340ED"/>
                </a:solidFill>
                <a:effectLst>
                  <a:outerShdw blurRad="38100" dist="38100" dir="2700000" algn="tl">
                    <a:srgbClr val="000000">
                      <a:alpha val="43137"/>
                    </a:srgbClr>
                  </a:outerShdw>
                </a:effectLst>
              </a:rPr>
              <a:t>٣- نوعية القوانين التي يمكن لهيئة الرقابة نظرها: </a:t>
            </a:r>
            <a:r>
              <a:rPr lang="ar-IQ" sz="2800" b="1" dirty="0">
                <a:effectLst>
                  <a:outerShdw blurRad="38100" dist="38100" dir="2700000" algn="tl">
                    <a:srgbClr val="000000">
                      <a:alpha val="43137"/>
                    </a:srgbClr>
                  </a:outerShdw>
                </a:effectLst>
              </a:rPr>
              <a:t>حرمان الهيئة من النظر في دستورية بعض القوانين هو اضعاف اكيد لدورها في الرقابة، وهذا ما نجده حالياً في فرنسا، حيث لا تعرض القوانين الصادرة عن طريق الاستفتاء على المجلس الدستوري.</a:t>
            </a:r>
          </a:p>
          <a:p>
            <a:pPr algn="just" rtl="1">
              <a:defRPr/>
            </a:pPr>
            <a:endParaRPr lang="ar-IQ" sz="2800" b="1" dirty="0">
              <a:effectLst>
                <a:outerShdw blurRad="38100" dist="38100" dir="2700000" algn="tl">
                  <a:srgbClr val="000000">
                    <a:alpha val="43137"/>
                  </a:srgbClr>
                </a:outerShdw>
              </a:effectLst>
            </a:endParaRPr>
          </a:p>
          <a:p>
            <a:pPr algn="just" rtl="1">
              <a:defRPr/>
            </a:pPr>
            <a:r>
              <a:rPr lang="ar-IQ" sz="2800" b="1" dirty="0">
                <a:solidFill>
                  <a:srgbClr val="0340ED"/>
                </a:solidFill>
                <a:effectLst>
                  <a:outerShdw blurRad="38100" dist="38100" dir="2700000" algn="tl">
                    <a:srgbClr val="000000">
                      <a:alpha val="43137"/>
                    </a:srgbClr>
                  </a:outerShdw>
                </a:effectLst>
              </a:rPr>
              <a:t>٤- الرقابة السياسية لا تسمح للافراد بحق الطعن بعدم دستورية قانون ما، الامر الذي يؤدي الى التقليل من شأنها كضمانة لاحترام نصوص الدستور وخاصة تلك القوانين المتعلقة بحقوق الافراد وحرياتهم. لذلك يذهب الفقه الفرنسي الى ان الرقابة على دستورية القوانين في فرنسا مقررة لحماية السلطة. اما في الولايات المتحدة الامريكية، حيث يحق للافراد الطعن بعدم دستورية قانون ما، فأن الرقابة القضائية مقررة لصالح المواطنين.</a:t>
            </a:r>
            <a:endParaRPr lang="en-US" sz="2800" b="1" dirty="0">
              <a:solidFill>
                <a:srgbClr val="0340ED"/>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736483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961571" y="685800"/>
            <a:ext cx="7772400" cy="762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lang="ar-IQ" sz="3600" dirty="0">
                <a:solidFill>
                  <a:srgbClr val="FFC000"/>
                </a:solidFill>
                <a:cs typeface="Ali-A-Samik" pitchFamily="2" charset="-78"/>
              </a:rPr>
              <a:t>الرقابة القضائية على دستورية القوانين</a:t>
            </a:r>
            <a:endParaRPr lang="en-US" sz="3600" dirty="0">
              <a:solidFill>
                <a:srgbClr val="FFC000"/>
              </a:solidFill>
              <a:cs typeface="Ali-A-Samik" pitchFamily="2" charset="-78"/>
            </a:endParaRPr>
          </a:p>
        </p:txBody>
      </p:sp>
      <p:pic>
        <p:nvPicPr>
          <p:cNvPr id="3" name="Picture 5"/>
          <p:cNvPicPr>
            <a:picLocks noChangeAspect="1" noChangeArrowheads="1"/>
          </p:cNvPicPr>
          <p:nvPr/>
        </p:nvPicPr>
        <p:blipFill>
          <a:blip cstate="print">
            <a:extLst>
              <a:ext uri="{28A0092B-C50C-407E-A947-70E740481C1C}">
                <a14:useLocalDpi xmlns:a14="http://schemas.microsoft.com/office/drawing/2010/main" val="0"/>
              </a:ext>
            </a:extLst>
          </a:blip>
          <a:srcRect/>
          <a:stretch>
            <a:fillRect/>
          </a:stretch>
        </p:blipFill>
        <p:spPr bwMode="auto">
          <a:xfrm>
            <a:off x="990600" y="2160588"/>
            <a:ext cx="7191375" cy="2182812"/>
          </a:xfrm>
          <a:prstGeom prst="rect">
            <a:avLst/>
          </a:prstGeom>
          <a:solidFill>
            <a:schemeClr val="bg1">
              <a:lumMod val="95000"/>
            </a:schemeClr>
          </a:solidFill>
          <a:ln>
            <a:noFill/>
          </a:ln>
          <a:effectLst/>
        </p:spPr>
      </p:pic>
    </p:spTree>
    <p:extLst>
      <p:ext uri="{BB962C8B-B14F-4D97-AF65-F5344CB8AC3E}">
        <p14:creationId xmlns:p14="http://schemas.microsoft.com/office/powerpoint/2010/main" val="814207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repeatCount="indefinite"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155" decel="100000"/>
                                        <p:tgtEl>
                                          <p:spTgt spid="2"/>
                                        </p:tgtEl>
                                      </p:cBhvr>
                                    </p:animEffect>
                                    <p:animScale>
                                      <p:cBhvr>
                                        <p:cTn id="8" dur="1155" decel="100000"/>
                                        <p:tgtEl>
                                          <p:spTgt spid="2"/>
                                        </p:tgtEl>
                                      </p:cBhvr>
                                      <p:from x="10000" y="10000"/>
                                      <p:to x="200000" y="450000"/>
                                    </p:animScale>
                                    <p:animScale>
                                      <p:cBhvr>
                                        <p:cTn id="9" dur="1845" accel="100000" fill="hold">
                                          <p:stCondLst>
                                            <p:cond delay="1155"/>
                                          </p:stCondLst>
                                        </p:cTn>
                                        <p:tgtEl>
                                          <p:spTgt spid="2"/>
                                        </p:tgtEl>
                                      </p:cBhvr>
                                      <p:from x="200000" y="450000"/>
                                      <p:to x="100000" y="100000"/>
                                    </p:animScale>
                                    <p:set>
                                      <p:cBhvr>
                                        <p:cTn id="10" dur="1155" fill="hold"/>
                                        <p:tgtEl>
                                          <p:spTgt spid="2"/>
                                        </p:tgtEl>
                                        <p:attrNameLst>
                                          <p:attrName>ppt_x</p:attrName>
                                        </p:attrNameLst>
                                      </p:cBhvr>
                                      <p:to>
                                        <p:strVal val="(0.5)"/>
                                      </p:to>
                                    </p:set>
                                    <p:anim from="(0.5)" to="(#ppt_x)" calcmode="lin" valueType="num">
                                      <p:cBhvr>
                                        <p:cTn id="11" dur="1845" accel="100000" fill="hold">
                                          <p:stCondLst>
                                            <p:cond delay="1155"/>
                                          </p:stCondLst>
                                        </p:cTn>
                                        <p:tgtEl>
                                          <p:spTgt spid="2"/>
                                        </p:tgtEl>
                                        <p:attrNameLst>
                                          <p:attrName>ppt_x</p:attrName>
                                        </p:attrNameLst>
                                      </p:cBhvr>
                                    </p:anim>
                                    <p:set>
                                      <p:cBhvr>
                                        <p:cTn id="12" dur="1155" fill="hold"/>
                                        <p:tgtEl>
                                          <p:spTgt spid="2"/>
                                        </p:tgtEl>
                                        <p:attrNameLst>
                                          <p:attrName>ppt_y</p:attrName>
                                        </p:attrNameLst>
                                      </p:cBhvr>
                                      <p:to>
                                        <p:strVal val="(#ppt_y+0.4)"/>
                                      </p:to>
                                    </p:set>
                                    <p:anim from="(#ppt_y+0.4)" to="(#ppt_y)" calcmode="lin" valueType="num">
                                      <p:cBhvr>
                                        <p:cTn id="13" dur="1845" accel="100000" fill="hold">
                                          <p:stCondLst>
                                            <p:cond delay="1155"/>
                                          </p:stCondLst>
                                        </p:cTn>
                                        <p:tgtEl>
                                          <p:spTgt spid="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304800"/>
            <a:ext cx="8229600" cy="9144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IQ" sz="3600">
                <a:solidFill>
                  <a:srgbClr val="FF0000"/>
                </a:solidFill>
                <a:cs typeface="Ali-A-Samik" pitchFamily="2" charset="-78"/>
              </a:rPr>
              <a:t>الرقابة القضائية بطريق الدعوى المباشرة (رقابة الالغاء)</a:t>
            </a:r>
            <a:endParaRPr lang="en-US" sz="3600">
              <a:solidFill>
                <a:srgbClr val="FF0000"/>
              </a:solidFill>
              <a:cs typeface="Ali-A-Samik" pitchFamily="2" charset="-78"/>
            </a:endParaRPr>
          </a:p>
        </p:txBody>
      </p:sp>
      <p:sp>
        <p:nvSpPr>
          <p:cNvPr id="3" name="Text Box 4"/>
          <p:cNvSpPr txBox="1">
            <a:spLocks noChangeArrowheads="1"/>
          </p:cNvSpPr>
          <p:nvPr/>
        </p:nvSpPr>
        <p:spPr bwMode="auto">
          <a:xfrm>
            <a:off x="457200" y="1143000"/>
            <a:ext cx="822325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algn="just" rtl="1" eaLnBrk="1" hangingPunct="1"/>
            <a:r>
              <a:rPr lang="ar-IQ" sz="2800" dirty="0">
                <a:cs typeface="Ali-A-Samik" pitchFamily="2" charset="-78"/>
              </a:rPr>
              <a:t># </a:t>
            </a:r>
            <a:r>
              <a:rPr lang="ar-IQ" sz="2800" dirty="0">
                <a:solidFill>
                  <a:srgbClr val="0070C0"/>
                </a:solidFill>
                <a:cs typeface="Ali-A-Samik" pitchFamily="2" charset="-78"/>
              </a:rPr>
              <a:t>تعني هذه الرقابة اعطاء الدستور الحق لبعض الجهات مهاجمة قانون معين والطعن بدستوريته. عن طريق دعوى مباشرة امام القضاء.</a:t>
            </a:r>
          </a:p>
          <a:p>
            <a:pPr algn="just" rtl="1" eaLnBrk="1" hangingPunct="1"/>
            <a:r>
              <a:rPr lang="ar-IQ" sz="2800" dirty="0">
                <a:solidFill>
                  <a:srgbClr val="0070C0"/>
                </a:solidFill>
                <a:cs typeface="Ali-A-Samik" pitchFamily="2" charset="-78"/>
              </a:rPr>
              <a:t># المدعي في هذه الدعوى الجهات التي حددها الدستور.</a:t>
            </a:r>
          </a:p>
          <a:p>
            <a:pPr algn="just" rtl="1" eaLnBrk="1" hangingPunct="1"/>
            <a:r>
              <a:rPr lang="ar-IQ" sz="2800" dirty="0">
                <a:solidFill>
                  <a:srgbClr val="0070C0"/>
                </a:solidFill>
                <a:cs typeface="Ali-A-Samik" pitchFamily="2" charset="-78"/>
              </a:rPr>
              <a:t># المدعي عليه في هذه الدعوى هو القانون الذي يشك في دستوريته.</a:t>
            </a:r>
          </a:p>
          <a:p>
            <a:pPr algn="just" rtl="1" eaLnBrk="1" hangingPunct="1"/>
            <a:r>
              <a:rPr lang="ar-IQ" sz="2800" dirty="0">
                <a:solidFill>
                  <a:srgbClr val="0070C0"/>
                </a:solidFill>
                <a:cs typeface="Ali-A-Samik" pitchFamily="2" charset="-78"/>
              </a:rPr>
              <a:t># توصف هذه الدعوى بأنها دعوى موضوعية، (السبب: لأنها تقام على قانون معين). </a:t>
            </a:r>
          </a:p>
          <a:p>
            <a:pPr algn="just" rtl="1" eaLnBrk="1" hangingPunct="1"/>
            <a:r>
              <a:rPr lang="ar-IQ" sz="2800" dirty="0">
                <a:solidFill>
                  <a:srgbClr val="0070C0"/>
                </a:solidFill>
                <a:cs typeface="Ali-A-Samik" pitchFamily="2" charset="-78"/>
              </a:rPr>
              <a:t># توصف هذه الدعوى ايضاً بأنها اصلية او مباشرة (السبب: لأنه لا يشترط في اقامة دعوى الالغاء انتظار تطبيق القانون أو وجود نزاع معين مرفوع امام القضاء).</a:t>
            </a:r>
          </a:p>
          <a:p>
            <a:pPr algn="just" rtl="1" eaLnBrk="1" hangingPunct="1"/>
            <a:r>
              <a:rPr lang="ar-IQ" sz="2800" dirty="0">
                <a:solidFill>
                  <a:srgbClr val="0070C0"/>
                </a:solidFill>
                <a:cs typeface="Ali-A-Samik" pitchFamily="2" charset="-78"/>
              </a:rPr>
              <a:t># يقيد رفع هذه الدعوى عادةً بمدة معينة (٦٠ يوماً / كما هو الحال في ظل الدستور السويسري لسنة ١٨٧٤) السبب: من اجل ضمان استقرار القانون واستقرار المعاملات.</a:t>
            </a:r>
          </a:p>
        </p:txBody>
      </p:sp>
    </p:spTree>
    <p:extLst>
      <p:ext uri="{BB962C8B-B14F-4D97-AF65-F5344CB8AC3E}">
        <p14:creationId xmlns:p14="http://schemas.microsoft.com/office/powerpoint/2010/main" val="4078925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repeatCount="indefinite"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wheel(8)">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770" decel="100000"/>
                                        <p:tgtEl>
                                          <p:spTgt spid="3">
                                            <p:txEl>
                                              <p:pRg st="0" end="0"/>
                                            </p:txEl>
                                          </p:spTgt>
                                        </p:tgtEl>
                                      </p:cBhvr>
                                    </p:animEffect>
                                    <p:animScale>
                                      <p:cBhvr>
                                        <p:cTn id="13" dur="770" decel="100000"/>
                                        <p:tgtEl>
                                          <p:spTgt spid="3">
                                            <p:txEl>
                                              <p:pRg st="0" end="0"/>
                                            </p:txEl>
                                          </p:spTgt>
                                        </p:tgtEl>
                                      </p:cBhvr>
                                      <p:from x="10000" y="10000"/>
                                      <p:to x="200000" y="450000"/>
                                    </p:animScale>
                                    <p:animScale>
                                      <p:cBhvr>
                                        <p:cTn id="14" dur="1230" accel="100000" fill="hold">
                                          <p:stCondLst>
                                            <p:cond delay="770"/>
                                          </p:stCondLst>
                                        </p:cTn>
                                        <p:tgtEl>
                                          <p:spTgt spid="3">
                                            <p:txEl>
                                              <p:pRg st="0" end="0"/>
                                            </p:txEl>
                                          </p:spTgt>
                                        </p:tgtEl>
                                      </p:cBhvr>
                                      <p:from x="200000" y="450000"/>
                                      <p:to x="100000" y="100000"/>
                                    </p:animScale>
                                    <p:set>
                                      <p:cBhvr>
                                        <p:cTn id="15" dur="770" fill="hold"/>
                                        <p:tgtEl>
                                          <p:spTgt spid="3">
                                            <p:txEl>
                                              <p:pRg st="0" end="0"/>
                                            </p:txEl>
                                          </p:spTgt>
                                        </p:tgtEl>
                                        <p:attrNameLst>
                                          <p:attrName>ppt_x</p:attrName>
                                        </p:attrNameLst>
                                      </p:cBhvr>
                                      <p:to>
                                        <p:strVal val="(0.5)"/>
                                      </p:to>
                                    </p:set>
                                    <p:anim from="(0.5)" to="(#ppt_x)" calcmode="lin" valueType="num">
                                      <p:cBhvr>
                                        <p:cTn id="16" dur="1230" accel="100000" fill="hold">
                                          <p:stCondLst>
                                            <p:cond delay="770"/>
                                          </p:stCondLst>
                                        </p:cTn>
                                        <p:tgtEl>
                                          <p:spTgt spid="3">
                                            <p:txEl>
                                              <p:pRg st="0" end="0"/>
                                            </p:txEl>
                                          </p:spTgt>
                                        </p:tgtEl>
                                        <p:attrNameLst>
                                          <p:attrName>ppt_x</p:attrName>
                                        </p:attrNameLst>
                                      </p:cBhvr>
                                    </p:anim>
                                    <p:set>
                                      <p:cBhvr>
                                        <p:cTn id="17" dur="770" fill="hold"/>
                                        <p:tgtEl>
                                          <p:spTgt spid="3">
                                            <p:txEl>
                                              <p:pRg st="0" end="0"/>
                                            </p:txEl>
                                          </p:spTgt>
                                        </p:tgtEl>
                                        <p:attrNameLst>
                                          <p:attrName>ppt_y</p:attrName>
                                        </p:attrNameLst>
                                      </p:cBhvr>
                                      <p:to>
                                        <p:strVal val="(#ppt_y+0.4)"/>
                                      </p:to>
                                    </p:set>
                                    <p:anim from="(#ppt_y+0.4)" to="(#ppt_y)" calcmode="lin" valueType="num">
                                      <p:cBhvr>
                                        <p:cTn id="18" dur="1230" accel="100000" fill="hold">
                                          <p:stCondLst>
                                            <p:cond delay="770"/>
                                          </p:stCondLst>
                                        </p:cTn>
                                        <p:tgtEl>
                                          <p:spTgt spid="3">
                                            <p:txEl>
                                              <p:pRg st="0" end="0"/>
                                            </p:txEl>
                                          </p:spTgt>
                                        </p:tgtEl>
                                        <p:attrNameLst>
                                          <p:attrName>ppt_y</p:attrName>
                                        </p:attrNameLst>
                                      </p:cBhvr>
                                    </p:anim>
                                  </p:childTnLst>
                                </p:cTn>
                              </p:par>
                            </p:childTnLst>
                          </p:cTn>
                        </p:par>
                      </p:childTnLst>
                    </p:cTn>
                  </p:par>
                  <p:par>
                    <p:cTn id="19" fill="hold">
                      <p:stCondLst>
                        <p:cond delay="indefinite"/>
                      </p:stCondLst>
                      <p:childTnLst>
                        <p:par>
                          <p:cTn id="20" fill="hold">
                            <p:stCondLst>
                              <p:cond delay="0"/>
                            </p:stCondLst>
                            <p:childTnLst>
                              <p:par>
                                <p:cTn id="21" presetID="51"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770" decel="100000"/>
                                        <p:tgtEl>
                                          <p:spTgt spid="3">
                                            <p:txEl>
                                              <p:pRg st="1" end="1"/>
                                            </p:txEl>
                                          </p:spTgt>
                                        </p:tgtEl>
                                      </p:cBhvr>
                                    </p:animEffect>
                                    <p:animScale>
                                      <p:cBhvr>
                                        <p:cTn id="24" dur="770" decel="100000"/>
                                        <p:tgtEl>
                                          <p:spTgt spid="3">
                                            <p:txEl>
                                              <p:pRg st="1" end="1"/>
                                            </p:txEl>
                                          </p:spTgt>
                                        </p:tgtEl>
                                      </p:cBhvr>
                                      <p:from x="10000" y="10000"/>
                                      <p:to x="200000" y="450000"/>
                                    </p:animScale>
                                    <p:animScale>
                                      <p:cBhvr>
                                        <p:cTn id="25" dur="1230" accel="100000" fill="hold">
                                          <p:stCondLst>
                                            <p:cond delay="770"/>
                                          </p:stCondLst>
                                        </p:cTn>
                                        <p:tgtEl>
                                          <p:spTgt spid="3">
                                            <p:txEl>
                                              <p:pRg st="1" end="1"/>
                                            </p:txEl>
                                          </p:spTgt>
                                        </p:tgtEl>
                                      </p:cBhvr>
                                      <p:from x="200000" y="450000"/>
                                      <p:to x="100000" y="100000"/>
                                    </p:animScale>
                                    <p:set>
                                      <p:cBhvr>
                                        <p:cTn id="26" dur="770" fill="hold"/>
                                        <p:tgtEl>
                                          <p:spTgt spid="3">
                                            <p:txEl>
                                              <p:pRg st="1" end="1"/>
                                            </p:txEl>
                                          </p:spTgt>
                                        </p:tgtEl>
                                        <p:attrNameLst>
                                          <p:attrName>ppt_x</p:attrName>
                                        </p:attrNameLst>
                                      </p:cBhvr>
                                      <p:to>
                                        <p:strVal val="(0.5)"/>
                                      </p:to>
                                    </p:set>
                                    <p:anim from="(0.5)" to="(#ppt_x)" calcmode="lin" valueType="num">
                                      <p:cBhvr>
                                        <p:cTn id="27" dur="1230" accel="100000" fill="hold">
                                          <p:stCondLst>
                                            <p:cond delay="770"/>
                                          </p:stCondLst>
                                        </p:cTn>
                                        <p:tgtEl>
                                          <p:spTgt spid="3">
                                            <p:txEl>
                                              <p:pRg st="1" end="1"/>
                                            </p:txEl>
                                          </p:spTgt>
                                        </p:tgtEl>
                                        <p:attrNameLst>
                                          <p:attrName>ppt_x</p:attrName>
                                        </p:attrNameLst>
                                      </p:cBhvr>
                                    </p:anim>
                                    <p:set>
                                      <p:cBhvr>
                                        <p:cTn id="28" dur="770" fill="hold"/>
                                        <p:tgtEl>
                                          <p:spTgt spid="3">
                                            <p:txEl>
                                              <p:pRg st="1" end="1"/>
                                            </p:txEl>
                                          </p:spTgt>
                                        </p:tgtEl>
                                        <p:attrNameLst>
                                          <p:attrName>ppt_y</p:attrName>
                                        </p:attrNameLst>
                                      </p:cBhvr>
                                      <p:to>
                                        <p:strVal val="(#ppt_y+0.4)"/>
                                      </p:to>
                                    </p:set>
                                    <p:anim from="(#ppt_y+0.4)" to="(#ppt_y)" calcmode="lin" valueType="num">
                                      <p:cBhvr>
                                        <p:cTn id="29" dur="1230" accel="100000" fill="hold">
                                          <p:stCondLst>
                                            <p:cond delay="770"/>
                                          </p:stCondLst>
                                        </p:cTn>
                                        <p:tgtEl>
                                          <p:spTgt spid="3">
                                            <p:txEl>
                                              <p:pRg st="1" end="1"/>
                                            </p:txEl>
                                          </p:spTgt>
                                        </p:tgtEl>
                                        <p:attrNameLst>
                                          <p:attrName>ppt_y</p:attrName>
                                        </p:attrNameLst>
                                      </p:cBhvr>
                                    </p:anim>
                                  </p:childTnLst>
                                </p:cTn>
                              </p:par>
                            </p:childTnLst>
                          </p:cTn>
                        </p:par>
                      </p:childTnLst>
                    </p:cTn>
                  </p:par>
                  <p:par>
                    <p:cTn id="30" fill="hold">
                      <p:stCondLst>
                        <p:cond delay="indefinite"/>
                      </p:stCondLst>
                      <p:childTnLst>
                        <p:par>
                          <p:cTn id="31" fill="hold">
                            <p:stCondLst>
                              <p:cond delay="0"/>
                            </p:stCondLst>
                            <p:childTnLst>
                              <p:par>
                                <p:cTn id="32" presetID="51" presetClass="entr" presetSubtype="0" fill="hold"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fade">
                                      <p:cBhvr>
                                        <p:cTn id="34" dur="770" decel="100000"/>
                                        <p:tgtEl>
                                          <p:spTgt spid="3">
                                            <p:txEl>
                                              <p:pRg st="2" end="2"/>
                                            </p:txEl>
                                          </p:spTgt>
                                        </p:tgtEl>
                                      </p:cBhvr>
                                    </p:animEffect>
                                    <p:animScale>
                                      <p:cBhvr>
                                        <p:cTn id="35" dur="770" decel="100000"/>
                                        <p:tgtEl>
                                          <p:spTgt spid="3">
                                            <p:txEl>
                                              <p:pRg st="2" end="2"/>
                                            </p:txEl>
                                          </p:spTgt>
                                        </p:tgtEl>
                                      </p:cBhvr>
                                      <p:from x="10000" y="10000"/>
                                      <p:to x="200000" y="450000"/>
                                    </p:animScale>
                                    <p:animScale>
                                      <p:cBhvr>
                                        <p:cTn id="36" dur="1230" accel="100000" fill="hold">
                                          <p:stCondLst>
                                            <p:cond delay="770"/>
                                          </p:stCondLst>
                                        </p:cTn>
                                        <p:tgtEl>
                                          <p:spTgt spid="3">
                                            <p:txEl>
                                              <p:pRg st="2" end="2"/>
                                            </p:txEl>
                                          </p:spTgt>
                                        </p:tgtEl>
                                      </p:cBhvr>
                                      <p:from x="200000" y="450000"/>
                                      <p:to x="100000" y="100000"/>
                                    </p:animScale>
                                    <p:set>
                                      <p:cBhvr>
                                        <p:cTn id="37" dur="770" fill="hold"/>
                                        <p:tgtEl>
                                          <p:spTgt spid="3">
                                            <p:txEl>
                                              <p:pRg st="2" end="2"/>
                                            </p:txEl>
                                          </p:spTgt>
                                        </p:tgtEl>
                                        <p:attrNameLst>
                                          <p:attrName>ppt_x</p:attrName>
                                        </p:attrNameLst>
                                      </p:cBhvr>
                                      <p:to>
                                        <p:strVal val="(0.5)"/>
                                      </p:to>
                                    </p:set>
                                    <p:anim from="(0.5)" to="(#ppt_x)" calcmode="lin" valueType="num">
                                      <p:cBhvr>
                                        <p:cTn id="38" dur="1230" accel="100000" fill="hold">
                                          <p:stCondLst>
                                            <p:cond delay="770"/>
                                          </p:stCondLst>
                                        </p:cTn>
                                        <p:tgtEl>
                                          <p:spTgt spid="3">
                                            <p:txEl>
                                              <p:pRg st="2" end="2"/>
                                            </p:txEl>
                                          </p:spTgt>
                                        </p:tgtEl>
                                        <p:attrNameLst>
                                          <p:attrName>ppt_x</p:attrName>
                                        </p:attrNameLst>
                                      </p:cBhvr>
                                    </p:anim>
                                    <p:set>
                                      <p:cBhvr>
                                        <p:cTn id="39" dur="770" fill="hold"/>
                                        <p:tgtEl>
                                          <p:spTgt spid="3">
                                            <p:txEl>
                                              <p:pRg st="2" end="2"/>
                                            </p:txEl>
                                          </p:spTgt>
                                        </p:tgtEl>
                                        <p:attrNameLst>
                                          <p:attrName>ppt_y</p:attrName>
                                        </p:attrNameLst>
                                      </p:cBhvr>
                                      <p:to>
                                        <p:strVal val="(#ppt_y+0.4)"/>
                                      </p:to>
                                    </p:set>
                                    <p:anim from="(#ppt_y+0.4)" to="(#ppt_y)" calcmode="lin" valueType="num">
                                      <p:cBhvr>
                                        <p:cTn id="40" dur="1230" accel="100000" fill="hold">
                                          <p:stCondLst>
                                            <p:cond delay="770"/>
                                          </p:stCondLst>
                                        </p:cTn>
                                        <p:tgtEl>
                                          <p:spTgt spid="3">
                                            <p:txEl>
                                              <p:pRg st="2" end="2"/>
                                            </p:txEl>
                                          </p:spTgt>
                                        </p:tgtEl>
                                        <p:attrNameLst>
                                          <p:attrName>ppt_y</p:attrName>
                                        </p:attrNameLst>
                                      </p:cBhvr>
                                    </p:anim>
                                  </p:childTnLst>
                                </p:cTn>
                              </p:par>
                            </p:childTnLst>
                          </p:cTn>
                        </p:par>
                      </p:childTnLst>
                    </p:cTn>
                  </p:par>
                  <p:par>
                    <p:cTn id="41" fill="hold">
                      <p:stCondLst>
                        <p:cond delay="indefinite"/>
                      </p:stCondLst>
                      <p:childTnLst>
                        <p:par>
                          <p:cTn id="42" fill="hold">
                            <p:stCondLst>
                              <p:cond delay="0"/>
                            </p:stCondLst>
                            <p:childTnLst>
                              <p:par>
                                <p:cTn id="43" presetID="51" presetClass="entr" presetSubtype="0" fill="hold" nodeType="clickEffect">
                                  <p:stCondLst>
                                    <p:cond delay="0"/>
                                  </p:stCondLst>
                                  <p:childTnLst>
                                    <p:set>
                                      <p:cBhvr>
                                        <p:cTn id="44" dur="1" fill="hold">
                                          <p:stCondLst>
                                            <p:cond delay="0"/>
                                          </p:stCondLst>
                                        </p:cTn>
                                        <p:tgtEl>
                                          <p:spTgt spid="3">
                                            <p:txEl>
                                              <p:pRg st="3" end="3"/>
                                            </p:txEl>
                                          </p:spTgt>
                                        </p:tgtEl>
                                        <p:attrNameLst>
                                          <p:attrName>style.visibility</p:attrName>
                                        </p:attrNameLst>
                                      </p:cBhvr>
                                      <p:to>
                                        <p:strVal val="visible"/>
                                      </p:to>
                                    </p:set>
                                    <p:animEffect transition="in" filter="fade">
                                      <p:cBhvr>
                                        <p:cTn id="45" dur="770" decel="100000"/>
                                        <p:tgtEl>
                                          <p:spTgt spid="3">
                                            <p:txEl>
                                              <p:pRg st="3" end="3"/>
                                            </p:txEl>
                                          </p:spTgt>
                                        </p:tgtEl>
                                      </p:cBhvr>
                                    </p:animEffect>
                                    <p:animScale>
                                      <p:cBhvr>
                                        <p:cTn id="46" dur="770" decel="100000"/>
                                        <p:tgtEl>
                                          <p:spTgt spid="3">
                                            <p:txEl>
                                              <p:pRg st="3" end="3"/>
                                            </p:txEl>
                                          </p:spTgt>
                                        </p:tgtEl>
                                      </p:cBhvr>
                                      <p:from x="10000" y="10000"/>
                                      <p:to x="200000" y="450000"/>
                                    </p:animScale>
                                    <p:animScale>
                                      <p:cBhvr>
                                        <p:cTn id="47" dur="1230" accel="100000" fill="hold">
                                          <p:stCondLst>
                                            <p:cond delay="770"/>
                                          </p:stCondLst>
                                        </p:cTn>
                                        <p:tgtEl>
                                          <p:spTgt spid="3">
                                            <p:txEl>
                                              <p:pRg st="3" end="3"/>
                                            </p:txEl>
                                          </p:spTgt>
                                        </p:tgtEl>
                                      </p:cBhvr>
                                      <p:from x="200000" y="450000"/>
                                      <p:to x="100000" y="100000"/>
                                    </p:animScale>
                                    <p:set>
                                      <p:cBhvr>
                                        <p:cTn id="48" dur="770" fill="hold"/>
                                        <p:tgtEl>
                                          <p:spTgt spid="3">
                                            <p:txEl>
                                              <p:pRg st="3" end="3"/>
                                            </p:txEl>
                                          </p:spTgt>
                                        </p:tgtEl>
                                        <p:attrNameLst>
                                          <p:attrName>ppt_x</p:attrName>
                                        </p:attrNameLst>
                                      </p:cBhvr>
                                      <p:to>
                                        <p:strVal val="(0.5)"/>
                                      </p:to>
                                    </p:set>
                                    <p:anim from="(0.5)" to="(#ppt_x)" calcmode="lin" valueType="num">
                                      <p:cBhvr>
                                        <p:cTn id="49" dur="1230" accel="100000" fill="hold">
                                          <p:stCondLst>
                                            <p:cond delay="770"/>
                                          </p:stCondLst>
                                        </p:cTn>
                                        <p:tgtEl>
                                          <p:spTgt spid="3">
                                            <p:txEl>
                                              <p:pRg st="3" end="3"/>
                                            </p:txEl>
                                          </p:spTgt>
                                        </p:tgtEl>
                                        <p:attrNameLst>
                                          <p:attrName>ppt_x</p:attrName>
                                        </p:attrNameLst>
                                      </p:cBhvr>
                                    </p:anim>
                                    <p:set>
                                      <p:cBhvr>
                                        <p:cTn id="50" dur="770" fill="hold"/>
                                        <p:tgtEl>
                                          <p:spTgt spid="3">
                                            <p:txEl>
                                              <p:pRg st="3" end="3"/>
                                            </p:txEl>
                                          </p:spTgt>
                                        </p:tgtEl>
                                        <p:attrNameLst>
                                          <p:attrName>ppt_y</p:attrName>
                                        </p:attrNameLst>
                                      </p:cBhvr>
                                      <p:to>
                                        <p:strVal val="(#ppt_y+0.4)"/>
                                      </p:to>
                                    </p:set>
                                    <p:anim from="(#ppt_y+0.4)" to="(#ppt_y)" calcmode="lin" valueType="num">
                                      <p:cBhvr>
                                        <p:cTn id="51" dur="1230" accel="100000" fill="hold">
                                          <p:stCondLst>
                                            <p:cond delay="770"/>
                                          </p:stCondLst>
                                        </p:cTn>
                                        <p:tgtEl>
                                          <p:spTgt spid="3">
                                            <p:txEl>
                                              <p:pRg st="3" end="3"/>
                                            </p:txEl>
                                          </p:spTgt>
                                        </p:tgtEl>
                                        <p:attrNameLst>
                                          <p:attrName>ppt_y</p:attrName>
                                        </p:attrNameLst>
                                      </p:cBhvr>
                                    </p:anim>
                                  </p:childTnLst>
                                </p:cTn>
                              </p:par>
                            </p:childTnLst>
                          </p:cTn>
                        </p:par>
                      </p:childTnLst>
                    </p:cTn>
                  </p:par>
                  <p:par>
                    <p:cTn id="52" fill="hold">
                      <p:stCondLst>
                        <p:cond delay="indefinite"/>
                      </p:stCondLst>
                      <p:childTnLst>
                        <p:par>
                          <p:cTn id="53" fill="hold">
                            <p:stCondLst>
                              <p:cond delay="0"/>
                            </p:stCondLst>
                            <p:childTnLst>
                              <p:par>
                                <p:cTn id="54" presetID="51" presetClass="entr" presetSubtype="0" fill="hold" nodeType="clickEffect">
                                  <p:stCondLst>
                                    <p:cond delay="0"/>
                                  </p:stCondLst>
                                  <p:childTnLst>
                                    <p:set>
                                      <p:cBhvr>
                                        <p:cTn id="55" dur="1" fill="hold">
                                          <p:stCondLst>
                                            <p:cond delay="0"/>
                                          </p:stCondLst>
                                        </p:cTn>
                                        <p:tgtEl>
                                          <p:spTgt spid="3">
                                            <p:txEl>
                                              <p:pRg st="4" end="4"/>
                                            </p:txEl>
                                          </p:spTgt>
                                        </p:tgtEl>
                                        <p:attrNameLst>
                                          <p:attrName>style.visibility</p:attrName>
                                        </p:attrNameLst>
                                      </p:cBhvr>
                                      <p:to>
                                        <p:strVal val="visible"/>
                                      </p:to>
                                    </p:set>
                                    <p:animEffect transition="in" filter="fade">
                                      <p:cBhvr>
                                        <p:cTn id="56" dur="770" decel="100000"/>
                                        <p:tgtEl>
                                          <p:spTgt spid="3">
                                            <p:txEl>
                                              <p:pRg st="4" end="4"/>
                                            </p:txEl>
                                          </p:spTgt>
                                        </p:tgtEl>
                                      </p:cBhvr>
                                    </p:animEffect>
                                    <p:animScale>
                                      <p:cBhvr>
                                        <p:cTn id="57" dur="770" decel="100000"/>
                                        <p:tgtEl>
                                          <p:spTgt spid="3">
                                            <p:txEl>
                                              <p:pRg st="4" end="4"/>
                                            </p:txEl>
                                          </p:spTgt>
                                        </p:tgtEl>
                                      </p:cBhvr>
                                      <p:from x="10000" y="10000"/>
                                      <p:to x="200000" y="450000"/>
                                    </p:animScale>
                                    <p:animScale>
                                      <p:cBhvr>
                                        <p:cTn id="58" dur="1230" accel="100000" fill="hold">
                                          <p:stCondLst>
                                            <p:cond delay="770"/>
                                          </p:stCondLst>
                                        </p:cTn>
                                        <p:tgtEl>
                                          <p:spTgt spid="3">
                                            <p:txEl>
                                              <p:pRg st="4" end="4"/>
                                            </p:txEl>
                                          </p:spTgt>
                                        </p:tgtEl>
                                      </p:cBhvr>
                                      <p:from x="200000" y="450000"/>
                                      <p:to x="100000" y="100000"/>
                                    </p:animScale>
                                    <p:set>
                                      <p:cBhvr>
                                        <p:cTn id="59" dur="770" fill="hold"/>
                                        <p:tgtEl>
                                          <p:spTgt spid="3">
                                            <p:txEl>
                                              <p:pRg st="4" end="4"/>
                                            </p:txEl>
                                          </p:spTgt>
                                        </p:tgtEl>
                                        <p:attrNameLst>
                                          <p:attrName>ppt_x</p:attrName>
                                        </p:attrNameLst>
                                      </p:cBhvr>
                                      <p:to>
                                        <p:strVal val="(0.5)"/>
                                      </p:to>
                                    </p:set>
                                    <p:anim from="(0.5)" to="(#ppt_x)" calcmode="lin" valueType="num">
                                      <p:cBhvr>
                                        <p:cTn id="60" dur="1230" accel="100000" fill="hold">
                                          <p:stCondLst>
                                            <p:cond delay="770"/>
                                          </p:stCondLst>
                                        </p:cTn>
                                        <p:tgtEl>
                                          <p:spTgt spid="3">
                                            <p:txEl>
                                              <p:pRg st="4" end="4"/>
                                            </p:txEl>
                                          </p:spTgt>
                                        </p:tgtEl>
                                        <p:attrNameLst>
                                          <p:attrName>ppt_x</p:attrName>
                                        </p:attrNameLst>
                                      </p:cBhvr>
                                    </p:anim>
                                    <p:set>
                                      <p:cBhvr>
                                        <p:cTn id="61" dur="770" fill="hold"/>
                                        <p:tgtEl>
                                          <p:spTgt spid="3">
                                            <p:txEl>
                                              <p:pRg st="4" end="4"/>
                                            </p:txEl>
                                          </p:spTgt>
                                        </p:tgtEl>
                                        <p:attrNameLst>
                                          <p:attrName>ppt_y</p:attrName>
                                        </p:attrNameLst>
                                      </p:cBhvr>
                                      <p:to>
                                        <p:strVal val="(#ppt_y+0.4)"/>
                                      </p:to>
                                    </p:set>
                                    <p:anim from="(#ppt_y+0.4)" to="(#ppt_y)" calcmode="lin" valueType="num">
                                      <p:cBhvr>
                                        <p:cTn id="62" dur="1230" accel="100000" fill="hold">
                                          <p:stCondLst>
                                            <p:cond delay="770"/>
                                          </p:stCondLst>
                                        </p:cTn>
                                        <p:tgtEl>
                                          <p:spTgt spid="3">
                                            <p:txEl>
                                              <p:pRg st="4" end="4"/>
                                            </p:txEl>
                                          </p:spTgt>
                                        </p:tgtEl>
                                        <p:attrNameLst>
                                          <p:attrName>ppt_y</p:attrName>
                                        </p:attrNameLst>
                                      </p:cBhvr>
                                    </p:anim>
                                  </p:childTnLst>
                                </p:cTn>
                              </p:par>
                            </p:childTnLst>
                          </p:cTn>
                        </p:par>
                      </p:childTnLst>
                    </p:cTn>
                  </p:par>
                  <p:par>
                    <p:cTn id="63" fill="hold">
                      <p:stCondLst>
                        <p:cond delay="indefinite"/>
                      </p:stCondLst>
                      <p:childTnLst>
                        <p:par>
                          <p:cTn id="64" fill="hold">
                            <p:stCondLst>
                              <p:cond delay="0"/>
                            </p:stCondLst>
                            <p:childTnLst>
                              <p:par>
                                <p:cTn id="65" presetID="51" presetClass="entr" presetSubtype="0" fill="hold" nodeType="clickEffect">
                                  <p:stCondLst>
                                    <p:cond delay="0"/>
                                  </p:stCondLst>
                                  <p:childTnLst>
                                    <p:set>
                                      <p:cBhvr>
                                        <p:cTn id="66" dur="1" fill="hold">
                                          <p:stCondLst>
                                            <p:cond delay="0"/>
                                          </p:stCondLst>
                                        </p:cTn>
                                        <p:tgtEl>
                                          <p:spTgt spid="3">
                                            <p:txEl>
                                              <p:pRg st="5" end="5"/>
                                            </p:txEl>
                                          </p:spTgt>
                                        </p:tgtEl>
                                        <p:attrNameLst>
                                          <p:attrName>style.visibility</p:attrName>
                                        </p:attrNameLst>
                                      </p:cBhvr>
                                      <p:to>
                                        <p:strVal val="visible"/>
                                      </p:to>
                                    </p:set>
                                    <p:animEffect transition="in" filter="fade">
                                      <p:cBhvr>
                                        <p:cTn id="67" dur="770" decel="100000"/>
                                        <p:tgtEl>
                                          <p:spTgt spid="3">
                                            <p:txEl>
                                              <p:pRg st="5" end="5"/>
                                            </p:txEl>
                                          </p:spTgt>
                                        </p:tgtEl>
                                      </p:cBhvr>
                                    </p:animEffect>
                                    <p:animScale>
                                      <p:cBhvr>
                                        <p:cTn id="68" dur="770" decel="100000"/>
                                        <p:tgtEl>
                                          <p:spTgt spid="3">
                                            <p:txEl>
                                              <p:pRg st="5" end="5"/>
                                            </p:txEl>
                                          </p:spTgt>
                                        </p:tgtEl>
                                      </p:cBhvr>
                                      <p:from x="10000" y="10000"/>
                                      <p:to x="200000" y="450000"/>
                                    </p:animScale>
                                    <p:animScale>
                                      <p:cBhvr>
                                        <p:cTn id="69" dur="1230" accel="100000" fill="hold">
                                          <p:stCondLst>
                                            <p:cond delay="770"/>
                                          </p:stCondLst>
                                        </p:cTn>
                                        <p:tgtEl>
                                          <p:spTgt spid="3">
                                            <p:txEl>
                                              <p:pRg st="5" end="5"/>
                                            </p:txEl>
                                          </p:spTgt>
                                        </p:tgtEl>
                                      </p:cBhvr>
                                      <p:from x="200000" y="450000"/>
                                      <p:to x="100000" y="100000"/>
                                    </p:animScale>
                                    <p:set>
                                      <p:cBhvr>
                                        <p:cTn id="70" dur="770" fill="hold"/>
                                        <p:tgtEl>
                                          <p:spTgt spid="3">
                                            <p:txEl>
                                              <p:pRg st="5" end="5"/>
                                            </p:txEl>
                                          </p:spTgt>
                                        </p:tgtEl>
                                        <p:attrNameLst>
                                          <p:attrName>ppt_x</p:attrName>
                                        </p:attrNameLst>
                                      </p:cBhvr>
                                      <p:to>
                                        <p:strVal val="(0.5)"/>
                                      </p:to>
                                    </p:set>
                                    <p:anim from="(0.5)" to="(#ppt_x)" calcmode="lin" valueType="num">
                                      <p:cBhvr>
                                        <p:cTn id="71" dur="1230" accel="100000" fill="hold">
                                          <p:stCondLst>
                                            <p:cond delay="770"/>
                                          </p:stCondLst>
                                        </p:cTn>
                                        <p:tgtEl>
                                          <p:spTgt spid="3">
                                            <p:txEl>
                                              <p:pRg st="5" end="5"/>
                                            </p:txEl>
                                          </p:spTgt>
                                        </p:tgtEl>
                                        <p:attrNameLst>
                                          <p:attrName>ppt_x</p:attrName>
                                        </p:attrNameLst>
                                      </p:cBhvr>
                                    </p:anim>
                                    <p:set>
                                      <p:cBhvr>
                                        <p:cTn id="72" dur="770" fill="hold"/>
                                        <p:tgtEl>
                                          <p:spTgt spid="3">
                                            <p:txEl>
                                              <p:pRg st="5" end="5"/>
                                            </p:txEl>
                                          </p:spTgt>
                                        </p:tgtEl>
                                        <p:attrNameLst>
                                          <p:attrName>ppt_y</p:attrName>
                                        </p:attrNameLst>
                                      </p:cBhvr>
                                      <p:to>
                                        <p:strVal val="(#ppt_y+0.4)"/>
                                      </p:to>
                                    </p:set>
                                    <p:anim from="(#ppt_y+0.4)" to="(#ppt_y)" calcmode="lin" valueType="num">
                                      <p:cBhvr>
                                        <p:cTn id="73" dur="1230" accel="100000" fill="hold">
                                          <p:stCondLst>
                                            <p:cond delay="770"/>
                                          </p:stCondLst>
                                        </p:cTn>
                                        <p:tgtEl>
                                          <p:spTgt spid="3">
                                            <p:txEl>
                                              <p:pRg st="5" end="5"/>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04800" y="457200"/>
            <a:ext cx="8534400" cy="5638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defRPr/>
            </a:pPr>
            <a:r>
              <a:rPr lang="ar-IQ" sz="3200" b="1">
                <a:solidFill>
                  <a:srgbClr val="FF0000"/>
                </a:solidFill>
                <a:effectLst>
                  <a:outerShdw blurRad="38100" dist="38100" dir="2700000" algn="tl">
                    <a:srgbClr val="000000">
                      <a:alpha val="43137"/>
                    </a:srgbClr>
                  </a:outerShdw>
                </a:effectLst>
              </a:rPr>
              <a:t>الجهات التي لديها الحق في رفع دعوى الالغاء</a:t>
            </a:r>
            <a:br>
              <a:rPr lang="ar-IQ" sz="3200" b="1">
                <a:solidFill>
                  <a:schemeClr val="tx1">
                    <a:lumMod val="95000"/>
                    <a:lumOff val="5000"/>
                  </a:schemeClr>
                </a:solidFill>
                <a:effectLst>
                  <a:outerShdw blurRad="38100" dist="38100" dir="2700000" algn="tl">
                    <a:srgbClr val="000000">
                      <a:alpha val="43137"/>
                    </a:srgbClr>
                  </a:outerShdw>
                </a:effectLst>
              </a:rPr>
            </a:br>
            <a:r>
              <a:rPr lang="ar-IQ" sz="2400" b="1">
                <a:solidFill>
                  <a:srgbClr val="7030A0"/>
                </a:solidFill>
                <a:effectLst>
                  <a:outerShdw blurRad="38100" dist="38100" dir="2700000" algn="tl">
                    <a:srgbClr val="000000">
                      <a:alpha val="43137"/>
                    </a:srgbClr>
                  </a:outerShdw>
                </a:effectLst>
              </a:rPr>
              <a:t>١- غالبية الدساتير تقصر حق الطعن في عدم دستورية القانون على بعض هيئات الدولة فقط دون الافراد.</a:t>
            </a:r>
            <a:br>
              <a:rPr lang="ar-IQ" sz="2400" b="1">
                <a:solidFill>
                  <a:schemeClr val="tx1">
                    <a:lumMod val="95000"/>
                    <a:lumOff val="5000"/>
                  </a:schemeClr>
                </a:solidFill>
                <a:effectLst>
                  <a:outerShdw blurRad="38100" dist="38100" dir="2700000" algn="tl">
                    <a:srgbClr val="000000">
                      <a:alpha val="43137"/>
                    </a:srgbClr>
                  </a:outerShdw>
                </a:effectLst>
              </a:rPr>
            </a:br>
            <a:r>
              <a:rPr lang="ar-IQ" sz="2400" b="1">
                <a:solidFill>
                  <a:srgbClr val="7030A0"/>
                </a:solidFill>
                <a:effectLst>
                  <a:outerShdw blurRad="38100" dist="38100" dir="2700000" algn="tl">
                    <a:srgbClr val="000000">
                      <a:alpha val="43137"/>
                    </a:srgbClr>
                  </a:outerShdw>
                </a:effectLst>
              </a:rPr>
              <a:t>٢- بعض الدساتير تجيز للافراد ايضاً ممارسة هذا الحق ولكن بطريقة غير مباشرة. </a:t>
            </a:r>
            <a:br>
              <a:rPr lang="ar-IQ" sz="2400" b="1">
                <a:solidFill>
                  <a:schemeClr val="tx1">
                    <a:lumMod val="95000"/>
                    <a:lumOff val="5000"/>
                  </a:schemeClr>
                </a:solidFill>
                <a:effectLst>
                  <a:outerShdw blurRad="38100" dist="38100" dir="2700000" algn="tl">
                    <a:srgbClr val="000000">
                      <a:alpha val="43137"/>
                    </a:srgbClr>
                  </a:outerShdw>
                </a:effectLst>
              </a:rPr>
            </a:br>
            <a:r>
              <a:rPr lang="ar-IQ" sz="2400" b="1">
                <a:solidFill>
                  <a:srgbClr val="009900"/>
                </a:solidFill>
                <a:effectLst>
                  <a:outerShdw blurRad="38100" dist="38100" dir="2700000" algn="tl">
                    <a:srgbClr val="000000">
                      <a:alpha val="43137"/>
                    </a:srgbClr>
                  </a:outerShdw>
                </a:effectLst>
              </a:rPr>
              <a:t>مثال: دستور النمسا لسنة ١٩٢٠ وكذلك دستورها لسنة ١٩٤٥:</a:t>
            </a:r>
            <a:br>
              <a:rPr lang="ar-IQ" sz="2400" b="1">
                <a:solidFill>
                  <a:schemeClr val="tx1">
                    <a:lumMod val="95000"/>
                    <a:lumOff val="5000"/>
                  </a:schemeClr>
                </a:solidFill>
                <a:effectLst>
                  <a:outerShdw blurRad="38100" dist="38100" dir="2700000" algn="tl">
                    <a:srgbClr val="000000">
                      <a:alpha val="43137"/>
                    </a:srgbClr>
                  </a:outerShdw>
                </a:effectLst>
              </a:rPr>
            </a:br>
            <a:r>
              <a:rPr lang="ar-IQ" sz="2400" b="1">
                <a:solidFill>
                  <a:schemeClr val="tx1">
                    <a:lumMod val="95000"/>
                    <a:lumOff val="5000"/>
                  </a:schemeClr>
                </a:solidFill>
                <a:effectLst>
                  <a:outerShdw blurRad="38100" dist="38100" dir="2700000" algn="tl">
                    <a:srgbClr val="000000">
                      <a:alpha val="43137"/>
                    </a:srgbClr>
                  </a:outerShdw>
                </a:effectLst>
              </a:rPr>
              <a:t>اعطى الدستور النمساوي حق رفع دعوى الطعن بعدم الدستورية للحكومة الاتحادية ضد قوانين الولايات واعطى الحق للحكومات المحلية ضد القوانين الاتحادية. إلا ان المحكمة الدستورية (وهي المختصة بالرقابة) قد سمحت للمحكمة القضائية العليا والمحكمة الادارية برفع دعوى الطعن امامها. وباعطاء هذا الحق لهذه المحاكم يستطيع الافراد ان يطعنوا امامها بعدم الدستورية بطريق غير مباشر، فأذا اقتنعت هذه المحاكم بوجهة نظر الافراد تتقدم هي بدعوى الالغاء الى المحكمة الدستورية، وعلى قرار هذه المحكمة يتوقف مصير القانون.</a:t>
            </a:r>
            <a:br>
              <a:rPr lang="ar-IQ" sz="2400" b="1">
                <a:solidFill>
                  <a:schemeClr val="tx1">
                    <a:lumMod val="95000"/>
                    <a:lumOff val="5000"/>
                  </a:schemeClr>
                </a:solidFill>
                <a:effectLst>
                  <a:outerShdw blurRad="38100" dist="38100" dir="2700000" algn="tl">
                    <a:srgbClr val="000000">
                      <a:alpha val="43137"/>
                    </a:srgbClr>
                  </a:outerShdw>
                </a:effectLst>
              </a:rPr>
            </a:br>
            <a:r>
              <a:rPr lang="ar-IQ" sz="2400" b="1">
                <a:solidFill>
                  <a:schemeClr val="tx1">
                    <a:lumMod val="95000"/>
                    <a:lumOff val="5000"/>
                  </a:schemeClr>
                </a:solidFill>
                <a:effectLst>
                  <a:outerShdw blurRad="38100" dist="38100" dir="2700000" algn="tl">
                    <a:srgbClr val="000000">
                      <a:alpha val="43137"/>
                    </a:srgbClr>
                  </a:outerShdw>
                </a:effectLst>
              </a:rPr>
              <a:t># ومن الدساتير التي اعطت الافراد حق الطعن بعدم الدستورية بطريق مباشر هو دستور فايمار الالماني لسنة ١٩١٩.</a:t>
            </a:r>
            <a:endParaRPr lang="en-US" sz="2400" b="1" dirty="0">
              <a:solidFill>
                <a:schemeClr val="tx1">
                  <a:lumMod val="95000"/>
                  <a:lumOff val="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97357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599" y="42599"/>
            <a:ext cx="8733971" cy="5509200"/>
          </a:xfrm>
          <a:prstGeom prst="rect">
            <a:avLst/>
          </a:prstGeom>
        </p:spPr>
        <p:txBody>
          <a:bodyPr wrap="square">
            <a:spAutoFit/>
          </a:bodyPr>
          <a:lstStyle/>
          <a:p>
            <a:pPr algn="ctr" rtl="1"/>
            <a:r>
              <a:rPr lang="ar-IQ" sz="3200" b="1" dirty="0">
                <a:solidFill>
                  <a:srgbClr val="0070C0"/>
                </a:solidFill>
              </a:rPr>
              <a:t>القانون الدستوري </a:t>
            </a:r>
            <a:endParaRPr lang="ar-EG" sz="3200" b="1" dirty="0">
              <a:solidFill>
                <a:srgbClr val="0070C0"/>
              </a:solidFill>
            </a:endParaRPr>
          </a:p>
          <a:p>
            <a:pPr algn="just" rtl="1"/>
            <a:r>
              <a:rPr lang="ar-IQ" sz="3200" b="1" dirty="0"/>
              <a:t>يعد احدى العلوم الحديثة المقارنة , ظهرت في </a:t>
            </a:r>
            <a:r>
              <a:rPr lang="ar-IQ" sz="3200" b="1" dirty="0">
                <a:solidFill>
                  <a:srgbClr val="FF0000"/>
                </a:solidFill>
              </a:rPr>
              <a:t>بدايات القرن التاسع عشر,</a:t>
            </a:r>
            <a:r>
              <a:rPr lang="ar-IQ" sz="3200" b="1" dirty="0"/>
              <a:t> ويعد </a:t>
            </a:r>
            <a:r>
              <a:rPr lang="ar-IQ" sz="3200" b="1" dirty="0">
                <a:solidFill>
                  <a:srgbClr val="002060"/>
                </a:solidFill>
              </a:rPr>
              <a:t>ايطاليا</a:t>
            </a:r>
            <a:r>
              <a:rPr lang="ar-IQ" sz="3200" b="1" dirty="0"/>
              <a:t> في مقدمة الدول في دراسة هذا العلم , لكن </a:t>
            </a:r>
            <a:r>
              <a:rPr lang="ar-IQ" sz="3200" b="1" dirty="0">
                <a:solidFill>
                  <a:srgbClr val="002060"/>
                </a:solidFill>
              </a:rPr>
              <a:t>فرنسا</a:t>
            </a:r>
            <a:r>
              <a:rPr lang="ar-IQ" sz="3200" b="1" dirty="0"/>
              <a:t> تعد اول دولة درست القانون الدستوري في جامعاتها  في عام 1834 على يد وزير التربية </a:t>
            </a:r>
            <a:r>
              <a:rPr lang="ar-IQ" sz="3200" b="1" dirty="0">
                <a:solidFill>
                  <a:srgbClr val="FF0000"/>
                </a:solidFill>
              </a:rPr>
              <a:t>(جيزو) </a:t>
            </a:r>
            <a:r>
              <a:rPr lang="ar-IQ" sz="3200" b="1" dirty="0"/>
              <a:t>من قبل استاذ من جنسية ايطالية باسم </a:t>
            </a:r>
            <a:r>
              <a:rPr lang="ar-IQ" sz="3200" b="1" dirty="0">
                <a:solidFill>
                  <a:srgbClr val="FF0000"/>
                </a:solidFill>
              </a:rPr>
              <a:t>(روسي) </a:t>
            </a:r>
            <a:r>
              <a:rPr lang="ar-IQ" sz="3200" b="1" dirty="0"/>
              <a:t>بغض النظر ان في عام 1852 توقف عن دراسته بصورة مستقلة وبدأت دراسته كجزء مع موضوع القانون الاداري. </a:t>
            </a:r>
          </a:p>
          <a:p>
            <a:pPr algn="just" rtl="1"/>
            <a:r>
              <a:rPr lang="ar-IQ" sz="3200" b="1" dirty="0">
                <a:solidFill>
                  <a:srgbClr val="0070C0"/>
                </a:solidFill>
              </a:rPr>
              <a:t>ثم بعد ذلك ظهرت في فرنسا مصطلح القانون الدستوري من جديد في عام 1875 واصبح موضوعاً مهما من مواضيع الدراسات العليا في عام 1879. </a:t>
            </a:r>
          </a:p>
        </p:txBody>
      </p:sp>
    </p:spTree>
    <p:extLst>
      <p:ext uri="{BB962C8B-B14F-4D97-AF65-F5344CB8AC3E}">
        <p14:creationId xmlns:p14="http://schemas.microsoft.com/office/powerpoint/2010/main" val="29481419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04800" y="457200"/>
            <a:ext cx="8229600" cy="6019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defRPr/>
            </a:pPr>
            <a:r>
              <a:rPr lang="ar-IQ" sz="2800" b="1" dirty="0">
                <a:solidFill>
                  <a:srgbClr val="FF3300"/>
                </a:solidFill>
                <a:cs typeface="Ali-A-Samik" pitchFamily="2" charset="-78"/>
              </a:rPr>
              <a:t>الاثر الناجم عن قرار المحكمة المختصة في نظر الدعوى المباشرة بالالغاء</a:t>
            </a:r>
            <a:br>
              <a:rPr lang="ar-IQ" sz="2800" b="1" dirty="0">
                <a:solidFill>
                  <a:srgbClr val="FF3300"/>
                </a:solidFill>
                <a:cs typeface="Ali-A-Samik" pitchFamily="2" charset="-78"/>
              </a:rPr>
            </a:br>
            <a:br>
              <a:rPr lang="ar-IQ" sz="1800" dirty="0">
                <a:solidFill>
                  <a:srgbClr val="FF3300"/>
                </a:solidFill>
                <a:cs typeface="Ali-A-Samik" pitchFamily="2" charset="-78"/>
              </a:rPr>
            </a:br>
            <a:r>
              <a:rPr lang="ar-IQ" sz="2800" dirty="0">
                <a:solidFill>
                  <a:srgbClr val="009900"/>
                </a:solidFill>
                <a:cs typeface="Ali-A-Samik" pitchFamily="2" charset="-78"/>
              </a:rPr>
              <a:t># اذا اقتنعت المحكمة المختصة في نظر الدعوى بعدم دستورية القانون تصدر قراراً بالغائه.</a:t>
            </a:r>
            <a:br>
              <a:rPr lang="ar-IQ" sz="2800" dirty="0">
                <a:cs typeface="Ali-A-Samik" pitchFamily="2" charset="-78"/>
              </a:rPr>
            </a:br>
            <a:r>
              <a:rPr lang="ar-IQ" sz="2800" dirty="0">
                <a:cs typeface="Ali-A-Samik" pitchFamily="2" charset="-78"/>
              </a:rPr>
              <a:t># تختلف الدساتير في الاثر الناجم عن قرار المحكمة بعدم دستورية القانون:</a:t>
            </a:r>
            <a:br>
              <a:rPr lang="ar-IQ" sz="2800" dirty="0">
                <a:cs typeface="Ali-A-Samik" pitchFamily="2" charset="-78"/>
              </a:rPr>
            </a:br>
            <a:r>
              <a:rPr lang="ar-IQ" sz="2800" dirty="0">
                <a:cs typeface="Ali-A-Samik" pitchFamily="2" charset="-78"/>
              </a:rPr>
              <a:t>١- بعض الدساتير تعتبر القانون غير الدستوري ملغياً من تاريخ صدور قرار المحكمة بعدم دستوريته. مثل: الفقرة (١) من المادة (٨٦) من القانون الاساسي العراقي لسنة ١٩٢٥.</a:t>
            </a:r>
            <a:br>
              <a:rPr lang="ar-IQ" sz="2800" dirty="0">
                <a:cs typeface="Ali-A-Samik" pitchFamily="2" charset="-78"/>
              </a:rPr>
            </a:br>
            <a:r>
              <a:rPr lang="ar-IQ" sz="2800" dirty="0">
                <a:cs typeface="Ali-A-Samik" pitchFamily="2" charset="-78"/>
              </a:rPr>
              <a:t>٢- بعض الدساتير تعتبر القانون غير الدستوري ملغياً من تاريخ صدوره، اي ان الالغاء يكون بأثر رجعي. مثل: الدستور الياباني لسنة ١٩٤٦.</a:t>
            </a:r>
            <a:br>
              <a:rPr lang="ar-IQ" sz="2800" dirty="0">
                <a:cs typeface="Ali-A-Samik" pitchFamily="2" charset="-78"/>
              </a:rPr>
            </a:br>
            <a:r>
              <a:rPr lang="ar-IQ" sz="2800" dirty="0">
                <a:cs typeface="Ali-A-Samik" pitchFamily="2" charset="-78"/>
              </a:rPr>
              <a:t>٣- بعض الدساتير تقضي بعدم جواز تطبيق القانون غير الدستوري، وتكون السلطة التشريعية في هذه الحالة ملزمة بالغاء القانون او النص الذي قضت المحكمة بعدم دستوريته. وقد اخذ بهذا الحل الدستور المصري لسنة ١٩٧١ (المادة ٤٩ من قانون المحكمة الدستورية العليا).</a:t>
            </a:r>
            <a:br>
              <a:rPr lang="ar-IQ" sz="1800" dirty="0">
                <a:solidFill>
                  <a:schemeClr val="accent6"/>
                </a:solidFill>
                <a:cs typeface="Ali-A-Samik" pitchFamily="2" charset="-78"/>
              </a:rPr>
            </a:br>
            <a:endParaRPr lang="en-US" sz="1800" dirty="0">
              <a:solidFill>
                <a:schemeClr val="accent6"/>
              </a:solidFill>
              <a:cs typeface="Ali-A-Samik" pitchFamily="2" charset="-78"/>
            </a:endParaRPr>
          </a:p>
        </p:txBody>
      </p:sp>
    </p:spTree>
    <p:extLst>
      <p:ext uri="{BB962C8B-B14F-4D97-AF65-F5344CB8AC3E}">
        <p14:creationId xmlns:p14="http://schemas.microsoft.com/office/powerpoint/2010/main" val="1714733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533400"/>
            <a:ext cx="8686800" cy="4572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lang="ar-IQ" sz="4000" b="1">
                <a:solidFill>
                  <a:srgbClr val="C00000"/>
                </a:solidFill>
              </a:rPr>
              <a:t>انواع الرقابة القضائية بطريق الدعوى المباشرة</a:t>
            </a:r>
            <a:endParaRPr lang="en-US" sz="4000" b="1">
              <a:solidFill>
                <a:srgbClr val="C00000"/>
              </a:solidFill>
            </a:endParaRPr>
          </a:p>
        </p:txBody>
      </p:sp>
      <p:sp>
        <p:nvSpPr>
          <p:cNvPr id="3" name="Content Placeholder 2"/>
          <p:cNvSpPr txBox="1">
            <a:spLocks/>
          </p:cNvSpPr>
          <p:nvPr/>
        </p:nvSpPr>
        <p:spPr>
          <a:xfrm>
            <a:off x="228600" y="1447800"/>
            <a:ext cx="86868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FontTx/>
              <a:buNone/>
            </a:pPr>
            <a:r>
              <a:rPr lang="ar-IQ" sz="2400" b="1" dirty="0"/>
              <a:t>١- رقابة لاحقة على صدور القانون (كقاعدة عامة).</a:t>
            </a:r>
          </a:p>
          <a:p>
            <a:pPr marL="0" indent="0" algn="r" rtl="1">
              <a:buFontTx/>
              <a:buNone/>
            </a:pPr>
            <a:r>
              <a:rPr lang="ar-IQ" sz="2400" b="1" dirty="0"/>
              <a:t>٢- الرقابة سابقة: وذلك اذا حدد الدستور هيئة قضائية معينة يجوز ان يرفع امامها قانون معين قبل اصداره (اي مشروع قانون) للبحث في دستوريته، ولهذه الهيئة الغاء مشروع القانون اذا تبين لها انه مخالف للدستور.</a:t>
            </a:r>
          </a:p>
          <a:p>
            <a:pPr marL="0" indent="0" algn="r" rtl="1">
              <a:buFontTx/>
              <a:buNone/>
            </a:pPr>
            <a:r>
              <a:rPr lang="ar-IQ" sz="2400" b="1" dirty="0"/>
              <a:t>لكن امر تحريك هذه الرقابة يعود عادة لهيئة من هيئات الدولة، ولا يحق ذلك للافراد (السبب: لأن القانون لم يصدر بعد).</a:t>
            </a:r>
          </a:p>
          <a:p>
            <a:pPr marL="0" indent="0" algn="r" rtl="1">
              <a:buFontTx/>
              <a:buNone/>
            </a:pPr>
            <a:r>
              <a:rPr lang="ar-IQ" sz="2400" b="1" dirty="0">
                <a:solidFill>
                  <a:srgbClr val="0070C0"/>
                </a:solidFill>
              </a:rPr>
              <a:t>مثل: دستور ايرلندة لسنة ١٩٣٧، الذي نص على ان القوانين التي يقرها البرلمان تقدم الى رئيس الدولة لاصدارها، وانه لرئيس الدولة قبل اصدار القانون احالته الى المحكمة العليا للنظر في دستوريته، فأذا قضت المحكمة بعدم دستورية القانون لا يمكن اصداره.</a:t>
            </a:r>
          </a:p>
          <a:p>
            <a:pPr marL="0" indent="0" algn="r" rtl="1">
              <a:buFontTx/>
              <a:buNone/>
            </a:pPr>
            <a:r>
              <a:rPr lang="ar-IQ" sz="2400" b="1" dirty="0">
                <a:solidFill>
                  <a:srgbClr val="0070C0"/>
                </a:solidFill>
              </a:rPr>
              <a:t>وقد اخذت برقابة الالغاء السابقة امام هيئة قضائية كل من: دستور كولومبيا لسنة ١٨٨٦، ودستور الاكوادور لسنة ١٩٢٩، ودستور بنما لسنة ١٩٠٤.</a:t>
            </a:r>
            <a:endParaRPr lang="ar-IQ" b="1" dirty="0">
              <a:solidFill>
                <a:srgbClr val="0070C0"/>
              </a:solidFill>
            </a:endParaRPr>
          </a:p>
        </p:txBody>
      </p:sp>
    </p:spTree>
    <p:extLst>
      <p:ext uri="{BB962C8B-B14F-4D97-AF65-F5344CB8AC3E}">
        <p14:creationId xmlns:p14="http://schemas.microsoft.com/office/powerpoint/2010/main" val="2469683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grpId="0" nodeType="clickEffect">
                                  <p:stCondLst>
                                    <p:cond delay="0"/>
                                  </p:stCondLst>
                                  <p:childTnLst>
                                    <p:animEffect transition="out" filter="wipe(down)">
                                      <p:cBhvr>
                                        <p:cTn id="6" dur="180" accel="50000">
                                          <p:stCondLst>
                                            <p:cond delay="1820"/>
                                          </p:stCondLst>
                                        </p:cTn>
                                        <p:tgtEl>
                                          <p:spTgt spid="2"/>
                                        </p:tgtEl>
                                      </p:cBhvr>
                                    </p:animEffect>
                                    <p:anim calcmode="lin" valueType="num">
                                      <p:cBhvr>
                                        <p:cTn id="7" dur="1822" tmFilter="0,0; 0.14,0.31; 0.43,0.73; 0.71,0.91; 1.0,1.0">
                                          <p:stCondLst>
                                            <p:cond delay="0"/>
                                          </p:stCondLst>
                                        </p:cTn>
                                        <p:tgtEl>
                                          <p:spTgt spid="2"/>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2"/>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2"/>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2"/>
                                        </p:tgtEl>
                                        <p:attrNameLst>
                                          <p:attrName>ppt_y</p:attrName>
                                        </p:attrNameLst>
                                      </p:cBhvr>
                                      <p:tavLst>
                                        <p:tav tm="0">
                                          <p:val>
                                            <p:strVal val="ppt_y"/>
                                          </p:val>
                                        </p:tav>
                                        <p:tav tm="100000">
                                          <p:val>
                                            <p:strVal val="ppt_y+ppt_h"/>
                                          </p:val>
                                        </p:tav>
                                      </p:tavLst>
                                    </p:anim>
                                    <p:animScale>
                                      <p:cBhvr>
                                        <p:cTn id="14" dur="26">
                                          <p:stCondLst>
                                            <p:cond delay="620"/>
                                          </p:stCondLst>
                                        </p:cTn>
                                        <p:tgtEl>
                                          <p:spTgt spid="2"/>
                                        </p:tgtEl>
                                      </p:cBhvr>
                                      <p:to x="100000" y="60000"/>
                                    </p:animScale>
                                    <p:animScale>
                                      <p:cBhvr>
                                        <p:cTn id="15" dur="166" decel="50000">
                                          <p:stCondLst>
                                            <p:cond delay="646"/>
                                          </p:stCondLst>
                                        </p:cTn>
                                        <p:tgtEl>
                                          <p:spTgt spid="2"/>
                                        </p:tgtEl>
                                      </p:cBhvr>
                                      <p:to x="100000" y="100000"/>
                                    </p:animScale>
                                    <p:animScale>
                                      <p:cBhvr>
                                        <p:cTn id="16" dur="26">
                                          <p:stCondLst>
                                            <p:cond delay="1312"/>
                                          </p:stCondLst>
                                        </p:cTn>
                                        <p:tgtEl>
                                          <p:spTgt spid="2"/>
                                        </p:tgtEl>
                                      </p:cBhvr>
                                      <p:to x="100000" y="80000"/>
                                    </p:animScale>
                                    <p:animScale>
                                      <p:cBhvr>
                                        <p:cTn id="17" dur="166" decel="50000">
                                          <p:stCondLst>
                                            <p:cond delay="1338"/>
                                          </p:stCondLst>
                                        </p:cTn>
                                        <p:tgtEl>
                                          <p:spTgt spid="2"/>
                                        </p:tgtEl>
                                      </p:cBhvr>
                                      <p:to x="100000" y="100000"/>
                                    </p:animScale>
                                    <p:animScale>
                                      <p:cBhvr>
                                        <p:cTn id="18" dur="26">
                                          <p:stCondLst>
                                            <p:cond delay="1642"/>
                                          </p:stCondLst>
                                        </p:cTn>
                                        <p:tgtEl>
                                          <p:spTgt spid="2"/>
                                        </p:tgtEl>
                                      </p:cBhvr>
                                      <p:to x="100000" y="90000"/>
                                    </p:animScale>
                                    <p:animScale>
                                      <p:cBhvr>
                                        <p:cTn id="19" dur="166" decel="50000">
                                          <p:stCondLst>
                                            <p:cond delay="1668"/>
                                          </p:stCondLst>
                                        </p:cTn>
                                        <p:tgtEl>
                                          <p:spTgt spid="2"/>
                                        </p:tgtEl>
                                      </p:cBhvr>
                                      <p:to x="100000" y="100000"/>
                                    </p:animScale>
                                    <p:animScale>
                                      <p:cBhvr>
                                        <p:cTn id="20" dur="26">
                                          <p:stCondLst>
                                            <p:cond delay="1808"/>
                                          </p:stCondLst>
                                        </p:cTn>
                                        <p:tgtEl>
                                          <p:spTgt spid="2"/>
                                        </p:tgtEl>
                                      </p:cBhvr>
                                      <p:to x="100000" y="95000"/>
                                    </p:animScale>
                                    <p:animScale>
                                      <p:cBhvr>
                                        <p:cTn id="21" dur="166" decel="50000">
                                          <p:stCondLst>
                                            <p:cond delay="1834"/>
                                          </p:stCondLst>
                                        </p:cTn>
                                        <p:tgtEl>
                                          <p:spTgt spid="2"/>
                                        </p:tgtEl>
                                      </p:cBhvr>
                                      <p:to x="100000" y="100000"/>
                                    </p:animScale>
                                    <p:set>
                                      <p:cBhvr>
                                        <p:cTn id="22" dur="1" fill="hold">
                                          <p:stCondLst>
                                            <p:cond delay="1999"/>
                                          </p:stCondLst>
                                        </p:cTn>
                                        <p:tgtEl>
                                          <p:spTgt spid="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barn(inVertical)">
                                      <p:cBhvr>
                                        <p:cTn id="27" dur="5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barn(inVertical)">
                                      <p:cBhvr>
                                        <p:cTn id="32" dur="500"/>
                                        <p:tgtEl>
                                          <p:spTgt spid="3">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barn(inVertical)">
                                      <p:cBhvr>
                                        <p:cTn id="37" dur="500"/>
                                        <p:tgtEl>
                                          <p:spTgt spid="3">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barn(inVertical)">
                                      <p:cBhvr>
                                        <p:cTn id="42" dur="5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barn(inVertical)">
                                      <p:cBhvr>
                                        <p:cTn id="4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52400"/>
            <a:ext cx="8229600" cy="715963"/>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IQ" sz="2800" b="1" dirty="0">
                <a:solidFill>
                  <a:srgbClr val="C00000"/>
                </a:solidFill>
              </a:rPr>
              <a:t>المحكمة المختصة بالرقابة القضائية بطريق الدعوى المباشرة</a:t>
            </a:r>
            <a:endParaRPr lang="en-US" sz="2800" b="1" dirty="0">
              <a:solidFill>
                <a:srgbClr val="C00000"/>
              </a:solidFill>
            </a:endParaRPr>
          </a:p>
        </p:txBody>
      </p:sp>
      <p:sp>
        <p:nvSpPr>
          <p:cNvPr id="3" name="Content Placeholder 2"/>
          <p:cNvSpPr txBox="1">
            <a:spLocks/>
          </p:cNvSpPr>
          <p:nvPr/>
        </p:nvSpPr>
        <p:spPr>
          <a:xfrm>
            <a:off x="228600" y="762000"/>
            <a:ext cx="8686800" cy="56388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rtl="1">
              <a:buFontTx/>
              <a:buNone/>
              <a:defRPr/>
            </a:pPr>
            <a:r>
              <a:rPr lang="ar-IQ" sz="2400" dirty="0"/>
              <a:t># لا يمكن للمحاكم العادية بانواعها ودرجاتها المختلفة، ان تمارس هذا النوع من الرقابة (السبب: بسبب اهمية وخطورة الرقابة القضائية بطريق الدعوى المباشرة حيث تعتبر بمثابة تحد للسلطة التشريعية).</a:t>
            </a:r>
          </a:p>
          <a:p>
            <a:pPr marL="0" indent="0" algn="just" rtl="1">
              <a:buFontTx/>
              <a:buNone/>
              <a:defRPr/>
            </a:pPr>
            <a:r>
              <a:rPr lang="ar-IQ" sz="2400" dirty="0"/>
              <a:t># ان دساتير الدول التي تأخذ بهذا النوع من الرقابة قد سلكت احد اتجاهين التاليين في اناطة النظر في الدعوى المباشرة:</a:t>
            </a:r>
          </a:p>
          <a:p>
            <a:pPr marL="0" indent="0" algn="just" rtl="1">
              <a:buFontTx/>
              <a:buNone/>
              <a:defRPr/>
            </a:pPr>
            <a:r>
              <a:rPr lang="ar-IQ" sz="2400" b="1" dirty="0"/>
              <a:t>١- بعض الدساتير اناطت مهمة النظر في الدعوى المباشرة الى اعلى هيئة قضائية في الدولة. </a:t>
            </a:r>
          </a:p>
          <a:p>
            <a:pPr marL="0" indent="0" algn="just" rtl="1">
              <a:buFontTx/>
              <a:buNone/>
              <a:defRPr/>
            </a:pPr>
            <a:r>
              <a:rPr lang="ar-IQ" sz="2000" b="1" dirty="0"/>
              <a:t>امثلة: المحكمة الفيدرالية في سويسرا (الفقرة ٣ من المادة ١١٣ من دستور سويسرا لسنة ١٨٧٤). دستور كولومبيا لسنة ١٨٨٦ (المادة ١٥١). دستور هاييتي لسنة ١٩٢٨ (المادة ٩٩). دستور فنزويلا لسنة ١٩٣١ (المادة ١٢٠).</a:t>
            </a:r>
          </a:p>
          <a:p>
            <a:pPr marL="0" indent="0" algn="just" rtl="1">
              <a:buFontTx/>
              <a:buNone/>
              <a:defRPr/>
            </a:pPr>
            <a:r>
              <a:rPr lang="ar-IQ" sz="2400" b="1" dirty="0"/>
              <a:t>٢- دساتير اغلب الدول التي تأخذ بالرقابة عن طريق الدعوى المباشرة اناطت مهمة النظر فيها الى قضاء متخصص، اي محكمة دستورية خاصة تؤلف لهذا الغرض وتكون مهمتها النظر في الدعاوي والطعون ذات الطبيعة الدستورية.</a:t>
            </a:r>
          </a:p>
          <a:p>
            <a:pPr marL="0" indent="0" algn="just" rtl="1">
              <a:buFontTx/>
              <a:buNone/>
              <a:defRPr/>
            </a:pPr>
            <a:r>
              <a:rPr lang="ar-IQ" sz="2000" dirty="0"/>
              <a:t>امثلة:</a:t>
            </a:r>
          </a:p>
          <a:p>
            <a:pPr algn="just" rtl="1">
              <a:buFontTx/>
              <a:buChar char="-"/>
              <a:defRPr/>
            </a:pPr>
            <a:r>
              <a:rPr lang="ar-IQ" sz="2000" dirty="0"/>
              <a:t>محكمة العدل الدستورية الاتحادية في ظل دستور النمسا لسنة ١٩٢٠.</a:t>
            </a:r>
          </a:p>
          <a:p>
            <a:pPr algn="just" rtl="1">
              <a:buFontTx/>
              <a:buChar char="-"/>
              <a:defRPr/>
            </a:pPr>
            <a:r>
              <a:rPr lang="ar-IQ" sz="2000" dirty="0"/>
              <a:t>المحكمة الدستورية الاتحادية في ظل دستور المانيا الاتحادية لسنة ١٩٤٩.</a:t>
            </a:r>
            <a:endParaRPr lang="en-US" sz="2000" dirty="0"/>
          </a:p>
        </p:txBody>
      </p:sp>
    </p:spTree>
    <p:extLst>
      <p:ext uri="{BB962C8B-B14F-4D97-AF65-F5344CB8AC3E}">
        <p14:creationId xmlns:p14="http://schemas.microsoft.com/office/powerpoint/2010/main" val="419323552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IQ" sz="3600" b="1" dirty="0">
                <a:solidFill>
                  <a:srgbClr val="C00000"/>
                </a:solidFill>
              </a:rPr>
              <a:t>تطبيق الرقابة القضائية بطريق الدعوى المباشرة</a:t>
            </a:r>
            <a:endParaRPr lang="en-US" sz="3600" b="1" dirty="0">
              <a:solidFill>
                <a:srgbClr val="C00000"/>
              </a:solidFill>
            </a:endParaRPr>
          </a:p>
        </p:txBody>
      </p:sp>
      <p:sp>
        <p:nvSpPr>
          <p:cNvPr id="3" name="Content Placeholder 2"/>
          <p:cNvSpPr txBox="1">
            <a:spLocks/>
          </p:cNvSpPr>
          <p:nvPr/>
        </p:nvSpPr>
        <p:spPr>
          <a:xfrm>
            <a:off x="457200" y="1600200"/>
            <a:ext cx="82296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rtl="1"/>
            <a:r>
              <a:rPr lang="ar-IQ"/>
              <a:t># من اجل ان تكون صورة الرقابة القضائية بطريق الدعوى المباشرة واضحة، فلابد من التكلم عن تطبيق واحد لهذه الرقابة.</a:t>
            </a:r>
          </a:p>
          <a:p>
            <a:pPr algn="just" rtl="1"/>
            <a:r>
              <a:rPr lang="ar-IQ"/>
              <a:t># النموذج هو الذي جاء به الدستور المصري لسنة ١٩٧١.</a:t>
            </a:r>
          </a:p>
          <a:p>
            <a:pPr algn="just" rtl="1"/>
            <a:r>
              <a:rPr lang="ar-IQ"/>
              <a:t>اناطت المواد (١٧٤ و١٧٥) من الدستور المصري لسنة ١٩٧١ مهمة الرقابة على دستورية القوانين بهيئة قضائية متخصصة اسماها (المحكمة الدستورية العليا).</a:t>
            </a:r>
            <a:endParaRPr lang="en-US"/>
          </a:p>
        </p:txBody>
      </p:sp>
    </p:spTree>
    <p:extLst>
      <p:ext uri="{BB962C8B-B14F-4D97-AF65-F5344CB8AC3E}">
        <p14:creationId xmlns:p14="http://schemas.microsoft.com/office/powerpoint/2010/main" val="67471198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70997"/>
            <a:ext cx="8229600" cy="7921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IQ" sz="3200" b="1" dirty="0">
                <a:solidFill>
                  <a:srgbClr val="C00000"/>
                </a:solidFill>
              </a:rPr>
              <a:t>تكوين المحكمة الدستورية العليا في مصر</a:t>
            </a:r>
            <a:endParaRPr lang="en-US" sz="3200" b="1" dirty="0">
              <a:solidFill>
                <a:srgbClr val="C00000"/>
              </a:solidFill>
            </a:endParaRPr>
          </a:p>
        </p:txBody>
      </p:sp>
      <p:sp>
        <p:nvSpPr>
          <p:cNvPr id="3" name="Content Placeholder 2"/>
          <p:cNvSpPr txBox="1">
            <a:spLocks/>
          </p:cNvSpPr>
          <p:nvPr/>
        </p:nvSpPr>
        <p:spPr>
          <a:xfrm>
            <a:off x="228600" y="762000"/>
            <a:ext cx="8686800" cy="55626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rtl="1">
              <a:buFontTx/>
              <a:buNone/>
              <a:defRPr/>
            </a:pPr>
            <a:r>
              <a:rPr lang="ar-IQ" sz="2400" dirty="0"/>
              <a:t>١- تتكون المحكمة من رئيس وعدد من الاعضاء.</a:t>
            </a:r>
          </a:p>
          <a:p>
            <a:pPr marL="0" indent="0" algn="just" rtl="1">
              <a:buFontTx/>
              <a:buNone/>
              <a:defRPr/>
            </a:pPr>
            <a:r>
              <a:rPr lang="ar-IQ" sz="2400" dirty="0"/>
              <a:t>٢- يعين رئيس المحكمة واعضاؤها من قبل رئيس الجمهورية بعد اخذ رأي المجلس الاعلى للهيئات القضائية.</a:t>
            </a:r>
          </a:p>
          <a:p>
            <a:pPr marL="0" indent="0" algn="just" rtl="1">
              <a:buFontTx/>
              <a:buNone/>
              <a:defRPr/>
            </a:pPr>
            <a:r>
              <a:rPr lang="ar-IQ" sz="2400" dirty="0"/>
              <a:t>٣- يشترط ان يكون ثلثا اعضاء المحكمة على الاقل من بين الهيئات القضائية.</a:t>
            </a:r>
          </a:p>
          <a:p>
            <a:pPr marL="0" indent="0" algn="just" rtl="1">
              <a:buFontTx/>
              <a:buNone/>
              <a:defRPr/>
            </a:pPr>
            <a:r>
              <a:rPr lang="ar-IQ" sz="2400" dirty="0"/>
              <a:t>٤- ان لا يقل عمر الاعضاء عن ٤٥ سنة.</a:t>
            </a:r>
          </a:p>
          <a:p>
            <a:pPr marL="0" indent="0" algn="just" rtl="1">
              <a:buFontTx/>
              <a:buNone/>
              <a:defRPr/>
            </a:pPr>
            <a:r>
              <a:rPr lang="ar-IQ" sz="2400" dirty="0"/>
              <a:t>٥- اعضاء المحكمة العليا غير قابلين للعزل ولا ينقلون الى وظائف اخرى إلا بموافقتهم.</a:t>
            </a:r>
          </a:p>
          <a:p>
            <a:pPr marL="0" indent="0" algn="just" rtl="1">
              <a:buFontTx/>
              <a:buNone/>
              <a:defRPr/>
            </a:pPr>
            <a:r>
              <a:rPr lang="ar-IQ" sz="2400" dirty="0"/>
              <a:t>٦- يتم اختيار الاعضاء من بين الفئات التالية:</a:t>
            </a:r>
          </a:p>
          <a:p>
            <a:pPr marL="457200" indent="-457200" algn="just" rtl="1">
              <a:buFontTx/>
              <a:buAutoNum type="arabic1Minus"/>
              <a:defRPr/>
            </a:pPr>
            <a:r>
              <a:rPr lang="ar-IQ" sz="2400" dirty="0">
                <a:solidFill>
                  <a:srgbClr val="0070C0"/>
                </a:solidFill>
              </a:rPr>
              <a:t>اعضاء المحكمة الدستورية العليا التي كانت تمارس الرقابة على دستورية القوانين قبل صدور دستور سنة ١٩٧١.</a:t>
            </a:r>
          </a:p>
          <a:p>
            <a:pPr marL="457200" indent="-457200" algn="just" rtl="1">
              <a:buFontTx/>
              <a:buAutoNum type="arabic1Minus"/>
              <a:defRPr/>
            </a:pPr>
            <a:r>
              <a:rPr lang="ar-IQ" sz="2400" dirty="0">
                <a:solidFill>
                  <a:srgbClr val="0070C0"/>
                </a:solidFill>
              </a:rPr>
              <a:t>اعضاء الهيئات القضائية ممن امضوا في وظيفة المستشار خمس سنوات متصلة على الاقل.</a:t>
            </a:r>
          </a:p>
          <a:p>
            <a:pPr marL="457200" indent="-457200" algn="just" rtl="1">
              <a:buFontTx/>
              <a:buAutoNum type="arabic1Minus"/>
              <a:defRPr/>
            </a:pPr>
            <a:r>
              <a:rPr lang="ar-IQ" sz="2400" dirty="0">
                <a:solidFill>
                  <a:srgbClr val="0070C0"/>
                </a:solidFill>
              </a:rPr>
              <a:t>اساتذة القانون بالجامعات المصرية ممن امضوا في وظيفة استاذ ثماني سنوات متصلة على الاقل.</a:t>
            </a:r>
          </a:p>
          <a:p>
            <a:pPr marL="457200" indent="-457200" algn="just" rtl="1">
              <a:buFontTx/>
              <a:buAutoNum type="arabic1Minus"/>
              <a:defRPr/>
            </a:pPr>
            <a:r>
              <a:rPr lang="ar-IQ" sz="2400" dirty="0">
                <a:solidFill>
                  <a:srgbClr val="0070C0"/>
                </a:solidFill>
              </a:rPr>
              <a:t>المحامين الذين اشتغلوا امام محكمة النقض والمحكمة الادارية العليا عشر سنوات متصلة على الاقل.</a:t>
            </a:r>
            <a:endParaRPr lang="en-US" sz="2400" dirty="0">
              <a:solidFill>
                <a:srgbClr val="0070C0"/>
              </a:solidFill>
            </a:endParaRPr>
          </a:p>
        </p:txBody>
      </p:sp>
    </p:spTree>
    <p:extLst>
      <p:ext uri="{BB962C8B-B14F-4D97-AF65-F5344CB8AC3E}">
        <p14:creationId xmlns:p14="http://schemas.microsoft.com/office/powerpoint/2010/main" val="79830638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33400" y="152400"/>
            <a:ext cx="8229600" cy="762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ar-IQ" sz="3600" b="1" dirty="0">
                <a:solidFill>
                  <a:srgbClr val="C00000"/>
                </a:solidFill>
                <a:effectLst>
                  <a:outerShdw blurRad="38100" dist="38100" dir="2700000" algn="tl">
                    <a:srgbClr val="000000">
                      <a:alpha val="43137"/>
                    </a:srgbClr>
                  </a:outerShdw>
                </a:effectLst>
              </a:rPr>
              <a:t>اختصاصات المحكمة الدستورية العليا المصرية</a:t>
            </a:r>
            <a:endParaRPr lang="en-US" sz="3600" b="1" dirty="0">
              <a:solidFill>
                <a:srgbClr val="C00000"/>
              </a:solidFill>
              <a:effectLst>
                <a:outerShdw blurRad="38100" dist="38100" dir="2700000" algn="tl">
                  <a:srgbClr val="000000">
                    <a:alpha val="43137"/>
                  </a:srgbClr>
                </a:outerShdw>
              </a:effectLst>
            </a:endParaRPr>
          </a:p>
        </p:txBody>
      </p:sp>
      <p:sp>
        <p:nvSpPr>
          <p:cNvPr id="3" name="Content Placeholder 2"/>
          <p:cNvSpPr txBox="1">
            <a:spLocks/>
          </p:cNvSpPr>
          <p:nvPr/>
        </p:nvSpPr>
        <p:spPr>
          <a:xfrm>
            <a:off x="304800" y="1066800"/>
            <a:ext cx="8534400" cy="56054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rtl="1">
              <a:buFontTx/>
              <a:buAutoNum type="arabic1Minus"/>
              <a:defRPr/>
            </a:pPr>
            <a:r>
              <a:rPr lang="ar-IQ" sz="2400" b="1" dirty="0">
                <a:solidFill>
                  <a:srgbClr val="0340ED"/>
                </a:solidFill>
                <a:effectLst>
                  <a:outerShdw blurRad="38100" dist="38100" dir="2700000" algn="tl">
                    <a:srgbClr val="000000">
                      <a:alpha val="43137"/>
                    </a:srgbClr>
                  </a:outerShdw>
                </a:effectLst>
              </a:rPr>
              <a:t>اذا ترأى لاحدى المحاكم اثناء نظر احدى الدعاوي عدم دستورية نص في قانون او لائحة لازم للفصل في النزاع، اوقفت الدعوى واحالت الاوراق بغير رسوم الى المحكمة الدستورية العليا للفصل في المسألة الدستورية.</a:t>
            </a:r>
          </a:p>
          <a:p>
            <a:pPr algn="just" rtl="1">
              <a:buFontTx/>
              <a:buAutoNum type="arabic1Minus"/>
              <a:defRPr/>
            </a:pPr>
            <a:r>
              <a:rPr lang="ar-IQ" sz="2400" b="1" dirty="0">
                <a:solidFill>
                  <a:srgbClr val="0340ED"/>
                </a:solidFill>
                <a:effectLst>
                  <a:outerShdw blurRad="38100" dist="38100" dir="2700000" algn="tl">
                    <a:srgbClr val="000000">
                      <a:alpha val="43137"/>
                    </a:srgbClr>
                  </a:outerShdw>
                </a:effectLst>
              </a:rPr>
              <a:t>اذا دفع احد الخصوم اثناء نظر دعوى امام احدى المحاكم بعدم دستورية نص في قانون او لائحة ورأت المحكمة ان الدفع جدي اجلت نظر الدعوى وحددت لمن اثار الدفع ميعاداً لا يتجاوز </a:t>
            </a:r>
            <a:r>
              <a:rPr lang="ar-IQ" sz="2400" b="1" dirty="0">
                <a:solidFill>
                  <a:srgbClr val="FF0000"/>
                </a:solidFill>
                <a:effectLst>
                  <a:outerShdw blurRad="38100" dist="38100" dir="2700000" algn="tl">
                    <a:srgbClr val="000000">
                      <a:alpha val="43137"/>
                    </a:srgbClr>
                  </a:outerShdw>
                </a:effectLst>
              </a:rPr>
              <a:t>ثلاثة اشهر </a:t>
            </a:r>
            <a:r>
              <a:rPr lang="ar-IQ" sz="2400" b="1" dirty="0">
                <a:solidFill>
                  <a:srgbClr val="0340ED"/>
                </a:solidFill>
                <a:effectLst>
                  <a:outerShdw blurRad="38100" dist="38100" dir="2700000" algn="tl">
                    <a:srgbClr val="000000">
                      <a:alpha val="43137"/>
                    </a:srgbClr>
                  </a:outerShdw>
                </a:effectLst>
              </a:rPr>
              <a:t>لرفع الدعوى بذلك امام المحكمة الدستورية العليا فأذا لم ترفع الدعوى في الميعاد اعتبر الدفع كأن لم يكن </a:t>
            </a:r>
            <a:r>
              <a:rPr lang="en-US" sz="2400" b="1" dirty="0">
                <a:solidFill>
                  <a:srgbClr val="0340ED"/>
                </a:solidFill>
                <a:effectLst>
                  <a:outerShdw blurRad="38100" dist="38100" dir="2700000" algn="tl">
                    <a:srgbClr val="000000">
                      <a:alpha val="43137"/>
                    </a:srgbClr>
                  </a:outerShdw>
                </a:effectLst>
              </a:rPr>
              <a:t> )</a:t>
            </a:r>
            <a:r>
              <a:rPr lang="ar-IQ" sz="2400" b="1" dirty="0">
                <a:solidFill>
                  <a:srgbClr val="0340ED"/>
                </a:solidFill>
                <a:effectLst>
                  <a:outerShdw blurRad="38100" dist="38100" dir="2700000" algn="tl">
                    <a:srgbClr val="000000">
                      <a:alpha val="43137"/>
                    </a:srgbClr>
                  </a:outerShdw>
                </a:effectLst>
              </a:rPr>
              <a:t>لا يحق للافراد رفع دعوى مباشرة الى المحكمة الدستورية العليا تطعن في دستورية قانون معين، لأن قانون المحكمة الدستورية العليا قد ربط حق الافراد في اللجوء الى المحكمة الدستورية العليا عن طريق دفع يبديه احدهم بعدم دستورية قانون معين امام احدى المحاكم بمناسبة النظر في قضية معينة)</a:t>
            </a:r>
          </a:p>
          <a:p>
            <a:pPr algn="just" rtl="1">
              <a:buFontTx/>
              <a:buAutoNum type="arabic1Minus"/>
              <a:defRPr/>
            </a:pPr>
            <a:r>
              <a:rPr lang="ar-IQ" sz="2400" b="1" dirty="0">
                <a:solidFill>
                  <a:srgbClr val="0340ED"/>
                </a:solidFill>
                <a:effectLst>
                  <a:outerShdw blurRad="38100" dist="38100" dir="2700000" algn="tl">
                    <a:srgbClr val="000000">
                      <a:alpha val="43137"/>
                    </a:srgbClr>
                  </a:outerShdw>
                </a:effectLst>
              </a:rPr>
              <a:t>يجوز للمحكمة في جميع الحالات ان تقضي بعدم دستورية نص في قانون او لائحة يعرض لها بمناسبة ممارسة اختصاصاتها ويتصل بالنزاع المطروح عليها وذلك بعد اتباع الاجراءات المقررة لتحضير الدعاوي الدستورية.</a:t>
            </a:r>
            <a:endParaRPr lang="en-US" sz="2400" b="1" dirty="0">
              <a:solidFill>
                <a:srgbClr val="0340ED"/>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535636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4017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IQ" sz="3600" b="1">
                <a:solidFill>
                  <a:srgbClr val="FF0000"/>
                </a:solidFill>
              </a:rPr>
              <a:t>حجية قرار المحكمة الدستورية العليا في مصر</a:t>
            </a:r>
            <a:endParaRPr lang="en-US" sz="3600" b="1">
              <a:solidFill>
                <a:srgbClr val="FF0000"/>
              </a:solidFill>
            </a:endParaRPr>
          </a:p>
        </p:txBody>
      </p:sp>
      <p:sp>
        <p:nvSpPr>
          <p:cNvPr id="3" name="Content Placeholder 2"/>
          <p:cNvSpPr txBox="1">
            <a:spLocks/>
          </p:cNvSpPr>
          <p:nvPr/>
        </p:nvSpPr>
        <p:spPr>
          <a:xfrm>
            <a:off x="457200" y="1600200"/>
            <a:ext cx="83820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rtl="1"/>
            <a:r>
              <a:rPr lang="ar-IQ" b="1" dirty="0"/>
              <a:t>ان قرارات المحكمة تتمتع بحجية مطلقة (اي انها نهائية وغير قابلة للطعن فيها وتعتبر ملزمة بالنسبة لجميع سلطات الدولة وكذلك للافراد).</a:t>
            </a:r>
            <a:endParaRPr lang="en-US" b="1" dirty="0"/>
          </a:p>
        </p:txBody>
      </p:sp>
    </p:spTree>
    <p:extLst>
      <p:ext uri="{BB962C8B-B14F-4D97-AF65-F5344CB8AC3E}">
        <p14:creationId xmlns:p14="http://schemas.microsoft.com/office/powerpoint/2010/main" val="322209907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7159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IQ" sz="2800" b="1" dirty="0">
                <a:solidFill>
                  <a:srgbClr val="FF0000"/>
                </a:solidFill>
              </a:rPr>
              <a:t>الاثار الناجمة عن الحكم بعدم دستورية نص في قانون او لائحة</a:t>
            </a:r>
            <a:endParaRPr lang="en-US" sz="2800" b="1" dirty="0">
              <a:solidFill>
                <a:srgbClr val="FF0000"/>
              </a:solidFill>
            </a:endParaRPr>
          </a:p>
        </p:txBody>
      </p:sp>
      <p:sp>
        <p:nvSpPr>
          <p:cNvPr id="3" name="Content Placeholder 2"/>
          <p:cNvSpPr txBox="1">
            <a:spLocks/>
          </p:cNvSpPr>
          <p:nvPr/>
        </p:nvSpPr>
        <p:spPr>
          <a:xfrm>
            <a:off x="457200" y="1219200"/>
            <a:ext cx="8458200" cy="5029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rtl="1"/>
            <a:r>
              <a:rPr lang="ar-IQ" sz="2800" b="1" dirty="0"/>
              <a:t>عدم جواز تطبيق هذا النص في اليوم التالي لنشر الحكم (وهذا يعني ان قرارات المحكمة لا تتمتع بأثر رجعي لأن حكمها بعدم جواز تطبيق القانون يسري من اليوم التالي لنشر الحكم، بأستثناء الحكم بعدم دستورية نص جنائي لأنه يرتب اثراً بالغاء احكام الادانة التي صدرت استناداً الى هذا النص واعتبارها كأن لم تكن).</a:t>
            </a:r>
          </a:p>
          <a:p>
            <a:pPr algn="just" rtl="1"/>
            <a:r>
              <a:rPr lang="ar-IQ" sz="2800" b="1" dirty="0"/>
              <a:t>انتقد الفقه المصري حالة عدم انسحاب قرارات المحكمة بأثر رجعي على اعتبار ان قرارها بعدم دستورية القانون هو كاشف وليس بمنشئ.</a:t>
            </a:r>
          </a:p>
          <a:p>
            <a:pPr algn="just" rtl="1"/>
            <a:r>
              <a:rPr lang="ar-IQ" sz="2800" b="1" dirty="0"/>
              <a:t>ان الحكم الصادر من المحكمة الدستورية العليا لا يقضي بالغاء النص القانوني او اللائحي المخالف للدستور وانما يقضي بعدم دستوريته، الامر الذي يترتب عليه فقط عدم جواز تطبيقه.</a:t>
            </a:r>
            <a:endParaRPr lang="en-US" sz="2800" b="1" dirty="0"/>
          </a:p>
        </p:txBody>
      </p:sp>
    </p:spTree>
    <p:extLst>
      <p:ext uri="{BB962C8B-B14F-4D97-AF65-F5344CB8AC3E}">
        <p14:creationId xmlns:p14="http://schemas.microsoft.com/office/powerpoint/2010/main" val="49479905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2400" y="152400"/>
            <a:ext cx="8839200" cy="8683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IQ" sz="2400" b="1" dirty="0">
                <a:solidFill>
                  <a:srgbClr val="FF0000"/>
                </a:solidFill>
              </a:rPr>
              <a:t>مدى الزامية قرار المحكمة الدستورية العليا في مصر بالنسبة للسلطات الثلاث</a:t>
            </a:r>
            <a:endParaRPr lang="en-US" sz="2400" b="1" dirty="0">
              <a:solidFill>
                <a:srgbClr val="FF0000"/>
              </a:solidFill>
            </a:endParaRPr>
          </a:p>
        </p:txBody>
      </p:sp>
      <p:sp>
        <p:nvSpPr>
          <p:cNvPr id="3" name="Content Placeholder 2"/>
          <p:cNvSpPr txBox="1">
            <a:spLocks/>
          </p:cNvSpPr>
          <p:nvPr/>
        </p:nvSpPr>
        <p:spPr>
          <a:xfrm>
            <a:off x="152400" y="762000"/>
            <a:ext cx="8839200" cy="49831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rtl="1">
              <a:buFontTx/>
              <a:buNone/>
            </a:pPr>
            <a:r>
              <a:rPr lang="ar-IQ" sz="2800" b="1" dirty="0">
                <a:solidFill>
                  <a:schemeClr val="accent2"/>
                </a:solidFill>
              </a:rPr>
              <a:t>١- بالنسبة للسلطة التشريعية: </a:t>
            </a:r>
            <a:r>
              <a:rPr lang="ar-IQ" sz="2800" dirty="0"/>
              <a:t>يجب على السلطة التشريعية ان تقوم بالغاء النص القانوني الذي قضت المحكمة بعدم دستوريته، وكذلك تعديل تشريعاتها النافذة على ضوء قرار المحكمة بعدم دستورية النص القانوني، كما يجب على السلطة التشريعية ان تأخذ بنظر الاعتبار قرار المحكمة لما تضعه من تشريعات في المستقبل.</a:t>
            </a:r>
          </a:p>
          <a:p>
            <a:pPr marL="0" indent="0" algn="just" rtl="1">
              <a:buFontTx/>
              <a:buNone/>
            </a:pPr>
            <a:r>
              <a:rPr lang="ar-IQ" sz="2800" b="1" dirty="0">
                <a:solidFill>
                  <a:schemeClr val="accent2"/>
                </a:solidFill>
              </a:rPr>
              <a:t>٢- بالنسبة للسلطة التنفيذية: </a:t>
            </a:r>
            <a:r>
              <a:rPr lang="ar-IQ" sz="2800" dirty="0"/>
              <a:t>يجب على السلطة التنفيذية ان تقوم بالغاء النص اللائحي الذي قضت المحكمة بعدم دستوريته وتعديل بقية اللوائح على ضوء قرار المحكمة اذا كانت هناك علاقة بين قرار المحكمة ومضمون اللوائح النافذة، كما يجب على السلطة التنفيذية مراعاة قرار المحكمة بعدم الدستورية فيما تضعه من لوائح في المستقبل.</a:t>
            </a:r>
          </a:p>
          <a:p>
            <a:pPr marL="0" indent="0" algn="just" rtl="1">
              <a:buFontTx/>
              <a:buNone/>
            </a:pPr>
            <a:r>
              <a:rPr lang="ar-IQ" sz="2800" b="1" dirty="0">
                <a:solidFill>
                  <a:schemeClr val="accent2"/>
                </a:solidFill>
              </a:rPr>
              <a:t>٣- بالنسبة للسلطة القضائية: </a:t>
            </a:r>
            <a:r>
              <a:rPr lang="ar-IQ" sz="2800" dirty="0"/>
              <a:t>يجب على السلطة القضائية الامتناع عن تطبيق النص الذي قضت المحكمة بعدم دستوريته في جميع القضايا المعروضة امامها وكذلك على القضايا التي ستعرض عليها في المستقبل.</a:t>
            </a:r>
            <a:endParaRPr lang="en-US" sz="2800" dirty="0"/>
          </a:p>
        </p:txBody>
      </p:sp>
    </p:spTree>
    <p:extLst>
      <p:ext uri="{BB962C8B-B14F-4D97-AF65-F5344CB8AC3E}">
        <p14:creationId xmlns:p14="http://schemas.microsoft.com/office/powerpoint/2010/main" val="122293764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0"/>
            <a:ext cx="8229600" cy="681038"/>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IQ" sz="3200" b="1" dirty="0">
                <a:solidFill>
                  <a:srgbClr val="FF0000"/>
                </a:solidFill>
              </a:rPr>
              <a:t>تقدير الرقابة القضائية بطريق الدعوى المباشرة</a:t>
            </a:r>
            <a:endParaRPr lang="en-US" sz="3200" b="1" dirty="0">
              <a:solidFill>
                <a:srgbClr val="FF0000"/>
              </a:solidFill>
            </a:endParaRPr>
          </a:p>
        </p:txBody>
      </p:sp>
      <p:sp>
        <p:nvSpPr>
          <p:cNvPr id="3" name="Content Placeholder 2"/>
          <p:cNvSpPr txBox="1">
            <a:spLocks/>
          </p:cNvSpPr>
          <p:nvPr/>
        </p:nvSpPr>
        <p:spPr>
          <a:xfrm>
            <a:off x="76200" y="533400"/>
            <a:ext cx="8991600" cy="56388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rtl="1"/>
            <a:r>
              <a:rPr lang="ar-IQ" sz="2800" b="1" u="sng" dirty="0">
                <a:solidFill>
                  <a:srgbClr val="002060"/>
                </a:solidFill>
              </a:rPr>
              <a:t>١- المزايا:</a:t>
            </a:r>
          </a:p>
          <a:p>
            <a:pPr algn="just" rtl="1"/>
            <a:r>
              <a:rPr lang="ar-IQ" sz="2400" b="1" dirty="0"/>
              <a:t>أ- تمتاز الرقابة القضائية بواسطة الدعوى المباشرة بأنها تنيط مهمة الرقابة الى جهة قضائية واحدة، سواء كانت اعلى هيئة قضائية في الدولة او هيئة قضائية متخصصة، ومن شأن هذه الميزة انها تؤدي الى وحدة الحلول القضائية بشأن دستورية القوانين، </a:t>
            </a:r>
          </a:p>
          <a:p>
            <a:pPr algn="just" rtl="1"/>
            <a:r>
              <a:rPr lang="ar-IQ" sz="2400" b="1" dirty="0"/>
              <a:t>ب- ومن ناحية اخرى اذا انيطت الرقابة بطريق الدعوى المباشرة الى هيئة قضائية متخصصة، فأن ذلك يسمح بمراعاة الاعتبارات السياسية في تشكيل هذه المحكمة لكونها تمارس مهمة لها اثارها السياسية الواضحة، مما يجعل عملية التوفيق بين الاعتبارات القانونية والسياسية مهمة سهلة.</a:t>
            </a:r>
          </a:p>
          <a:p>
            <a:pPr algn="just" rtl="1"/>
            <a:r>
              <a:rPr lang="ar-IQ" sz="2400" b="1" u="sng" dirty="0">
                <a:solidFill>
                  <a:schemeClr val="accent2"/>
                </a:solidFill>
              </a:rPr>
              <a:t>٢- الانتقادات:</a:t>
            </a:r>
          </a:p>
          <a:p>
            <a:pPr algn="just" rtl="1"/>
            <a:r>
              <a:rPr lang="ar-IQ" sz="2400" b="1" dirty="0">
                <a:solidFill>
                  <a:srgbClr val="FF0000"/>
                </a:solidFill>
              </a:rPr>
              <a:t>أ- ان الرقابة القضائية بطريق الدعوى المباشرة تمثل خروجاً على حدود مهمة القضاء وتؤدي الى اقحامه في المجال التشريعي واهداره لعمل السلطة التشريعية، مما يعتبر مساساً بمبدأ الفصل بين السلطات.</a:t>
            </a:r>
          </a:p>
          <a:p>
            <a:pPr algn="just" rtl="1"/>
            <a:r>
              <a:rPr lang="ar-IQ" sz="2400" b="1" dirty="0">
                <a:solidFill>
                  <a:srgbClr val="FF0000"/>
                </a:solidFill>
              </a:rPr>
              <a:t>ب- ان اعطاء المحكمة سلطة الغاء القانون، اذا اقتنعت بأنه غير دستوري، يعطيها مركزاً قوياً ونفوذاً كبيراً تجاه سلطات الدولة الاخرى، وخصوصاً تجاه السلطة التشريعية.</a:t>
            </a:r>
            <a:endParaRPr lang="en-US" sz="2400" b="1" dirty="0">
              <a:solidFill>
                <a:srgbClr val="FF0000"/>
              </a:solidFill>
            </a:endParaRPr>
          </a:p>
        </p:txBody>
      </p:sp>
    </p:spTree>
    <p:extLst>
      <p:ext uri="{BB962C8B-B14F-4D97-AF65-F5344CB8AC3E}">
        <p14:creationId xmlns:p14="http://schemas.microsoft.com/office/powerpoint/2010/main" val="3114966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8610600" cy="5016758"/>
          </a:xfrm>
          <a:prstGeom prst="rect">
            <a:avLst/>
          </a:prstGeom>
        </p:spPr>
        <p:txBody>
          <a:bodyPr wrap="square">
            <a:spAutoFit/>
          </a:bodyPr>
          <a:lstStyle/>
          <a:p>
            <a:pPr algn="just" rtl="1"/>
            <a:r>
              <a:rPr lang="ar-IQ" sz="3200" b="1" dirty="0"/>
              <a:t>أما في العراق ظهرت مصطلح الدستور لاول مرة في عام 1958 بعد ثورة 14 تموز 1958, لكن قبل هذا التاريخ ومنذ عام (1925- 1958) في عصر الملكي كان هناك دستور </a:t>
            </a:r>
            <a:r>
              <a:rPr lang="ar-EG" sz="3200" b="1" dirty="0"/>
              <a:t>لكن </a:t>
            </a:r>
            <a:r>
              <a:rPr lang="ar-IQ" sz="3200" b="1" dirty="0"/>
              <a:t>تحت عنوان (القانون الاساسي).</a:t>
            </a:r>
            <a:endParaRPr lang="en-US" sz="3200" b="1" dirty="0"/>
          </a:p>
          <a:p>
            <a:pPr algn="just" rtl="1"/>
            <a:endParaRPr lang="ar-EG" sz="3200" b="1" dirty="0">
              <a:solidFill>
                <a:schemeClr val="accent1"/>
              </a:solidFill>
            </a:endParaRPr>
          </a:p>
          <a:p>
            <a:pPr marL="457200" indent="-457200" algn="just" rtl="1">
              <a:buFontTx/>
              <a:buChar char="-"/>
            </a:pPr>
            <a:r>
              <a:rPr lang="ar-EG" sz="3200" b="1" dirty="0">
                <a:solidFill>
                  <a:schemeClr val="accent1"/>
                </a:solidFill>
              </a:rPr>
              <a:t>أطول دستور وطني في العالم هو الدستور الهندي لعام 1950 يتألف من 444 مادة و 12 بيان, وقد تم تعديله 94 مرة يتضمن 117369 حرف . بعكس الدستور الهندي يتكون الدستور الامريكي لعام 1787من 7 مواد فقط, وقد عدل27 مرة , ويتضمن 4414 حرف .    </a:t>
            </a:r>
            <a:endParaRPr lang="ar-SY" sz="3200" b="1" dirty="0">
              <a:solidFill>
                <a:schemeClr val="accent1"/>
              </a:solidFill>
            </a:endParaRPr>
          </a:p>
        </p:txBody>
      </p:sp>
    </p:spTree>
    <p:extLst>
      <p:ext uri="{BB962C8B-B14F-4D97-AF65-F5344CB8AC3E}">
        <p14:creationId xmlns:p14="http://schemas.microsoft.com/office/powerpoint/2010/main" val="299780878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198" y="179580"/>
            <a:ext cx="7909965" cy="55502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lang="ar-IQ" sz="2800" dirty="0">
                <a:solidFill>
                  <a:srgbClr val="0000FF"/>
                </a:solidFill>
                <a:cs typeface="Ali-A-Samik" pitchFamily="2" charset="-78"/>
              </a:rPr>
              <a:t>الرقابة القضائية بطريق الدفع بعدم الدستورية (رقابة الامتناع)</a:t>
            </a:r>
            <a:endParaRPr lang="en-US" sz="2800" dirty="0">
              <a:solidFill>
                <a:srgbClr val="0000FF"/>
              </a:solidFill>
              <a:cs typeface="Ali-A-Samik" pitchFamily="2" charset="-78"/>
            </a:endParaRPr>
          </a:p>
        </p:txBody>
      </p:sp>
      <p:sp>
        <p:nvSpPr>
          <p:cNvPr id="3" name="Rectangle 3"/>
          <p:cNvSpPr txBox="1">
            <a:spLocks noChangeArrowheads="1"/>
          </p:cNvSpPr>
          <p:nvPr/>
        </p:nvSpPr>
        <p:spPr>
          <a:xfrm>
            <a:off x="0" y="762000"/>
            <a:ext cx="9144000" cy="59436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rtl="1">
              <a:buFontTx/>
              <a:buChar char="-"/>
              <a:defRPr/>
            </a:pPr>
            <a:r>
              <a:rPr lang="ar-IQ" sz="2800" dirty="0">
                <a:solidFill>
                  <a:srgbClr val="002060"/>
                </a:solidFill>
                <a:cs typeface="Ali-A-Samik" pitchFamily="2" charset="-78"/>
              </a:rPr>
              <a:t>يفترض اسلوب الرقابة بطريق الدفع وجود قضية مرفوعة امام القضاء. لا فرق اذا كانت هذه القضية ذات طبيعة مدنية او تجارية او جنائية او ادارية او متعلقة بالاحوال الشخصية.</a:t>
            </a:r>
          </a:p>
          <a:p>
            <a:pPr algn="r" rtl="1">
              <a:buFontTx/>
              <a:buChar char="-"/>
              <a:defRPr/>
            </a:pPr>
            <a:r>
              <a:rPr lang="ar-IQ" sz="2800" dirty="0">
                <a:solidFill>
                  <a:srgbClr val="002060"/>
                </a:solidFill>
                <a:cs typeface="Ali-A-Samik" pitchFamily="2" charset="-78"/>
              </a:rPr>
              <a:t>في اثناء النظر في هذه القضية يثير احد اطراف الدعوى </a:t>
            </a:r>
            <a:r>
              <a:rPr lang="ar-IQ" sz="2800" dirty="0">
                <a:solidFill>
                  <a:srgbClr val="002060"/>
                </a:solidFill>
                <a:latin typeface="+mj-lt"/>
                <a:ea typeface="+mj-ea"/>
                <a:cs typeface="Ali-A-Samik" pitchFamily="2" charset="-78"/>
              </a:rPr>
              <a:t>(</a:t>
            </a:r>
            <a:r>
              <a:rPr lang="ar-IQ" sz="2800" dirty="0">
                <a:solidFill>
                  <a:srgbClr val="00B0F0"/>
                </a:solidFill>
                <a:latin typeface="+mj-lt"/>
                <a:ea typeface="+mj-ea"/>
                <a:cs typeface="Ali-A-Samik" pitchFamily="2" charset="-78"/>
              </a:rPr>
              <a:t>المدعي او المدعى عليه</a:t>
            </a:r>
            <a:r>
              <a:rPr lang="ar-IQ" sz="2800" dirty="0">
                <a:solidFill>
                  <a:srgbClr val="002060"/>
                </a:solidFill>
                <a:latin typeface="+mj-lt"/>
                <a:ea typeface="+mj-ea"/>
                <a:cs typeface="Ali-A-Samik" pitchFamily="2" charset="-78"/>
              </a:rPr>
              <a:t>) </a:t>
            </a:r>
            <a:r>
              <a:rPr lang="ar-IQ" sz="2800" dirty="0">
                <a:solidFill>
                  <a:srgbClr val="002060"/>
                </a:solidFill>
                <a:cs typeface="Ali-A-Samik" pitchFamily="2" charset="-78"/>
              </a:rPr>
              <a:t>كوسيلة للدفاع بأن القانون المراد تطبيقه عليه هو قانون غير دستوري.</a:t>
            </a:r>
          </a:p>
          <a:p>
            <a:pPr algn="r" rtl="1">
              <a:buFontTx/>
              <a:buChar char="-"/>
              <a:defRPr/>
            </a:pPr>
            <a:r>
              <a:rPr lang="ar-IQ" sz="2800" dirty="0">
                <a:solidFill>
                  <a:srgbClr val="002060"/>
                </a:solidFill>
                <a:cs typeface="Ali-A-Samik" pitchFamily="2" charset="-78"/>
              </a:rPr>
              <a:t>يعتبر اختصاص المحكمة في النظر بدستورية القانون متفرعاً عن الدعوى الاصلية المنظورة امامها.</a:t>
            </a:r>
          </a:p>
          <a:p>
            <a:pPr algn="r" rtl="1">
              <a:buFontTx/>
              <a:buChar char="-"/>
              <a:defRPr/>
            </a:pPr>
            <a:r>
              <a:rPr lang="ar-IQ" sz="2800" dirty="0">
                <a:solidFill>
                  <a:srgbClr val="002060"/>
                </a:solidFill>
                <a:cs typeface="Ali-A-Samik" pitchFamily="2" charset="-78"/>
              </a:rPr>
              <a:t>ان الطرف الذي له مصلحة في الدفع بعدم الدستورية يستطيع ذلك خلال المراحل التي تمر بها الدعوى بشرط ألا يكون قد صدر فيها حكم اكتسب درجة البتات.</a:t>
            </a:r>
          </a:p>
          <a:p>
            <a:pPr algn="r" rtl="1">
              <a:buFontTx/>
              <a:buChar char="-"/>
              <a:defRPr/>
            </a:pPr>
            <a:r>
              <a:rPr lang="ar-IQ" sz="2800" dirty="0">
                <a:solidFill>
                  <a:srgbClr val="002060"/>
                </a:solidFill>
                <a:cs typeface="Ali-A-Samik" pitchFamily="2" charset="-78"/>
              </a:rPr>
              <a:t>تنظر المحكمة في الدفع المثار من قبل احد اطراف الدعوى وتتفحصه.</a:t>
            </a:r>
          </a:p>
          <a:p>
            <a:pPr algn="r" rtl="1">
              <a:buFontTx/>
              <a:buChar char="-"/>
              <a:defRPr/>
            </a:pPr>
            <a:r>
              <a:rPr lang="ar-IQ" sz="2800" dirty="0">
                <a:solidFill>
                  <a:srgbClr val="002060"/>
                </a:solidFill>
                <a:cs typeface="Ali-A-Samik" pitchFamily="2" charset="-78"/>
              </a:rPr>
              <a:t>اذا اقتنعت المحكمة بصحة الدفع امتنعت عن تطبيق القانون.</a:t>
            </a:r>
          </a:p>
          <a:p>
            <a:pPr algn="r" rtl="1">
              <a:buFontTx/>
              <a:buChar char="-"/>
              <a:defRPr/>
            </a:pPr>
            <a:r>
              <a:rPr lang="ar-IQ" sz="2800" dirty="0">
                <a:solidFill>
                  <a:srgbClr val="002060"/>
                </a:solidFill>
                <a:cs typeface="Ali-A-Samik" pitchFamily="2" charset="-78"/>
              </a:rPr>
              <a:t>تقوم المحكمة بعد ذلك بالفصل في القضية الاصلية.</a:t>
            </a:r>
          </a:p>
          <a:p>
            <a:pPr algn="r" rtl="1">
              <a:buFontTx/>
              <a:buChar char="-"/>
              <a:defRPr/>
            </a:pPr>
            <a:endParaRPr lang="ar-IQ" sz="2800" dirty="0">
              <a:solidFill>
                <a:srgbClr val="009900"/>
              </a:solidFill>
              <a:cs typeface="Ali-A-Samik" pitchFamily="2" charset="-78"/>
            </a:endParaRPr>
          </a:p>
          <a:p>
            <a:pPr algn="r" rtl="1">
              <a:buFontTx/>
              <a:buChar char="-"/>
              <a:defRPr/>
            </a:pPr>
            <a:endParaRPr lang="ar-IQ" sz="2800" dirty="0">
              <a:solidFill>
                <a:srgbClr val="009900"/>
              </a:solidFill>
              <a:cs typeface="Ali-A-Samik" pitchFamily="2" charset="-78"/>
            </a:endParaRPr>
          </a:p>
        </p:txBody>
      </p:sp>
    </p:spTree>
    <p:extLst>
      <p:ext uri="{BB962C8B-B14F-4D97-AF65-F5344CB8AC3E}">
        <p14:creationId xmlns:p14="http://schemas.microsoft.com/office/powerpoint/2010/main" val="3871229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repeatCount="indefinite"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155" decel="100000"/>
                                        <p:tgtEl>
                                          <p:spTgt spid="2"/>
                                        </p:tgtEl>
                                      </p:cBhvr>
                                    </p:animEffect>
                                    <p:animScale>
                                      <p:cBhvr>
                                        <p:cTn id="8" dur="1155" decel="100000"/>
                                        <p:tgtEl>
                                          <p:spTgt spid="2"/>
                                        </p:tgtEl>
                                      </p:cBhvr>
                                      <p:from x="10000" y="10000"/>
                                      <p:to x="200000" y="450000"/>
                                    </p:animScale>
                                    <p:animScale>
                                      <p:cBhvr>
                                        <p:cTn id="9" dur="1845" accel="100000" fill="hold">
                                          <p:stCondLst>
                                            <p:cond delay="1155"/>
                                          </p:stCondLst>
                                        </p:cTn>
                                        <p:tgtEl>
                                          <p:spTgt spid="2"/>
                                        </p:tgtEl>
                                      </p:cBhvr>
                                      <p:from x="200000" y="450000"/>
                                      <p:to x="100000" y="100000"/>
                                    </p:animScale>
                                    <p:set>
                                      <p:cBhvr>
                                        <p:cTn id="10" dur="1155" fill="hold"/>
                                        <p:tgtEl>
                                          <p:spTgt spid="2"/>
                                        </p:tgtEl>
                                        <p:attrNameLst>
                                          <p:attrName>ppt_x</p:attrName>
                                        </p:attrNameLst>
                                      </p:cBhvr>
                                      <p:to>
                                        <p:strVal val="(0.5)"/>
                                      </p:to>
                                    </p:set>
                                    <p:anim from="(0.5)" to="(#ppt_x)" calcmode="lin" valueType="num">
                                      <p:cBhvr>
                                        <p:cTn id="11" dur="1845" accel="100000" fill="hold">
                                          <p:stCondLst>
                                            <p:cond delay="1155"/>
                                          </p:stCondLst>
                                        </p:cTn>
                                        <p:tgtEl>
                                          <p:spTgt spid="2"/>
                                        </p:tgtEl>
                                        <p:attrNameLst>
                                          <p:attrName>ppt_x</p:attrName>
                                        </p:attrNameLst>
                                      </p:cBhvr>
                                    </p:anim>
                                    <p:set>
                                      <p:cBhvr>
                                        <p:cTn id="12" dur="1155" fill="hold"/>
                                        <p:tgtEl>
                                          <p:spTgt spid="2"/>
                                        </p:tgtEl>
                                        <p:attrNameLst>
                                          <p:attrName>ppt_y</p:attrName>
                                        </p:attrNameLst>
                                      </p:cBhvr>
                                      <p:to>
                                        <p:strVal val="(#ppt_y+0.4)"/>
                                      </p:to>
                                    </p:set>
                                    <p:anim from="(#ppt_y+0.4)" to="(#ppt_y)" calcmode="lin" valueType="num">
                                      <p:cBhvr>
                                        <p:cTn id="13" dur="1845" accel="100000" fill="hold">
                                          <p:stCondLst>
                                            <p:cond delay="1155"/>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6" presetClass="entr" presetSubtype="0" fill="hold" nodeType="clickEffect">
                                  <p:stCondLst>
                                    <p:cond delay="0"/>
                                  </p:stCondLst>
                                  <p:iterate type="lt">
                                    <p:tmPct val="10000"/>
                                  </p:iterate>
                                  <p:childTnLst>
                                    <p:set>
                                      <p:cBhvr>
                                        <p:cTn id="17" dur="1" fill="hold">
                                          <p:stCondLst>
                                            <p:cond delay="0"/>
                                          </p:stCondLst>
                                        </p:cTn>
                                        <p:tgtEl>
                                          <p:spTgt spid="3">
                                            <p:txEl>
                                              <p:pRg st="0" end="0"/>
                                            </p:txEl>
                                          </p:spTgt>
                                        </p:tgtEl>
                                        <p:attrNameLst>
                                          <p:attrName>style.visibility</p:attrName>
                                        </p:attrNameLst>
                                      </p:cBhvr>
                                      <p:to>
                                        <p:strVal val="visible"/>
                                      </p:to>
                                    </p:set>
                                    <p:anim by="(-#ppt_w*2)" calcmode="lin" valueType="num">
                                      <p:cBhvr rctx="PPT">
                                        <p:cTn id="18" dur="250" autoRev="1" fill="hold">
                                          <p:stCondLst>
                                            <p:cond delay="0"/>
                                          </p:stCondLst>
                                        </p:cTn>
                                        <p:tgtEl>
                                          <p:spTgt spid="3">
                                            <p:txEl>
                                              <p:pRg st="0" end="0"/>
                                            </p:txEl>
                                          </p:spTgt>
                                        </p:tgtEl>
                                        <p:attrNameLst>
                                          <p:attrName>ppt_w</p:attrName>
                                        </p:attrNameLst>
                                      </p:cBhvr>
                                    </p:anim>
                                    <p:anim by="(#ppt_w*0.50)" calcmode="lin" valueType="num">
                                      <p:cBhvr>
                                        <p:cTn id="19" dur="250" decel="50000" autoRev="1" fill="hold">
                                          <p:stCondLst>
                                            <p:cond delay="0"/>
                                          </p:stCondLst>
                                        </p:cTn>
                                        <p:tgtEl>
                                          <p:spTgt spid="3">
                                            <p:txEl>
                                              <p:pRg st="0" end="0"/>
                                            </p:txEl>
                                          </p:spTgt>
                                        </p:tgtEl>
                                        <p:attrNameLst>
                                          <p:attrName>ppt_x</p:attrName>
                                        </p:attrNameLst>
                                      </p:cBhvr>
                                    </p:anim>
                                    <p:anim from="(-#ppt_h/2)" to="(#ppt_y)" calcmode="lin" valueType="num">
                                      <p:cBhvr>
                                        <p:cTn id="20" dur="500" fill="hold">
                                          <p:stCondLst>
                                            <p:cond delay="0"/>
                                          </p:stCondLst>
                                        </p:cTn>
                                        <p:tgtEl>
                                          <p:spTgt spid="3">
                                            <p:txEl>
                                              <p:pRg st="0" end="0"/>
                                            </p:txEl>
                                          </p:spTgt>
                                        </p:tgtEl>
                                        <p:attrNameLst>
                                          <p:attrName>ppt_y</p:attrName>
                                        </p:attrNameLst>
                                      </p:cBhvr>
                                    </p:anim>
                                    <p:animRot by="21600000">
                                      <p:cBhvr>
                                        <p:cTn id="21" dur="500" fill="hold">
                                          <p:stCondLst>
                                            <p:cond delay="0"/>
                                          </p:stCondLst>
                                        </p:cTn>
                                        <p:tgtEl>
                                          <p:spTgt spid="3">
                                            <p:txEl>
                                              <p:pRg st="0" end="0"/>
                                            </p:txEl>
                                          </p:spTgt>
                                        </p:tgtEl>
                                        <p:attrNameLst>
                                          <p:attrName>r</p:attrName>
                                        </p:attrNameLst>
                                      </p:cBhvr>
                                    </p:animRot>
                                  </p:childTnLst>
                                </p:cTn>
                              </p:par>
                            </p:childTnLst>
                          </p:cTn>
                        </p:par>
                      </p:childTnLst>
                    </p:cTn>
                  </p:par>
                  <p:par>
                    <p:cTn id="22" fill="hold">
                      <p:stCondLst>
                        <p:cond delay="indefinite"/>
                      </p:stCondLst>
                      <p:childTnLst>
                        <p:par>
                          <p:cTn id="23" fill="hold">
                            <p:stCondLst>
                              <p:cond delay="0"/>
                            </p:stCondLst>
                            <p:childTnLst>
                              <p:par>
                                <p:cTn id="24" presetID="56" presetClass="entr" presetSubtype="0" fill="hold" nodeType="clickEffect">
                                  <p:stCondLst>
                                    <p:cond delay="0"/>
                                  </p:stCondLst>
                                  <p:iterate type="lt">
                                    <p:tmPct val="10000"/>
                                  </p:iterate>
                                  <p:childTnLst>
                                    <p:set>
                                      <p:cBhvr>
                                        <p:cTn id="25" dur="1" fill="hold">
                                          <p:stCondLst>
                                            <p:cond delay="0"/>
                                          </p:stCondLst>
                                        </p:cTn>
                                        <p:tgtEl>
                                          <p:spTgt spid="3">
                                            <p:txEl>
                                              <p:pRg st="1" end="1"/>
                                            </p:txEl>
                                          </p:spTgt>
                                        </p:tgtEl>
                                        <p:attrNameLst>
                                          <p:attrName>style.visibility</p:attrName>
                                        </p:attrNameLst>
                                      </p:cBhvr>
                                      <p:to>
                                        <p:strVal val="visible"/>
                                      </p:to>
                                    </p:set>
                                    <p:anim by="(-#ppt_w*2)" calcmode="lin" valueType="num">
                                      <p:cBhvr rctx="PPT">
                                        <p:cTn id="26" dur="250" autoRev="1" fill="hold">
                                          <p:stCondLst>
                                            <p:cond delay="0"/>
                                          </p:stCondLst>
                                        </p:cTn>
                                        <p:tgtEl>
                                          <p:spTgt spid="3">
                                            <p:txEl>
                                              <p:pRg st="1" end="1"/>
                                            </p:txEl>
                                          </p:spTgt>
                                        </p:tgtEl>
                                        <p:attrNameLst>
                                          <p:attrName>ppt_w</p:attrName>
                                        </p:attrNameLst>
                                      </p:cBhvr>
                                    </p:anim>
                                    <p:anim by="(#ppt_w*0.50)" calcmode="lin" valueType="num">
                                      <p:cBhvr>
                                        <p:cTn id="27" dur="250" decel="50000" autoRev="1" fill="hold">
                                          <p:stCondLst>
                                            <p:cond delay="0"/>
                                          </p:stCondLst>
                                        </p:cTn>
                                        <p:tgtEl>
                                          <p:spTgt spid="3">
                                            <p:txEl>
                                              <p:pRg st="1" end="1"/>
                                            </p:txEl>
                                          </p:spTgt>
                                        </p:tgtEl>
                                        <p:attrNameLst>
                                          <p:attrName>ppt_x</p:attrName>
                                        </p:attrNameLst>
                                      </p:cBhvr>
                                    </p:anim>
                                    <p:anim from="(-#ppt_h/2)" to="(#ppt_y)" calcmode="lin" valueType="num">
                                      <p:cBhvr>
                                        <p:cTn id="28" dur="500" fill="hold">
                                          <p:stCondLst>
                                            <p:cond delay="0"/>
                                          </p:stCondLst>
                                        </p:cTn>
                                        <p:tgtEl>
                                          <p:spTgt spid="3">
                                            <p:txEl>
                                              <p:pRg st="1" end="1"/>
                                            </p:txEl>
                                          </p:spTgt>
                                        </p:tgtEl>
                                        <p:attrNameLst>
                                          <p:attrName>ppt_y</p:attrName>
                                        </p:attrNameLst>
                                      </p:cBhvr>
                                    </p:anim>
                                    <p:animRot by="21600000">
                                      <p:cBhvr>
                                        <p:cTn id="29" dur="500" fill="hold">
                                          <p:stCondLst>
                                            <p:cond delay="0"/>
                                          </p:stCondLst>
                                        </p:cTn>
                                        <p:tgtEl>
                                          <p:spTgt spid="3">
                                            <p:txEl>
                                              <p:pRg st="1" end="1"/>
                                            </p:txEl>
                                          </p:spTgt>
                                        </p:tgtEl>
                                        <p:attrNameLst>
                                          <p:attrName>r</p:attrName>
                                        </p:attrNameLst>
                                      </p:cBhvr>
                                    </p:animRot>
                                  </p:childTnLst>
                                </p:cTn>
                              </p:par>
                            </p:childTnLst>
                          </p:cTn>
                        </p:par>
                      </p:childTnLst>
                    </p:cTn>
                  </p:par>
                  <p:par>
                    <p:cTn id="30" fill="hold">
                      <p:stCondLst>
                        <p:cond delay="indefinite"/>
                      </p:stCondLst>
                      <p:childTnLst>
                        <p:par>
                          <p:cTn id="31" fill="hold">
                            <p:stCondLst>
                              <p:cond delay="0"/>
                            </p:stCondLst>
                            <p:childTnLst>
                              <p:par>
                                <p:cTn id="32" presetID="56" presetClass="entr" presetSubtype="0" fill="hold" nodeType="clickEffect">
                                  <p:stCondLst>
                                    <p:cond delay="0"/>
                                  </p:stCondLst>
                                  <p:iterate type="lt">
                                    <p:tmPct val="10000"/>
                                  </p:iterate>
                                  <p:childTnLst>
                                    <p:set>
                                      <p:cBhvr>
                                        <p:cTn id="33" dur="1" fill="hold">
                                          <p:stCondLst>
                                            <p:cond delay="0"/>
                                          </p:stCondLst>
                                        </p:cTn>
                                        <p:tgtEl>
                                          <p:spTgt spid="3">
                                            <p:txEl>
                                              <p:pRg st="2" end="2"/>
                                            </p:txEl>
                                          </p:spTgt>
                                        </p:tgtEl>
                                        <p:attrNameLst>
                                          <p:attrName>style.visibility</p:attrName>
                                        </p:attrNameLst>
                                      </p:cBhvr>
                                      <p:to>
                                        <p:strVal val="visible"/>
                                      </p:to>
                                    </p:set>
                                    <p:anim by="(-#ppt_w*2)" calcmode="lin" valueType="num">
                                      <p:cBhvr rctx="PPT">
                                        <p:cTn id="34" dur="250" autoRev="1" fill="hold">
                                          <p:stCondLst>
                                            <p:cond delay="0"/>
                                          </p:stCondLst>
                                        </p:cTn>
                                        <p:tgtEl>
                                          <p:spTgt spid="3">
                                            <p:txEl>
                                              <p:pRg st="2" end="2"/>
                                            </p:txEl>
                                          </p:spTgt>
                                        </p:tgtEl>
                                        <p:attrNameLst>
                                          <p:attrName>ppt_w</p:attrName>
                                        </p:attrNameLst>
                                      </p:cBhvr>
                                    </p:anim>
                                    <p:anim by="(#ppt_w*0.50)" calcmode="lin" valueType="num">
                                      <p:cBhvr>
                                        <p:cTn id="35" dur="250" decel="50000" autoRev="1" fill="hold">
                                          <p:stCondLst>
                                            <p:cond delay="0"/>
                                          </p:stCondLst>
                                        </p:cTn>
                                        <p:tgtEl>
                                          <p:spTgt spid="3">
                                            <p:txEl>
                                              <p:pRg st="2" end="2"/>
                                            </p:txEl>
                                          </p:spTgt>
                                        </p:tgtEl>
                                        <p:attrNameLst>
                                          <p:attrName>ppt_x</p:attrName>
                                        </p:attrNameLst>
                                      </p:cBhvr>
                                    </p:anim>
                                    <p:anim from="(-#ppt_h/2)" to="(#ppt_y)" calcmode="lin" valueType="num">
                                      <p:cBhvr>
                                        <p:cTn id="36" dur="500" fill="hold">
                                          <p:stCondLst>
                                            <p:cond delay="0"/>
                                          </p:stCondLst>
                                        </p:cTn>
                                        <p:tgtEl>
                                          <p:spTgt spid="3">
                                            <p:txEl>
                                              <p:pRg st="2" end="2"/>
                                            </p:txEl>
                                          </p:spTgt>
                                        </p:tgtEl>
                                        <p:attrNameLst>
                                          <p:attrName>ppt_y</p:attrName>
                                        </p:attrNameLst>
                                      </p:cBhvr>
                                    </p:anim>
                                    <p:animRot by="21600000">
                                      <p:cBhvr>
                                        <p:cTn id="37" dur="500" fill="hold">
                                          <p:stCondLst>
                                            <p:cond delay="0"/>
                                          </p:stCondLst>
                                        </p:cTn>
                                        <p:tgtEl>
                                          <p:spTgt spid="3">
                                            <p:txEl>
                                              <p:pRg st="2" end="2"/>
                                            </p:txEl>
                                          </p:spTgt>
                                        </p:tgtEl>
                                        <p:attrNameLst>
                                          <p:attrName>r</p:attrName>
                                        </p:attrNameLst>
                                      </p:cBhvr>
                                    </p:animRot>
                                  </p:childTnLst>
                                </p:cTn>
                              </p:par>
                            </p:childTnLst>
                          </p:cTn>
                        </p:par>
                      </p:childTnLst>
                    </p:cTn>
                  </p:par>
                  <p:par>
                    <p:cTn id="38" fill="hold">
                      <p:stCondLst>
                        <p:cond delay="indefinite"/>
                      </p:stCondLst>
                      <p:childTnLst>
                        <p:par>
                          <p:cTn id="39" fill="hold">
                            <p:stCondLst>
                              <p:cond delay="0"/>
                            </p:stCondLst>
                            <p:childTnLst>
                              <p:par>
                                <p:cTn id="40" presetID="56" presetClass="entr" presetSubtype="0" fill="hold" nodeType="clickEffect">
                                  <p:stCondLst>
                                    <p:cond delay="0"/>
                                  </p:stCondLst>
                                  <p:iterate type="lt">
                                    <p:tmPct val="10000"/>
                                  </p:iterate>
                                  <p:childTnLst>
                                    <p:set>
                                      <p:cBhvr>
                                        <p:cTn id="41" dur="1" fill="hold">
                                          <p:stCondLst>
                                            <p:cond delay="0"/>
                                          </p:stCondLst>
                                        </p:cTn>
                                        <p:tgtEl>
                                          <p:spTgt spid="3">
                                            <p:txEl>
                                              <p:pRg st="3" end="3"/>
                                            </p:txEl>
                                          </p:spTgt>
                                        </p:tgtEl>
                                        <p:attrNameLst>
                                          <p:attrName>style.visibility</p:attrName>
                                        </p:attrNameLst>
                                      </p:cBhvr>
                                      <p:to>
                                        <p:strVal val="visible"/>
                                      </p:to>
                                    </p:set>
                                    <p:anim by="(-#ppt_w*2)" calcmode="lin" valueType="num">
                                      <p:cBhvr rctx="PPT">
                                        <p:cTn id="42" dur="250" autoRev="1" fill="hold">
                                          <p:stCondLst>
                                            <p:cond delay="0"/>
                                          </p:stCondLst>
                                        </p:cTn>
                                        <p:tgtEl>
                                          <p:spTgt spid="3">
                                            <p:txEl>
                                              <p:pRg st="3" end="3"/>
                                            </p:txEl>
                                          </p:spTgt>
                                        </p:tgtEl>
                                        <p:attrNameLst>
                                          <p:attrName>ppt_w</p:attrName>
                                        </p:attrNameLst>
                                      </p:cBhvr>
                                    </p:anim>
                                    <p:anim by="(#ppt_w*0.50)" calcmode="lin" valueType="num">
                                      <p:cBhvr>
                                        <p:cTn id="43" dur="250" decel="50000" autoRev="1" fill="hold">
                                          <p:stCondLst>
                                            <p:cond delay="0"/>
                                          </p:stCondLst>
                                        </p:cTn>
                                        <p:tgtEl>
                                          <p:spTgt spid="3">
                                            <p:txEl>
                                              <p:pRg st="3" end="3"/>
                                            </p:txEl>
                                          </p:spTgt>
                                        </p:tgtEl>
                                        <p:attrNameLst>
                                          <p:attrName>ppt_x</p:attrName>
                                        </p:attrNameLst>
                                      </p:cBhvr>
                                    </p:anim>
                                    <p:anim from="(-#ppt_h/2)" to="(#ppt_y)" calcmode="lin" valueType="num">
                                      <p:cBhvr>
                                        <p:cTn id="44" dur="500" fill="hold">
                                          <p:stCondLst>
                                            <p:cond delay="0"/>
                                          </p:stCondLst>
                                        </p:cTn>
                                        <p:tgtEl>
                                          <p:spTgt spid="3">
                                            <p:txEl>
                                              <p:pRg st="3" end="3"/>
                                            </p:txEl>
                                          </p:spTgt>
                                        </p:tgtEl>
                                        <p:attrNameLst>
                                          <p:attrName>ppt_y</p:attrName>
                                        </p:attrNameLst>
                                      </p:cBhvr>
                                    </p:anim>
                                    <p:animRot by="21600000">
                                      <p:cBhvr>
                                        <p:cTn id="45" dur="500" fill="hold">
                                          <p:stCondLst>
                                            <p:cond delay="0"/>
                                          </p:stCondLst>
                                        </p:cTn>
                                        <p:tgtEl>
                                          <p:spTgt spid="3">
                                            <p:txEl>
                                              <p:pRg st="3" end="3"/>
                                            </p:txEl>
                                          </p:spTgt>
                                        </p:tgtEl>
                                        <p:attrNameLst>
                                          <p:attrName>r</p:attrName>
                                        </p:attrNameLst>
                                      </p:cBhvr>
                                    </p:animRot>
                                  </p:childTnLst>
                                </p:cTn>
                              </p:par>
                            </p:childTnLst>
                          </p:cTn>
                        </p:par>
                      </p:childTnLst>
                    </p:cTn>
                  </p:par>
                  <p:par>
                    <p:cTn id="46" fill="hold">
                      <p:stCondLst>
                        <p:cond delay="indefinite"/>
                      </p:stCondLst>
                      <p:childTnLst>
                        <p:par>
                          <p:cTn id="47" fill="hold">
                            <p:stCondLst>
                              <p:cond delay="0"/>
                            </p:stCondLst>
                            <p:childTnLst>
                              <p:par>
                                <p:cTn id="48" presetID="56" presetClass="entr" presetSubtype="0" fill="hold" nodeType="clickEffect">
                                  <p:stCondLst>
                                    <p:cond delay="0"/>
                                  </p:stCondLst>
                                  <p:iterate type="lt">
                                    <p:tmPct val="10000"/>
                                  </p:iterate>
                                  <p:childTnLst>
                                    <p:set>
                                      <p:cBhvr>
                                        <p:cTn id="49" dur="1" fill="hold">
                                          <p:stCondLst>
                                            <p:cond delay="0"/>
                                          </p:stCondLst>
                                        </p:cTn>
                                        <p:tgtEl>
                                          <p:spTgt spid="3">
                                            <p:txEl>
                                              <p:pRg st="4" end="4"/>
                                            </p:txEl>
                                          </p:spTgt>
                                        </p:tgtEl>
                                        <p:attrNameLst>
                                          <p:attrName>style.visibility</p:attrName>
                                        </p:attrNameLst>
                                      </p:cBhvr>
                                      <p:to>
                                        <p:strVal val="visible"/>
                                      </p:to>
                                    </p:set>
                                    <p:anim by="(-#ppt_w*2)" calcmode="lin" valueType="num">
                                      <p:cBhvr rctx="PPT">
                                        <p:cTn id="50" dur="250" autoRev="1" fill="hold">
                                          <p:stCondLst>
                                            <p:cond delay="0"/>
                                          </p:stCondLst>
                                        </p:cTn>
                                        <p:tgtEl>
                                          <p:spTgt spid="3">
                                            <p:txEl>
                                              <p:pRg st="4" end="4"/>
                                            </p:txEl>
                                          </p:spTgt>
                                        </p:tgtEl>
                                        <p:attrNameLst>
                                          <p:attrName>ppt_w</p:attrName>
                                        </p:attrNameLst>
                                      </p:cBhvr>
                                    </p:anim>
                                    <p:anim by="(#ppt_w*0.50)" calcmode="lin" valueType="num">
                                      <p:cBhvr>
                                        <p:cTn id="51" dur="250" decel="50000" autoRev="1" fill="hold">
                                          <p:stCondLst>
                                            <p:cond delay="0"/>
                                          </p:stCondLst>
                                        </p:cTn>
                                        <p:tgtEl>
                                          <p:spTgt spid="3">
                                            <p:txEl>
                                              <p:pRg st="4" end="4"/>
                                            </p:txEl>
                                          </p:spTgt>
                                        </p:tgtEl>
                                        <p:attrNameLst>
                                          <p:attrName>ppt_x</p:attrName>
                                        </p:attrNameLst>
                                      </p:cBhvr>
                                    </p:anim>
                                    <p:anim from="(-#ppt_h/2)" to="(#ppt_y)" calcmode="lin" valueType="num">
                                      <p:cBhvr>
                                        <p:cTn id="52" dur="500" fill="hold">
                                          <p:stCondLst>
                                            <p:cond delay="0"/>
                                          </p:stCondLst>
                                        </p:cTn>
                                        <p:tgtEl>
                                          <p:spTgt spid="3">
                                            <p:txEl>
                                              <p:pRg st="4" end="4"/>
                                            </p:txEl>
                                          </p:spTgt>
                                        </p:tgtEl>
                                        <p:attrNameLst>
                                          <p:attrName>ppt_y</p:attrName>
                                        </p:attrNameLst>
                                      </p:cBhvr>
                                    </p:anim>
                                    <p:animRot by="21600000">
                                      <p:cBhvr>
                                        <p:cTn id="53" dur="500" fill="hold">
                                          <p:stCondLst>
                                            <p:cond delay="0"/>
                                          </p:stCondLst>
                                        </p:cTn>
                                        <p:tgtEl>
                                          <p:spTgt spid="3">
                                            <p:txEl>
                                              <p:pRg st="4" end="4"/>
                                            </p:txEl>
                                          </p:spTgt>
                                        </p:tgtEl>
                                        <p:attrNameLst>
                                          <p:attrName>r</p:attrName>
                                        </p:attrNameLst>
                                      </p:cBhvr>
                                    </p:animRot>
                                  </p:childTnLst>
                                </p:cTn>
                              </p:par>
                            </p:childTnLst>
                          </p:cTn>
                        </p:par>
                      </p:childTnLst>
                    </p:cTn>
                  </p:par>
                  <p:par>
                    <p:cTn id="54" fill="hold">
                      <p:stCondLst>
                        <p:cond delay="indefinite"/>
                      </p:stCondLst>
                      <p:childTnLst>
                        <p:par>
                          <p:cTn id="55" fill="hold">
                            <p:stCondLst>
                              <p:cond delay="0"/>
                            </p:stCondLst>
                            <p:childTnLst>
                              <p:par>
                                <p:cTn id="56" presetID="56" presetClass="entr" presetSubtype="0" fill="hold" nodeType="clickEffect">
                                  <p:stCondLst>
                                    <p:cond delay="0"/>
                                  </p:stCondLst>
                                  <p:iterate type="lt">
                                    <p:tmPct val="10000"/>
                                  </p:iterate>
                                  <p:childTnLst>
                                    <p:set>
                                      <p:cBhvr>
                                        <p:cTn id="57" dur="1" fill="hold">
                                          <p:stCondLst>
                                            <p:cond delay="0"/>
                                          </p:stCondLst>
                                        </p:cTn>
                                        <p:tgtEl>
                                          <p:spTgt spid="3">
                                            <p:txEl>
                                              <p:pRg st="5" end="5"/>
                                            </p:txEl>
                                          </p:spTgt>
                                        </p:tgtEl>
                                        <p:attrNameLst>
                                          <p:attrName>style.visibility</p:attrName>
                                        </p:attrNameLst>
                                      </p:cBhvr>
                                      <p:to>
                                        <p:strVal val="visible"/>
                                      </p:to>
                                    </p:set>
                                    <p:anim by="(-#ppt_w*2)" calcmode="lin" valueType="num">
                                      <p:cBhvr rctx="PPT">
                                        <p:cTn id="58" dur="250" autoRev="1" fill="hold">
                                          <p:stCondLst>
                                            <p:cond delay="0"/>
                                          </p:stCondLst>
                                        </p:cTn>
                                        <p:tgtEl>
                                          <p:spTgt spid="3">
                                            <p:txEl>
                                              <p:pRg st="5" end="5"/>
                                            </p:txEl>
                                          </p:spTgt>
                                        </p:tgtEl>
                                        <p:attrNameLst>
                                          <p:attrName>ppt_w</p:attrName>
                                        </p:attrNameLst>
                                      </p:cBhvr>
                                    </p:anim>
                                    <p:anim by="(#ppt_w*0.50)" calcmode="lin" valueType="num">
                                      <p:cBhvr>
                                        <p:cTn id="59" dur="250" decel="50000" autoRev="1" fill="hold">
                                          <p:stCondLst>
                                            <p:cond delay="0"/>
                                          </p:stCondLst>
                                        </p:cTn>
                                        <p:tgtEl>
                                          <p:spTgt spid="3">
                                            <p:txEl>
                                              <p:pRg st="5" end="5"/>
                                            </p:txEl>
                                          </p:spTgt>
                                        </p:tgtEl>
                                        <p:attrNameLst>
                                          <p:attrName>ppt_x</p:attrName>
                                        </p:attrNameLst>
                                      </p:cBhvr>
                                    </p:anim>
                                    <p:anim from="(-#ppt_h/2)" to="(#ppt_y)" calcmode="lin" valueType="num">
                                      <p:cBhvr>
                                        <p:cTn id="60" dur="500" fill="hold">
                                          <p:stCondLst>
                                            <p:cond delay="0"/>
                                          </p:stCondLst>
                                        </p:cTn>
                                        <p:tgtEl>
                                          <p:spTgt spid="3">
                                            <p:txEl>
                                              <p:pRg st="5" end="5"/>
                                            </p:txEl>
                                          </p:spTgt>
                                        </p:tgtEl>
                                        <p:attrNameLst>
                                          <p:attrName>ppt_y</p:attrName>
                                        </p:attrNameLst>
                                      </p:cBhvr>
                                    </p:anim>
                                    <p:animRot by="21600000">
                                      <p:cBhvr>
                                        <p:cTn id="61" dur="500" fill="hold">
                                          <p:stCondLst>
                                            <p:cond delay="0"/>
                                          </p:stCondLst>
                                        </p:cTn>
                                        <p:tgtEl>
                                          <p:spTgt spid="3">
                                            <p:txEl>
                                              <p:pRg st="5" end="5"/>
                                            </p:txEl>
                                          </p:spTgt>
                                        </p:tgtEl>
                                        <p:attrNameLst>
                                          <p:attrName>r</p:attrName>
                                        </p:attrNameLst>
                                      </p:cBhvr>
                                    </p:animRot>
                                  </p:childTnLst>
                                </p:cTn>
                              </p:par>
                            </p:childTnLst>
                          </p:cTn>
                        </p:par>
                      </p:childTnLst>
                    </p:cTn>
                  </p:par>
                  <p:par>
                    <p:cTn id="62" fill="hold">
                      <p:stCondLst>
                        <p:cond delay="indefinite"/>
                      </p:stCondLst>
                      <p:childTnLst>
                        <p:par>
                          <p:cTn id="63" fill="hold">
                            <p:stCondLst>
                              <p:cond delay="0"/>
                            </p:stCondLst>
                            <p:childTnLst>
                              <p:par>
                                <p:cTn id="64" presetID="56" presetClass="entr" presetSubtype="0" fill="hold" nodeType="clickEffect">
                                  <p:stCondLst>
                                    <p:cond delay="0"/>
                                  </p:stCondLst>
                                  <p:iterate type="lt">
                                    <p:tmPct val="10000"/>
                                  </p:iterate>
                                  <p:childTnLst>
                                    <p:set>
                                      <p:cBhvr>
                                        <p:cTn id="65" dur="1" fill="hold">
                                          <p:stCondLst>
                                            <p:cond delay="0"/>
                                          </p:stCondLst>
                                        </p:cTn>
                                        <p:tgtEl>
                                          <p:spTgt spid="3">
                                            <p:txEl>
                                              <p:pRg st="6" end="6"/>
                                            </p:txEl>
                                          </p:spTgt>
                                        </p:tgtEl>
                                        <p:attrNameLst>
                                          <p:attrName>style.visibility</p:attrName>
                                        </p:attrNameLst>
                                      </p:cBhvr>
                                      <p:to>
                                        <p:strVal val="visible"/>
                                      </p:to>
                                    </p:set>
                                    <p:anim by="(-#ppt_w*2)" calcmode="lin" valueType="num">
                                      <p:cBhvr rctx="PPT">
                                        <p:cTn id="66" dur="250" autoRev="1" fill="hold">
                                          <p:stCondLst>
                                            <p:cond delay="0"/>
                                          </p:stCondLst>
                                        </p:cTn>
                                        <p:tgtEl>
                                          <p:spTgt spid="3">
                                            <p:txEl>
                                              <p:pRg st="6" end="6"/>
                                            </p:txEl>
                                          </p:spTgt>
                                        </p:tgtEl>
                                        <p:attrNameLst>
                                          <p:attrName>ppt_w</p:attrName>
                                        </p:attrNameLst>
                                      </p:cBhvr>
                                    </p:anim>
                                    <p:anim by="(#ppt_w*0.50)" calcmode="lin" valueType="num">
                                      <p:cBhvr>
                                        <p:cTn id="67" dur="250" decel="50000" autoRev="1" fill="hold">
                                          <p:stCondLst>
                                            <p:cond delay="0"/>
                                          </p:stCondLst>
                                        </p:cTn>
                                        <p:tgtEl>
                                          <p:spTgt spid="3">
                                            <p:txEl>
                                              <p:pRg st="6" end="6"/>
                                            </p:txEl>
                                          </p:spTgt>
                                        </p:tgtEl>
                                        <p:attrNameLst>
                                          <p:attrName>ppt_x</p:attrName>
                                        </p:attrNameLst>
                                      </p:cBhvr>
                                    </p:anim>
                                    <p:anim from="(-#ppt_h/2)" to="(#ppt_y)" calcmode="lin" valueType="num">
                                      <p:cBhvr>
                                        <p:cTn id="68" dur="500" fill="hold">
                                          <p:stCondLst>
                                            <p:cond delay="0"/>
                                          </p:stCondLst>
                                        </p:cTn>
                                        <p:tgtEl>
                                          <p:spTgt spid="3">
                                            <p:txEl>
                                              <p:pRg st="6" end="6"/>
                                            </p:txEl>
                                          </p:spTgt>
                                        </p:tgtEl>
                                        <p:attrNameLst>
                                          <p:attrName>ppt_y</p:attrName>
                                        </p:attrNameLst>
                                      </p:cBhvr>
                                    </p:anim>
                                    <p:animRot by="21600000">
                                      <p:cBhvr>
                                        <p:cTn id="69" dur="500" fill="hold">
                                          <p:stCondLst>
                                            <p:cond delay="0"/>
                                          </p:stCondLst>
                                        </p:cTn>
                                        <p:tgtEl>
                                          <p:spTgt spid="3">
                                            <p:txEl>
                                              <p:pRg st="6" end="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8534400" cy="6494085"/>
          </a:xfrm>
          <a:prstGeom prst="rect">
            <a:avLst/>
          </a:prstGeom>
        </p:spPr>
        <p:txBody>
          <a:bodyPr wrap="square">
            <a:spAutoFit/>
          </a:bodyPr>
          <a:lstStyle/>
          <a:p>
            <a:pPr algn="r" rtl="1">
              <a:buFontTx/>
              <a:buChar char="-"/>
              <a:defRPr/>
            </a:pPr>
            <a:r>
              <a:rPr lang="ar-IQ" sz="3200" dirty="0">
                <a:solidFill>
                  <a:srgbClr val="009900"/>
                </a:solidFill>
                <a:cs typeface="Ali-A-Samik" pitchFamily="2" charset="-78"/>
              </a:rPr>
              <a:t>لا تمتلك المحكمة حق الغاء القانون (</a:t>
            </a:r>
            <a:r>
              <a:rPr lang="ar-IQ" sz="3200" dirty="0">
                <a:solidFill>
                  <a:srgbClr val="FF3300"/>
                </a:solidFill>
                <a:cs typeface="Ali-A-Samik" pitchFamily="2" charset="-78"/>
              </a:rPr>
              <a:t>السبب: لأن الغاء القانون او تعديله يتم عادة من قبل السلطة التشريعية ولهذا تسمى هذه الرقابة برقابة الامتناع).</a:t>
            </a:r>
          </a:p>
          <a:p>
            <a:pPr algn="r" rtl="1">
              <a:buFontTx/>
              <a:buChar char="-"/>
              <a:defRPr/>
            </a:pPr>
            <a:r>
              <a:rPr lang="ar-IQ" sz="3200" dirty="0">
                <a:solidFill>
                  <a:srgbClr val="009900"/>
                </a:solidFill>
                <a:cs typeface="Ali-A-Samik" pitchFamily="2" charset="-78"/>
              </a:rPr>
              <a:t>تستطيع المحاكم على اختلاف درجاتها وانواعها ممارسة هذا النوع من الرقابة </a:t>
            </a:r>
            <a:r>
              <a:rPr lang="ar-IQ" sz="3200" dirty="0">
                <a:solidFill>
                  <a:srgbClr val="FF3300"/>
                </a:solidFill>
                <a:cs typeface="Ali-A-Samik" pitchFamily="2" charset="-78"/>
              </a:rPr>
              <a:t>(السبب: لأن دور المحكمة لا يتعدى الامتناع عن تطبيق القانون غير الدستوري).</a:t>
            </a:r>
          </a:p>
          <a:p>
            <a:pPr algn="r" rtl="1">
              <a:buFontTx/>
              <a:buChar char="-"/>
              <a:defRPr/>
            </a:pPr>
            <a:r>
              <a:rPr lang="ar-IQ" sz="3200" dirty="0">
                <a:solidFill>
                  <a:srgbClr val="009900"/>
                </a:solidFill>
                <a:cs typeface="Ali-A-Samik" pitchFamily="2" charset="-78"/>
              </a:rPr>
              <a:t>قرار المحكمة بالامتناع عن تطبيق القانون غير الدستوري يتمتع بحجة نسبية </a:t>
            </a:r>
            <a:r>
              <a:rPr lang="ar-IQ" sz="3200" dirty="0">
                <a:solidFill>
                  <a:srgbClr val="FF3300"/>
                </a:solidFill>
                <a:cs typeface="Ali-A-Samik" pitchFamily="2" charset="-78"/>
              </a:rPr>
              <a:t>(السبب: لأن اثره يقتصر على اطراف الدعوى فقط، ولأن المحكمة لا تلغي القانون الذي اقرت بعدم دستوريته بل تكتفي بعدم تطبيقه في القضية المعروضة امامها، وقرار المحكمة هذا غير ملزم بالنسبة للمحاكم الاخرى، وليس هناك ما يمنع (من الناحية النظرية) نفس المحكمة من تطبيق نفس القانون في قضية اخرى مشابهة، اذا لم يدفع احد الخصوم بعدم الدستورية).</a:t>
            </a:r>
          </a:p>
        </p:txBody>
      </p:sp>
    </p:spTree>
    <p:extLst>
      <p:ext uri="{BB962C8B-B14F-4D97-AF65-F5344CB8AC3E}">
        <p14:creationId xmlns:p14="http://schemas.microsoft.com/office/powerpoint/2010/main" val="20492188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85800"/>
            <a:ext cx="8763000" cy="6001643"/>
          </a:xfrm>
          <a:prstGeom prst="rect">
            <a:avLst/>
          </a:prstGeom>
        </p:spPr>
        <p:txBody>
          <a:bodyPr wrap="square">
            <a:spAutoFit/>
          </a:bodyPr>
          <a:lstStyle/>
          <a:p>
            <a:pPr algn="ctr" rtl="1">
              <a:defRPr/>
            </a:pPr>
            <a:r>
              <a:rPr lang="ar-IQ" sz="3200" dirty="0">
                <a:solidFill>
                  <a:srgbClr val="C00000"/>
                </a:solidFill>
                <a:cs typeface="Ali-A-Samik" pitchFamily="2" charset="-78"/>
              </a:rPr>
              <a:t>تطبيق الرقابة القضائية بطريق الدفع بعدم الدستورية</a:t>
            </a:r>
          </a:p>
          <a:p>
            <a:pPr marL="457200" indent="-457200" algn="r" rtl="1">
              <a:buFontTx/>
              <a:buChar char="-"/>
              <a:defRPr/>
            </a:pPr>
            <a:r>
              <a:rPr lang="ar-IQ" sz="3200" dirty="0">
                <a:cs typeface="Ali-A-Samik" pitchFamily="2" charset="-78"/>
              </a:rPr>
              <a:t>تعتبر الولايات المتحدة الامريكية الدولة الام في تطبيق الرقابة على دستورية القوانين بطريق الدفع بعدم الدستورية.</a:t>
            </a:r>
          </a:p>
          <a:p>
            <a:pPr algn="r" rtl="1">
              <a:defRPr/>
            </a:pPr>
            <a:endParaRPr lang="ar-IQ" sz="3200" dirty="0">
              <a:cs typeface="Ali-A-Samik" pitchFamily="2" charset="-78"/>
            </a:endParaRPr>
          </a:p>
          <a:p>
            <a:pPr marL="457200" indent="-457200" algn="r" rtl="1">
              <a:buFontTx/>
              <a:buChar char="-"/>
              <a:defRPr/>
            </a:pPr>
            <a:r>
              <a:rPr lang="ar-IQ" sz="3200" b="1" dirty="0">
                <a:solidFill>
                  <a:srgbClr val="C00000"/>
                </a:solidFill>
                <a:effectLst>
                  <a:outerShdw blurRad="38100" dist="38100" dir="2700000" algn="tl">
                    <a:srgbClr val="000000">
                      <a:alpha val="43137"/>
                    </a:srgbClr>
                  </a:outerShdw>
                </a:effectLst>
              </a:rPr>
              <a:t>العوامل التي ساعدت الولايات المتحدة الامريكية في اقامة الرقابة على دستورية القوانين بطريق الدفع بعدم الدستورية، هي: </a:t>
            </a:r>
            <a:br>
              <a:rPr lang="ar-IQ" sz="3200" b="1" dirty="0">
                <a:solidFill>
                  <a:srgbClr val="009900"/>
                </a:solidFill>
                <a:effectLst>
                  <a:outerShdw blurRad="38100" dist="38100" dir="2700000" algn="tl">
                    <a:srgbClr val="000000">
                      <a:alpha val="43137"/>
                    </a:srgbClr>
                  </a:outerShdw>
                </a:effectLst>
              </a:rPr>
            </a:br>
            <a:r>
              <a:rPr lang="ar-IQ" sz="3200" b="1" dirty="0">
                <a:solidFill>
                  <a:srgbClr val="009900"/>
                </a:solidFill>
                <a:effectLst>
                  <a:outerShdw blurRad="38100" dist="38100" dir="2700000" algn="tl">
                    <a:srgbClr val="000000">
                      <a:alpha val="43137"/>
                    </a:srgbClr>
                  </a:outerShdw>
                </a:effectLst>
              </a:rPr>
              <a:t>١- صفة الجمود التي تميز بها الدستور الامريكي والتي تعود الى عوامل تاريخية.</a:t>
            </a:r>
            <a:br>
              <a:rPr lang="ar-IQ" sz="3200" b="1" dirty="0">
                <a:solidFill>
                  <a:srgbClr val="009900"/>
                </a:solidFill>
                <a:effectLst>
                  <a:outerShdw blurRad="38100" dist="38100" dir="2700000" algn="tl">
                    <a:srgbClr val="000000">
                      <a:alpha val="43137"/>
                    </a:srgbClr>
                  </a:outerShdw>
                </a:effectLst>
              </a:rPr>
            </a:br>
            <a:r>
              <a:rPr lang="ar-IQ" sz="3200" b="1" dirty="0">
                <a:solidFill>
                  <a:srgbClr val="009900"/>
                </a:solidFill>
                <a:effectLst>
                  <a:outerShdw blurRad="38100" dist="38100" dir="2700000" algn="tl">
                    <a:srgbClr val="000000">
                      <a:alpha val="43137"/>
                    </a:srgbClr>
                  </a:outerShdw>
                </a:effectLst>
              </a:rPr>
              <a:t>٢- شكل الدولة الاتحادي.</a:t>
            </a:r>
            <a:br>
              <a:rPr lang="ar-IQ" sz="3200" b="1" dirty="0">
                <a:solidFill>
                  <a:srgbClr val="009900"/>
                </a:solidFill>
                <a:effectLst>
                  <a:outerShdw blurRad="38100" dist="38100" dir="2700000" algn="tl">
                    <a:srgbClr val="000000">
                      <a:alpha val="43137"/>
                    </a:srgbClr>
                  </a:outerShdw>
                </a:effectLst>
              </a:rPr>
            </a:br>
            <a:r>
              <a:rPr lang="ar-IQ" sz="3200" b="1" dirty="0">
                <a:solidFill>
                  <a:srgbClr val="009900"/>
                </a:solidFill>
                <a:effectLst>
                  <a:outerShdw blurRad="38100" dist="38100" dir="2700000" algn="tl">
                    <a:srgbClr val="000000">
                      <a:alpha val="43137"/>
                    </a:srgbClr>
                  </a:outerShdw>
                </a:effectLst>
              </a:rPr>
              <a:t>٣- الجهود التي بذلتها المحكمة الاتحادية العليا.</a:t>
            </a:r>
            <a:endParaRPr lang="ar-IQ" sz="3200" dirty="0">
              <a:cs typeface="Ali-A-Samik" pitchFamily="2" charset="-78"/>
            </a:endParaRPr>
          </a:p>
          <a:p>
            <a:pPr algn="r" rtl="1">
              <a:defRPr/>
            </a:pPr>
            <a:endParaRPr lang="ar-IQ" sz="3200" dirty="0">
              <a:solidFill>
                <a:srgbClr val="C00000"/>
              </a:solidFill>
              <a:cs typeface="Ali-A-Samik" pitchFamily="2" charset="-78"/>
            </a:endParaRPr>
          </a:p>
        </p:txBody>
      </p:sp>
    </p:spTree>
    <p:extLst>
      <p:ext uri="{BB962C8B-B14F-4D97-AF65-F5344CB8AC3E}">
        <p14:creationId xmlns:p14="http://schemas.microsoft.com/office/powerpoint/2010/main" val="126649282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81000" y="304800"/>
            <a:ext cx="8305800" cy="6019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defRPr/>
            </a:pPr>
            <a:br>
              <a:rPr lang="ar-IQ" sz="2400" dirty="0">
                <a:solidFill>
                  <a:schemeClr val="accent6"/>
                </a:solidFill>
                <a:cs typeface="Ali-A-Samik" pitchFamily="2" charset="-78"/>
              </a:rPr>
            </a:br>
            <a:r>
              <a:rPr lang="ar-IQ" sz="3200" dirty="0">
                <a:solidFill>
                  <a:srgbClr val="FF0000"/>
                </a:solidFill>
                <a:cs typeface="Ali-A-Samik" pitchFamily="2" charset="-78"/>
              </a:rPr>
              <a:t>١- صفة الجمود التي تميز بها الدستور الامريكي والتي تعود الى </a:t>
            </a:r>
            <a:r>
              <a:rPr lang="ar-IQ" sz="3200" dirty="0">
                <a:solidFill>
                  <a:srgbClr val="7030A0"/>
                </a:solidFill>
                <a:cs typeface="Ali-A-Samik" pitchFamily="2" charset="-78"/>
              </a:rPr>
              <a:t>عوامل تاريخية:</a:t>
            </a:r>
            <a:br>
              <a:rPr lang="ar-IQ" sz="2400" dirty="0">
                <a:solidFill>
                  <a:schemeClr val="accent6"/>
                </a:solidFill>
                <a:cs typeface="Ali-A-Samik" pitchFamily="2" charset="-78"/>
              </a:rPr>
            </a:br>
            <a:r>
              <a:rPr lang="ar-IQ" sz="2800" dirty="0">
                <a:cs typeface="Ali-A-Samik" pitchFamily="2" charset="-78"/>
              </a:rPr>
              <a:t># كانت الولايات المتحدة الامريكية قبل استقلالها مستعمرات انكليزية حددت اختصاصات هيئاتها التشريعية بموجب الوثائق الدستورية الانكليزية.</a:t>
            </a:r>
            <a:br>
              <a:rPr lang="ar-IQ" sz="2800" dirty="0">
                <a:cs typeface="Ali-A-Samik" pitchFamily="2" charset="-78"/>
              </a:rPr>
            </a:br>
            <a:r>
              <a:rPr lang="ar-IQ" sz="2800" dirty="0">
                <a:cs typeface="Ali-A-Samik" pitchFamily="2" charset="-78"/>
              </a:rPr>
              <a:t># كان على هذه الهيئات ألا تخرج في نشاطها التشريعي عن الحدود المرسومة لها في تلك الوثائق.</a:t>
            </a:r>
            <a:br>
              <a:rPr lang="ar-IQ" sz="2800" dirty="0">
                <a:cs typeface="Ali-A-Samik" pitchFamily="2" charset="-78"/>
              </a:rPr>
            </a:br>
            <a:r>
              <a:rPr lang="ar-IQ" sz="2800" dirty="0">
                <a:cs typeface="Ali-A-Samik" pitchFamily="2" charset="-78"/>
              </a:rPr>
              <a:t># واذا خرجت هذه الهيئات عن ما هو مرسوم لها كان في امكان مجلس الملك الخاص في لندن الطعن في القوانين والغاؤها اذا ما خالفت قوانين المملكة.</a:t>
            </a:r>
            <a:br>
              <a:rPr lang="ar-IQ" sz="2800" dirty="0">
                <a:cs typeface="Ali-A-Samik" pitchFamily="2" charset="-78"/>
              </a:rPr>
            </a:br>
            <a:r>
              <a:rPr lang="ar-IQ" sz="2800" dirty="0">
                <a:cs typeface="Ali-A-Samik" pitchFamily="2" charset="-78"/>
              </a:rPr>
              <a:t># كان لهذه الخلفية التاريخية اثرها في تكوين العقلية السياسية الامريكية عندما وضع الدستور الاتحادي الذي اتسم بالجمود واعتبر القانون الاعلى للبلاد. فبات لزاماً ان تكون القوانين الاتحادية والقوانين المحلية للولايات موافقة له، اي وجوب اخضاع القانون العادي للدستور مع وجود رقابة تكفل احترام الدستور.</a:t>
            </a:r>
            <a:br>
              <a:rPr lang="ar-IQ" sz="2400" dirty="0">
                <a:solidFill>
                  <a:schemeClr val="accent6"/>
                </a:solidFill>
                <a:cs typeface="Ali-A-Samik" pitchFamily="2" charset="-78"/>
              </a:rPr>
            </a:br>
            <a:br>
              <a:rPr lang="ar-IQ" sz="2400" dirty="0">
                <a:solidFill>
                  <a:schemeClr val="accent6"/>
                </a:solidFill>
                <a:cs typeface="Ali-A-Samik" pitchFamily="2" charset="-78"/>
              </a:rPr>
            </a:br>
            <a:endParaRPr lang="en-US" sz="2400" dirty="0">
              <a:solidFill>
                <a:schemeClr val="accent6"/>
              </a:solidFill>
              <a:cs typeface="Ali-A-Samik" pitchFamily="2" charset="-78"/>
            </a:endParaRPr>
          </a:p>
        </p:txBody>
      </p:sp>
    </p:spTree>
    <p:extLst>
      <p:ext uri="{BB962C8B-B14F-4D97-AF65-F5344CB8AC3E}">
        <p14:creationId xmlns:p14="http://schemas.microsoft.com/office/powerpoint/2010/main" val="2444414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28600"/>
            <a:ext cx="8229600" cy="4572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lang="ar-IQ" sz="4000" b="1">
                <a:solidFill>
                  <a:srgbClr val="C00000"/>
                </a:solidFill>
              </a:rPr>
              <a:t>٢- شكل الدولة الاتحادي</a:t>
            </a:r>
            <a:endParaRPr lang="en-US" sz="4000" b="1">
              <a:solidFill>
                <a:srgbClr val="C00000"/>
              </a:solidFill>
            </a:endParaRPr>
          </a:p>
        </p:txBody>
      </p:sp>
      <p:sp>
        <p:nvSpPr>
          <p:cNvPr id="3" name="Content Placeholder 2"/>
          <p:cNvSpPr txBox="1">
            <a:spLocks/>
          </p:cNvSpPr>
          <p:nvPr/>
        </p:nvSpPr>
        <p:spPr>
          <a:xfrm>
            <a:off x="609600" y="838200"/>
            <a:ext cx="8229600" cy="51054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FontTx/>
              <a:buNone/>
            </a:pPr>
            <a:r>
              <a:rPr lang="ar-IQ" sz="2800" b="1">
                <a:solidFill>
                  <a:srgbClr val="0340ED"/>
                </a:solidFill>
              </a:rPr>
              <a:t># كان لشكل الدولة الاتحادي في الولايات المتحدة الامريكية اثره في اقامة الرقابة على دستورية القوانين (السبب: لأنه من المبادئ التي يقوم عليها النظام الاتحادي هو مبدأ توزيع الاختصاصات بين السلطات الاتحادية وسلطات الولايات او الاقاليم). </a:t>
            </a:r>
          </a:p>
          <a:p>
            <a:pPr marL="0" indent="0" algn="r" rtl="1">
              <a:buFontTx/>
              <a:buNone/>
            </a:pPr>
            <a:r>
              <a:rPr lang="ar-IQ" sz="2800" b="1">
                <a:solidFill>
                  <a:srgbClr val="0340ED"/>
                </a:solidFill>
              </a:rPr>
              <a:t># ويبين الدستور الاتحادي عادة الطريقة التي يتم بموجبها توزيع تلك الاختصاصات.</a:t>
            </a:r>
          </a:p>
          <a:p>
            <a:pPr marL="0" indent="0" algn="r" rtl="1">
              <a:buFontTx/>
              <a:buNone/>
            </a:pPr>
            <a:r>
              <a:rPr lang="ar-IQ" sz="2800" b="1">
                <a:solidFill>
                  <a:srgbClr val="0340ED"/>
                </a:solidFill>
              </a:rPr>
              <a:t># لكن هذا النوع من التوزيع يتطلب اقامة نوع من الرقابة.</a:t>
            </a:r>
          </a:p>
          <a:p>
            <a:pPr marL="0" indent="0" algn="r" rtl="1">
              <a:buFontTx/>
              <a:buNone/>
            </a:pPr>
            <a:r>
              <a:rPr lang="ar-IQ" sz="2800" b="1">
                <a:solidFill>
                  <a:srgbClr val="0340ED"/>
                </a:solidFill>
              </a:rPr>
              <a:t># ويقوم القضاء الاتحادي بممارسة هذا النوع من الرقابة كالفصل في المنازعات التي تثور بين السلطات الاتحادية وسلطات الولايات او الاقاليم حول نصوص الدستور وكيفية تفسيرها فيما يتعلق بتوزيع الاختصاصات.</a:t>
            </a:r>
          </a:p>
          <a:p>
            <a:pPr marL="0" indent="0" algn="r" rtl="1">
              <a:buFontTx/>
              <a:buNone/>
            </a:pPr>
            <a:endParaRPr lang="ar-IQ" sz="2800" b="1" dirty="0"/>
          </a:p>
        </p:txBody>
      </p:sp>
    </p:spTree>
    <p:extLst>
      <p:ext uri="{BB962C8B-B14F-4D97-AF65-F5344CB8AC3E}">
        <p14:creationId xmlns:p14="http://schemas.microsoft.com/office/powerpoint/2010/main" val="3542385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grpId="0" nodeType="clickEffect">
                                  <p:stCondLst>
                                    <p:cond delay="0"/>
                                  </p:stCondLst>
                                  <p:childTnLst>
                                    <p:animEffect transition="out" filter="wipe(down)">
                                      <p:cBhvr>
                                        <p:cTn id="6" dur="180" accel="50000">
                                          <p:stCondLst>
                                            <p:cond delay="1820"/>
                                          </p:stCondLst>
                                        </p:cTn>
                                        <p:tgtEl>
                                          <p:spTgt spid="2"/>
                                        </p:tgtEl>
                                      </p:cBhvr>
                                    </p:animEffect>
                                    <p:anim calcmode="lin" valueType="num">
                                      <p:cBhvr>
                                        <p:cTn id="7" dur="1822" tmFilter="0,0; 0.14,0.31; 0.43,0.73; 0.71,0.91; 1.0,1.0">
                                          <p:stCondLst>
                                            <p:cond delay="0"/>
                                          </p:stCondLst>
                                        </p:cTn>
                                        <p:tgtEl>
                                          <p:spTgt spid="2"/>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2"/>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2"/>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2"/>
                                        </p:tgtEl>
                                        <p:attrNameLst>
                                          <p:attrName>ppt_y</p:attrName>
                                        </p:attrNameLst>
                                      </p:cBhvr>
                                      <p:tavLst>
                                        <p:tav tm="0">
                                          <p:val>
                                            <p:strVal val="ppt_y"/>
                                          </p:val>
                                        </p:tav>
                                        <p:tav tm="100000">
                                          <p:val>
                                            <p:strVal val="ppt_y+ppt_h"/>
                                          </p:val>
                                        </p:tav>
                                      </p:tavLst>
                                    </p:anim>
                                    <p:animScale>
                                      <p:cBhvr>
                                        <p:cTn id="14" dur="26">
                                          <p:stCondLst>
                                            <p:cond delay="620"/>
                                          </p:stCondLst>
                                        </p:cTn>
                                        <p:tgtEl>
                                          <p:spTgt spid="2"/>
                                        </p:tgtEl>
                                      </p:cBhvr>
                                      <p:to x="100000" y="60000"/>
                                    </p:animScale>
                                    <p:animScale>
                                      <p:cBhvr>
                                        <p:cTn id="15" dur="166" decel="50000">
                                          <p:stCondLst>
                                            <p:cond delay="646"/>
                                          </p:stCondLst>
                                        </p:cTn>
                                        <p:tgtEl>
                                          <p:spTgt spid="2"/>
                                        </p:tgtEl>
                                      </p:cBhvr>
                                      <p:to x="100000" y="100000"/>
                                    </p:animScale>
                                    <p:animScale>
                                      <p:cBhvr>
                                        <p:cTn id="16" dur="26">
                                          <p:stCondLst>
                                            <p:cond delay="1312"/>
                                          </p:stCondLst>
                                        </p:cTn>
                                        <p:tgtEl>
                                          <p:spTgt spid="2"/>
                                        </p:tgtEl>
                                      </p:cBhvr>
                                      <p:to x="100000" y="80000"/>
                                    </p:animScale>
                                    <p:animScale>
                                      <p:cBhvr>
                                        <p:cTn id="17" dur="166" decel="50000">
                                          <p:stCondLst>
                                            <p:cond delay="1338"/>
                                          </p:stCondLst>
                                        </p:cTn>
                                        <p:tgtEl>
                                          <p:spTgt spid="2"/>
                                        </p:tgtEl>
                                      </p:cBhvr>
                                      <p:to x="100000" y="100000"/>
                                    </p:animScale>
                                    <p:animScale>
                                      <p:cBhvr>
                                        <p:cTn id="18" dur="26">
                                          <p:stCondLst>
                                            <p:cond delay="1642"/>
                                          </p:stCondLst>
                                        </p:cTn>
                                        <p:tgtEl>
                                          <p:spTgt spid="2"/>
                                        </p:tgtEl>
                                      </p:cBhvr>
                                      <p:to x="100000" y="90000"/>
                                    </p:animScale>
                                    <p:animScale>
                                      <p:cBhvr>
                                        <p:cTn id="19" dur="166" decel="50000">
                                          <p:stCondLst>
                                            <p:cond delay="1668"/>
                                          </p:stCondLst>
                                        </p:cTn>
                                        <p:tgtEl>
                                          <p:spTgt spid="2"/>
                                        </p:tgtEl>
                                      </p:cBhvr>
                                      <p:to x="100000" y="100000"/>
                                    </p:animScale>
                                    <p:animScale>
                                      <p:cBhvr>
                                        <p:cTn id="20" dur="26">
                                          <p:stCondLst>
                                            <p:cond delay="1808"/>
                                          </p:stCondLst>
                                        </p:cTn>
                                        <p:tgtEl>
                                          <p:spTgt spid="2"/>
                                        </p:tgtEl>
                                      </p:cBhvr>
                                      <p:to x="100000" y="95000"/>
                                    </p:animScale>
                                    <p:animScale>
                                      <p:cBhvr>
                                        <p:cTn id="21" dur="166" decel="50000">
                                          <p:stCondLst>
                                            <p:cond delay="1834"/>
                                          </p:stCondLst>
                                        </p:cTn>
                                        <p:tgtEl>
                                          <p:spTgt spid="2"/>
                                        </p:tgtEl>
                                      </p:cBhvr>
                                      <p:to x="100000" y="100000"/>
                                    </p:animScale>
                                    <p:set>
                                      <p:cBhvr>
                                        <p:cTn id="22" dur="1" fill="hold">
                                          <p:stCondLst>
                                            <p:cond delay="1999"/>
                                          </p:stCondLst>
                                        </p:cTn>
                                        <p:tgtEl>
                                          <p:spTgt spid="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barn(inVertical)">
                                      <p:cBhvr>
                                        <p:cTn id="27" dur="5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barn(inVertical)">
                                      <p:cBhvr>
                                        <p:cTn id="32" dur="500"/>
                                        <p:tgtEl>
                                          <p:spTgt spid="3">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barn(inVertical)">
                                      <p:cBhvr>
                                        <p:cTn id="37" dur="500"/>
                                        <p:tgtEl>
                                          <p:spTgt spid="3">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barn(inVertical)">
                                      <p:cBhvr>
                                        <p:cTn id="4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1082" y="914400"/>
            <a:ext cx="8920518" cy="5715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defRPr/>
            </a:pPr>
            <a:r>
              <a:rPr lang="ar-IQ" sz="3200" dirty="0"/>
              <a:t># الملاحظ ان الدستور الامريكي لم ينص على مبدأ الرقابة، بل ولم يلمح اليه.</a:t>
            </a:r>
            <a:br>
              <a:rPr lang="ar-IQ" sz="3200" dirty="0"/>
            </a:br>
            <a:r>
              <a:rPr lang="ar-IQ" sz="3200" dirty="0"/>
              <a:t># </a:t>
            </a:r>
            <a:r>
              <a:rPr lang="ar-IQ" sz="3200" dirty="0">
                <a:solidFill>
                  <a:srgbClr val="0070C0"/>
                </a:solidFill>
              </a:rPr>
              <a:t>لكن الفضل في ارساء هذا النوع من الرقابة يعود الى الدور البارز الذي قامت به المحكمة الاتحادية العليا والى الجهود الكبيرة التي بذلتها في هذا السبيل.</a:t>
            </a:r>
            <a:br>
              <a:rPr lang="ar-IQ" sz="3200" dirty="0"/>
            </a:br>
            <a:r>
              <a:rPr lang="ar-IQ" sz="3200" dirty="0"/>
              <a:t># وقد لعب رئيس المحكمة </a:t>
            </a:r>
            <a:r>
              <a:rPr lang="ar-IQ" sz="3200" dirty="0">
                <a:solidFill>
                  <a:srgbClr val="FFC000"/>
                </a:solidFill>
              </a:rPr>
              <a:t>القاضي مارشال </a:t>
            </a:r>
            <a:r>
              <a:rPr lang="ar-IQ" sz="3200" dirty="0"/>
              <a:t>دوراً مهماً في هذا الخصوص وذلك في القرار الشهير الصادر سنة ١٨٠٣ في قضية ماربوري ضد ماديسون.</a:t>
            </a:r>
            <a:br>
              <a:rPr lang="ar-IQ" sz="3200" dirty="0"/>
            </a:br>
            <a:r>
              <a:rPr lang="ar-IQ" sz="3200" dirty="0"/>
              <a:t># بعد ذلك تواترت احكام المحكمة العليا في نظر دستورية القوانين عند الدفع امامها بذلك. وحذت حذوها بقية المحاكم في الولايات المتحدة الامريكية، </a:t>
            </a:r>
            <a:br>
              <a:rPr lang="ar-IQ" sz="3200" dirty="0"/>
            </a:br>
            <a:r>
              <a:rPr lang="ar-IQ" sz="3200" dirty="0"/>
              <a:t>----------------------------------------</a:t>
            </a:r>
            <a:br>
              <a:rPr lang="ar-IQ" sz="3200" dirty="0"/>
            </a:br>
            <a:br>
              <a:rPr lang="ar-IQ" sz="2400" dirty="0"/>
            </a:br>
            <a:br>
              <a:rPr lang="ar-IQ" sz="2400" dirty="0"/>
            </a:br>
            <a:br>
              <a:rPr lang="ar-IQ" sz="2400" dirty="0"/>
            </a:br>
            <a:br>
              <a:rPr lang="ar-IQ" sz="2400" dirty="0"/>
            </a:br>
            <a:br>
              <a:rPr lang="ar-IQ" sz="2400" dirty="0"/>
            </a:br>
            <a:endParaRPr lang="en-US" sz="2400" dirty="0"/>
          </a:p>
        </p:txBody>
      </p:sp>
      <p:sp>
        <p:nvSpPr>
          <p:cNvPr id="3" name="Text Placeholder 2"/>
          <p:cNvSpPr txBox="1">
            <a:spLocks/>
          </p:cNvSpPr>
          <p:nvPr/>
        </p:nvSpPr>
        <p:spPr>
          <a:xfrm>
            <a:off x="870045" y="283191"/>
            <a:ext cx="8001000" cy="457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rtl="1"/>
            <a:r>
              <a:rPr lang="ar-IQ" sz="2800" b="1" dirty="0">
                <a:solidFill>
                  <a:srgbClr val="FF0000"/>
                </a:solidFill>
              </a:rPr>
              <a:t>٣- الجهود التي بذلتها المحكمة الاتحادية العليا</a:t>
            </a:r>
            <a:endParaRPr lang="en-US" sz="2800" b="1" dirty="0">
              <a:solidFill>
                <a:srgbClr val="FF0000"/>
              </a:solidFill>
            </a:endParaRPr>
          </a:p>
        </p:txBody>
      </p:sp>
    </p:spTree>
    <p:extLst>
      <p:ext uri="{BB962C8B-B14F-4D97-AF65-F5344CB8AC3E}">
        <p14:creationId xmlns:p14="http://schemas.microsoft.com/office/powerpoint/2010/main" val="135149275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85800" y="2126343"/>
            <a:ext cx="7772400" cy="9906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defRPr/>
            </a:pPr>
            <a:r>
              <a:rPr lang="ar-IQ" sz="3200" b="1" dirty="0"/>
              <a:t>١- عدم انتهاك شرط الاجراءات القانونية الصحيحة.</a:t>
            </a:r>
            <a:br>
              <a:rPr lang="ar-IQ" sz="3200" b="1" dirty="0"/>
            </a:br>
            <a:r>
              <a:rPr lang="ar-IQ" sz="3200" b="1" dirty="0"/>
              <a:t>٢- مراعاة قاعدة المعقولية.</a:t>
            </a:r>
            <a:br>
              <a:rPr lang="ar-IQ" sz="3200" b="1" dirty="0"/>
            </a:br>
            <a:r>
              <a:rPr lang="ar-IQ" sz="3200" b="1" dirty="0"/>
              <a:t>٣- احترام الشروط الخاصة بحماية الحريات الفردية.</a:t>
            </a:r>
            <a:endParaRPr lang="en-US" sz="3200" b="1" dirty="0"/>
          </a:p>
        </p:txBody>
      </p:sp>
      <p:sp>
        <p:nvSpPr>
          <p:cNvPr id="3" name="Text Placeholder 2"/>
          <p:cNvSpPr txBox="1">
            <a:spLocks/>
          </p:cNvSpPr>
          <p:nvPr/>
        </p:nvSpPr>
        <p:spPr>
          <a:xfrm>
            <a:off x="685800" y="678543"/>
            <a:ext cx="7772400" cy="6858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rtl="1"/>
            <a:r>
              <a:rPr lang="ar-IQ" sz="3600" b="1">
                <a:solidFill>
                  <a:srgbClr val="C00000"/>
                </a:solidFill>
              </a:rPr>
              <a:t>وسائل رقابة القضاء الامريكي عن طريق التفسير الواسع للنصوص الدستورية</a:t>
            </a:r>
            <a:endParaRPr lang="en-US" sz="3600" b="1">
              <a:solidFill>
                <a:srgbClr val="C00000"/>
              </a:solidFill>
            </a:endParaRPr>
          </a:p>
        </p:txBody>
      </p:sp>
    </p:spTree>
    <p:extLst>
      <p:ext uri="{BB962C8B-B14F-4D97-AF65-F5344CB8AC3E}">
        <p14:creationId xmlns:p14="http://schemas.microsoft.com/office/powerpoint/2010/main" val="81990727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04800" y="593678"/>
            <a:ext cx="8686800" cy="13620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r" rtl="1">
              <a:buFontTx/>
              <a:buChar char="-"/>
              <a:defRPr/>
            </a:pPr>
            <a:r>
              <a:rPr lang="ar-IQ" sz="2400" b="1" dirty="0">
                <a:solidFill>
                  <a:srgbClr val="0070C0"/>
                </a:solidFill>
              </a:rPr>
              <a:t>لم يظهر شرط الاجراءات القانونية الصحيحة إلا في التعديل الخامس للدستور الامريكي سنة ١٧٩١، وتأكد في التعديل الرابع عشر للدستور سنة ١٨٦٨.</a:t>
            </a:r>
            <a:br>
              <a:rPr lang="ar-IQ" sz="2400" b="1" dirty="0">
                <a:solidFill>
                  <a:srgbClr val="0070C0"/>
                </a:solidFill>
              </a:rPr>
            </a:br>
            <a:r>
              <a:rPr lang="ar-IQ" sz="2400" b="1" dirty="0">
                <a:solidFill>
                  <a:srgbClr val="0070C0"/>
                </a:solidFill>
              </a:rPr>
              <a:t>- مضمونه عدم جواز حرمان اي شخص من حياته او حريته او امواله دون اتباع اجراءات قانونية صحيحة.</a:t>
            </a:r>
          </a:p>
          <a:p>
            <a:pPr algn="r" rtl="1">
              <a:defRPr/>
            </a:pPr>
            <a:r>
              <a:rPr lang="ar-IQ" sz="2400" b="1" dirty="0">
                <a:solidFill>
                  <a:srgbClr val="FF0000"/>
                </a:solidFill>
              </a:rPr>
              <a:t>2- مراعاة قاعدة المعقولية.</a:t>
            </a:r>
            <a:br>
              <a:rPr lang="ar-IQ" sz="2400" b="1" dirty="0">
                <a:solidFill>
                  <a:srgbClr val="0070C0"/>
                </a:solidFill>
              </a:rPr>
            </a:br>
            <a:r>
              <a:rPr lang="ar-IQ" sz="2400" b="1" dirty="0">
                <a:solidFill>
                  <a:srgbClr val="0070C0"/>
                </a:solidFill>
              </a:rPr>
              <a:t>- تمنح هذه القاعدة القضاء الامريكي الحق في رقابة نشاط السلطة التشريعية.</a:t>
            </a:r>
            <a:br>
              <a:rPr lang="ar-IQ" sz="2400" b="1" dirty="0">
                <a:solidFill>
                  <a:srgbClr val="0070C0"/>
                </a:solidFill>
              </a:rPr>
            </a:br>
            <a:r>
              <a:rPr lang="ar-IQ" sz="2400" b="1" dirty="0">
                <a:solidFill>
                  <a:srgbClr val="0070C0"/>
                </a:solidFill>
              </a:rPr>
              <a:t># وصورة ذلك، ان القوانين لكي تكون شرعية وملائمة، يجب ان تكون هناك علاقة عادلة (منصفة) بين التضحيات التي يقدمها الافراد لصالح الجماعة وبين المنافع التي تعود على هؤلاء الافراد من خلال تطبيق تلك القوانين.</a:t>
            </a:r>
          </a:p>
          <a:p>
            <a:pPr algn="r" rtl="1">
              <a:defRPr/>
            </a:pPr>
            <a:r>
              <a:rPr lang="ar-IQ" sz="2400" b="1" dirty="0">
                <a:solidFill>
                  <a:srgbClr val="FF0000"/>
                </a:solidFill>
              </a:rPr>
              <a:t>3- احترام الشروط الخاصة بحماية الحريات الفردية</a:t>
            </a:r>
          </a:p>
          <a:p>
            <a:pPr marL="342900" indent="-342900" algn="r" rtl="1">
              <a:buFontTx/>
              <a:buChar char="-"/>
              <a:defRPr/>
            </a:pPr>
            <a:r>
              <a:rPr lang="ar-IQ" sz="2800" b="1" dirty="0">
                <a:solidFill>
                  <a:srgbClr val="0070C0"/>
                </a:solidFill>
              </a:rPr>
              <a:t>- </a:t>
            </a:r>
            <a:r>
              <a:rPr lang="ar-IQ" sz="2400" b="1" dirty="0">
                <a:solidFill>
                  <a:srgbClr val="0070C0"/>
                </a:solidFill>
              </a:rPr>
              <a:t>تتمتع المحاكم الامريكية عبر هذه الوسيلة باختصاص قبولها لدفوع الافراد بعدم دستورية القوانين المخالفة للشروط الخاصة بحماية بعض الحريات الفردية الواردة في الدستور.</a:t>
            </a:r>
            <a:br>
              <a:rPr lang="ar-IQ" sz="2400" b="1" dirty="0">
                <a:solidFill>
                  <a:srgbClr val="0070C0"/>
                </a:solidFill>
              </a:rPr>
            </a:br>
            <a:r>
              <a:rPr lang="ar-IQ" sz="2400" b="1" dirty="0">
                <a:solidFill>
                  <a:srgbClr val="0070C0"/>
                </a:solidFill>
              </a:rPr>
              <a:t>- مثل الشرط المسمى بشرط المساواة، الذي تضمنه التعديل الرابع عشر للدستور ويعني ان اي ولاية في الاتحاد لا تستطيع ان ترفض حق اي مواطن دون تمييز في ان يطلب من قضائه حماية قانونية متساوية. وتطبيقاً لهذا الشرط فأن المحكمة العليا لعبت دوراً مهماً في مقاومة التمييز العنصري. </a:t>
            </a:r>
            <a:endParaRPr lang="en-US" sz="2400" b="1" dirty="0">
              <a:solidFill>
                <a:srgbClr val="0070C0"/>
              </a:solidFill>
            </a:endParaRPr>
          </a:p>
          <a:p>
            <a:pPr marL="342900" indent="-342900" algn="r" rtl="1">
              <a:buFontTx/>
              <a:buChar char="-"/>
              <a:defRPr/>
            </a:pPr>
            <a:endParaRPr lang="en-US" sz="2400" b="1" dirty="0">
              <a:solidFill>
                <a:srgbClr val="FF0000"/>
              </a:solidFill>
            </a:endParaRPr>
          </a:p>
          <a:p>
            <a:pPr marL="342900" indent="-342900" algn="r" rtl="1">
              <a:buFontTx/>
              <a:buChar char="-"/>
              <a:defRPr/>
            </a:pPr>
            <a:endParaRPr lang="ar-IQ" sz="2400" b="1" dirty="0">
              <a:solidFill>
                <a:srgbClr val="0070C0"/>
              </a:solidFill>
            </a:endParaRPr>
          </a:p>
          <a:p>
            <a:pPr marL="342900" indent="-342900" algn="r" rtl="1">
              <a:buFontTx/>
              <a:buChar char="-"/>
              <a:defRPr/>
            </a:pPr>
            <a:endParaRPr lang="en-US" sz="2400" b="1" dirty="0">
              <a:solidFill>
                <a:srgbClr val="0070C0"/>
              </a:solidFill>
            </a:endParaRPr>
          </a:p>
        </p:txBody>
      </p:sp>
      <p:sp>
        <p:nvSpPr>
          <p:cNvPr id="3" name="Text Placeholder 2"/>
          <p:cNvSpPr txBox="1">
            <a:spLocks/>
          </p:cNvSpPr>
          <p:nvPr/>
        </p:nvSpPr>
        <p:spPr>
          <a:xfrm>
            <a:off x="304800" y="228600"/>
            <a:ext cx="8686800" cy="6096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a:r>
              <a:rPr lang="ar-IQ" sz="2400" b="1" dirty="0">
                <a:solidFill>
                  <a:srgbClr val="FF0000"/>
                </a:solidFill>
              </a:rPr>
              <a:t>١- عدم انتهاك شرط الاجراءات القانونية الصحيحة.</a:t>
            </a:r>
            <a:endParaRPr lang="en-US" sz="2400" b="1" dirty="0">
              <a:solidFill>
                <a:srgbClr val="FF0000"/>
              </a:solidFill>
            </a:endParaRPr>
          </a:p>
        </p:txBody>
      </p:sp>
    </p:spTree>
    <p:extLst>
      <p:ext uri="{BB962C8B-B14F-4D97-AF65-F5344CB8AC3E}">
        <p14:creationId xmlns:p14="http://schemas.microsoft.com/office/powerpoint/2010/main" val="165787365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04800"/>
            <a:ext cx="8886967" cy="7540526"/>
          </a:xfrm>
          <a:prstGeom prst="rect">
            <a:avLst/>
          </a:prstGeom>
        </p:spPr>
        <p:txBody>
          <a:bodyPr wrap="square">
            <a:spAutoFit/>
          </a:bodyPr>
          <a:lstStyle/>
          <a:p>
            <a:pPr algn="ctr" rtl="1"/>
            <a:r>
              <a:rPr lang="ar-IQ" sz="2800" b="1" dirty="0">
                <a:solidFill>
                  <a:srgbClr val="C00000"/>
                </a:solidFill>
              </a:rPr>
              <a:t>الفرق بين رقابة الإلغاء ورقابة الامتناع على دستورية القوانين</a:t>
            </a:r>
          </a:p>
          <a:p>
            <a:pPr algn="r" rtl="1"/>
            <a:r>
              <a:rPr lang="ar-IQ" sz="2400" dirty="0"/>
              <a:t>يمكن إجمال أهم الفروق بين الرقابة القضائية على دستورية القوانين عن طريق الدعوى الأصلية (رقابة الإلغاء) والرقابة عن طريق الدفع (رقابة الامتناع) بالنواحي الآتية:</a:t>
            </a:r>
          </a:p>
          <a:p>
            <a:pPr algn="r" rtl="1"/>
            <a:endParaRPr lang="ar-IQ" sz="2400" dirty="0"/>
          </a:p>
          <a:p>
            <a:pPr algn="r" rtl="1"/>
            <a:r>
              <a:rPr lang="ar-IQ" sz="2400" u="sng" dirty="0"/>
              <a:t>أولا</a:t>
            </a:r>
            <a:r>
              <a:rPr lang="ar-IQ" sz="2400" dirty="0"/>
              <a:t>ً - </a:t>
            </a:r>
            <a:r>
              <a:rPr lang="ar-IQ" sz="2400" b="1" dirty="0">
                <a:solidFill>
                  <a:srgbClr val="7030A0"/>
                </a:solidFill>
              </a:rPr>
              <a:t>في طريقة الإلغاء (الدعوى الأصلية) تختص محكمة واحدة في الدولة بالنظر في دستورية القوانين، سواء كانت هذه المحكمة هي المحكمة العليا في النظام القضائي المطبق في الدولة أم كانت محكمة دستورية أنشئت خصيصاً للقيام بهذه المهمة. </a:t>
            </a:r>
            <a:r>
              <a:rPr lang="ar-IQ" sz="2400" b="1" dirty="0">
                <a:solidFill>
                  <a:srgbClr val="FF0000"/>
                </a:solidFill>
              </a:rPr>
              <a:t>أما في طريقة الامتناع (الدفع بعدم الدستورية) فإن جميع المحاكم على اختلاف أنواعها ودرجاتها في النظام القضائي تختص بالنظر في الدفع المقدَّم بعدم الدستورية.</a:t>
            </a:r>
          </a:p>
          <a:p>
            <a:pPr algn="r" rtl="1"/>
            <a:r>
              <a:rPr lang="ar-IQ" sz="2400" u="sng" dirty="0"/>
              <a:t>ثانياً</a:t>
            </a:r>
            <a:r>
              <a:rPr lang="ar-IQ" sz="2400" dirty="0"/>
              <a:t> - </a:t>
            </a:r>
            <a:r>
              <a:rPr lang="ar-IQ" sz="2400" b="1" dirty="0">
                <a:solidFill>
                  <a:srgbClr val="7030A0"/>
                </a:solidFill>
              </a:rPr>
              <a:t>إن طريقة الإلغاء تفترض وجود نص دستوري صريح يجيز ممارسة رقابة الدستورية، ويحدد المحكمة المختصة بنظرها، والمدة التي يجب مراجعة المحكمة خلالها. </a:t>
            </a:r>
            <a:r>
              <a:rPr lang="ar-IQ" sz="2400" b="1" dirty="0">
                <a:solidFill>
                  <a:srgbClr val="FF0000"/>
                </a:solidFill>
              </a:rPr>
              <a:t>أما طريقة الدفع فلا تحتاج لمثل هذا النص الدستوري الصريح، وإن ممارستها لا تتقيد بمدة معينة، بل يمكن إثارة الدفع في كل مرة يراد تطبيق ذلك القانون في دعوى من الدعاوى القضائية. وينتج عن ذلك أن طريقة الإلغاء التي ينص عليها الدستور تزول بإلغاء أو تعديل ذلك الدستور، في حين تبقى طريقة الدفع حتى بعد زوال الدستور، لأنها لم تقرر بموجب هذا الدستور، وذلك طبعاً ما لم ينص الدستور الجديد صراحة على منع هذه الرقابة.</a:t>
            </a:r>
          </a:p>
          <a:p>
            <a:pPr algn="r" rtl="1"/>
            <a:endParaRPr lang="ar-IQ" sz="2400" dirty="0"/>
          </a:p>
          <a:p>
            <a:pPr algn="r" rtl="1"/>
            <a:endParaRPr lang="ar-IQ" sz="2400" dirty="0"/>
          </a:p>
          <a:p>
            <a:pPr algn="r" rtl="1"/>
            <a:endParaRPr lang="ar-IQ" sz="2400" dirty="0"/>
          </a:p>
        </p:txBody>
      </p:sp>
    </p:spTree>
    <p:extLst>
      <p:ext uri="{BB962C8B-B14F-4D97-AF65-F5344CB8AC3E}">
        <p14:creationId xmlns:p14="http://schemas.microsoft.com/office/powerpoint/2010/main" val="62051412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839200" cy="6309420"/>
          </a:xfrm>
          <a:prstGeom prst="rect">
            <a:avLst/>
          </a:prstGeom>
        </p:spPr>
        <p:txBody>
          <a:bodyPr wrap="square">
            <a:spAutoFit/>
          </a:bodyPr>
          <a:lstStyle/>
          <a:p>
            <a:pPr algn="r" rtl="1"/>
            <a:r>
              <a:rPr lang="ar-IQ" sz="2000" b="1" u="sng" dirty="0"/>
              <a:t>ثالثاً - </a:t>
            </a:r>
            <a:r>
              <a:rPr lang="ar-IQ" sz="2400" b="1" dirty="0">
                <a:solidFill>
                  <a:srgbClr val="002060"/>
                </a:solidFill>
              </a:rPr>
              <a:t>رقابة الإلغاء هي وسيلة هجومية يتقدم بها صاحب الشأن مباشرة (عن طريق دعوى أصلية) أمام المحكمة المختصة، طالباً إلغاء قانون معين لعدم دستوريته؛ </a:t>
            </a:r>
            <a:r>
              <a:rPr lang="ar-IQ" sz="2400" b="1" dirty="0">
                <a:solidFill>
                  <a:srgbClr val="FF0000"/>
                </a:solidFill>
              </a:rPr>
              <a:t>في حين نجد أن رقابة الامتناع إنما هي وسيلة دفاعية، يلجأ إليها صاحب الشأن بطريقة غير مباشرة بمناسبة دعوى منظورة أمام القضاء يراد فيها تطبيق ذلك القانون المخالف للدستور.</a:t>
            </a:r>
            <a:endParaRPr lang="ar-IQ" sz="2000" b="1" dirty="0"/>
          </a:p>
          <a:p>
            <a:pPr algn="just" rtl="1"/>
            <a:r>
              <a:rPr lang="ar-IQ" sz="2400" b="1" u="sng" dirty="0"/>
              <a:t>رابعاً - </a:t>
            </a:r>
            <a:r>
              <a:rPr lang="ar-IQ" sz="2400" b="1" dirty="0">
                <a:solidFill>
                  <a:srgbClr val="002060"/>
                </a:solidFill>
              </a:rPr>
              <a:t>في حالة الرقابة عن طريق الدعوى الأصلية تحكم المحكمة المختصة بإلغاء القانون نهائياً إذا ما ثبت لها عدم دستوريته، ولذلك يطلق على هذه الرقابة اسم رقابة الإلغاء. </a:t>
            </a:r>
            <a:r>
              <a:rPr lang="ar-IQ" sz="2400" b="1" dirty="0">
                <a:solidFill>
                  <a:srgbClr val="FF0000"/>
                </a:solidFill>
              </a:rPr>
              <a:t>أما في حال الرقابة عن طريق الدفع بعدم الدستورية، فإن الحكم الصادر عن المحكمة يقتصر على الامتناع عن تطبيق ذلك القانون إذا رأت مخالفته للدستور على الدعوى المنظورة أمامها، ولذلك تسمى هذه الرقابة برقابة الامتناع.</a:t>
            </a:r>
          </a:p>
          <a:p>
            <a:pPr algn="r" rtl="1"/>
            <a:r>
              <a:rPr lang="ar-IQ" sz="2400" b="1" u="sng" dirty="0"/>
              <a:t>خامساً - </a:t>
            </a:r>
            <a:r>
              <a:rPr lang="ar-IQ" sz="2400" b="1" dirty="0">
                <a:solidFill>
                  <a:srgbClr val="002060"/>
                </a:solidFill>
              </a:rPr>
              <a:t>يتمتع الحكم الصادر عن المحكمة في رقابة الإلغاء بالحجية المطلقة تجاه الكافة، لأن الدعوى المرفوعة هي دعوى موضوعية لا شخصية، بمعنى أن الطاعن لا يختصم خصماً معيناً، إنما قانوناً ينطبق على الجميع، فلا يسمح بإثارة مسألة دستورية القانون نفسه مرة أخرى أمام القضاء، وهذا ما يكفل وحدة التطبيق القضائي في الدولة، ويحول دون تضارب أحكام القضاء بهذا الخصوص، ويحول دون إشاعة القلق وعدم الاستقرار في المعاملات القانونية. </a:t>
            </a:r>
            <a:br>
              <a:rPr lang="ar-IQ" sz="2000" b="1" dirty="0"/>
            </a:br>
            <a:endParaRPr lang="ar-IQ" sz="2000" b="1" dirty="0"/>
          </a:p>
        </p:txBody>
      </p:sp>
    </p:spTree>
    <p:extLst>
      <p:ext uri="{BB962C8B-B14F-4D97-AF65-F5344CB8AC3E}">
        <p14:creationId xmlns:p14="http://schemas.microsoft.com/office/powerpoint/2010/main" val="1608676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81000" y="609600"/>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rtl="1"/>
            <a:r>
              <a:rPr lang="ar-EG" sz="3200" b="1" dirty="0">
                <a:solidFill>
                  <a:srgbClr val="002060"/>
                </a:solidFill>
              </a:rPr>
              <a:t>ان نظام الحكم في أي دولة هو قلب القانون الدستوري ومركز الثقل فيه, ونظام الحكم لأي دولة ما هو إلا بيان لسلطات هذه الدولة وعلاقاتها مع بعضها البعض, هذه العلاقات هي علاقات وظيفية استناداً الى مبدأ الفصل بين السلطات</a:t>
            </a:r>
            <a:r>
              <a:rPr lang="ar-EG" sz="3200" b="1" dirty="0">
                <a:solidFill>
                  <a:schemeClr val="accent1"/>
                </a:solidFill>
              </a:rPr>
              <a:t>.(</a:t>
            </a:r>
            <a:r>
              <a:rPr lang="ar-EG" sz="3200" b="1" dirty="0">
                <a:solidFill>
                  <a:srgbClr val="FFC000"/>
                </a:solidFill>
              </a:rPr>
              <a:t>السلطة التشريعية, السلطة التنفيذية, السلطة القضائية</a:t>
            </a:r>
            <a:r>
              <a:rPr lang="ar-EG" sz="3200" b="1" dirty="0">
                <a:solidFill>
                  <a:schemeClr val="accent1"/>
                </a:solidFill>
              </a:rPr>
              <a:t>).</a:t>
            </a:r>
            <a:endParaRPr lang="ar-EG" sz="3200" b="1" dirty="0">
              <a:solidFill>
                <a:srgbClr val="C00000"/>
              </a:solidFill>
            </a:endParaRPr>
          </a:p>
          <a:p>
            <a:pPr rtl="1"/>
            <a:endParaRPr lang="ar-IQ" b="1" dirty="0">
              <a:solidFill>
                <a:srgbClr val="C00000"/>
              </a:solidFill>
            </a:endParaRPr>
          </a:p>
        </p:txBody>
      </p:sp>
    </p:spTree>
    <p:extLst>
      <p:ext uri="{BB962C8B-B14F-4D97-AF65-F5344CB8AC3E}">
        <p14:creationId xmlns:p14="http://schemas.microsoft.com/office/powerpoint/2010/main" val="1573254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10600" cy="6063198"/>
          </a:xfrm>
          <a:prstGeom prst="rect">
            <a:avLst/>
          </a:prstGeom>
        </p:spPr>
        <p:txBody>
          <a:bodyPr wrap="square">
            <a:spAutoFit/>
          </a:bodyPr>
          <a:lstStyle/>
          <a:p>
            <a:pPr algn="r" rtl="1"/>
            <a:r>
              <a:rPr lang="ar-IQ" sz="2400" b="1" dirty="0">
                <a:solidFill>
                  <a:srgbClr val="FF0000"/>
                </a:solidFill>
              </a:rPr>
              <a:t>في حين نجد أن الحكم الذي تصدره المحكمة في رقابة الامتناع لا يتمتع سوى بحجية نسبية تقتصر على أطراف النزاع المعروض أمامها، ولهذا فإن الحكم الصادر لا يلزم المحاكم الأخرى، بل إنه لا يلزم المحكمة ذاتها التي أصدرته في دعاوى لاحقة، إذ يجوز لها أن تطبقه في دعوى أخرى والعدول عن رأيها الأول، حتى ولو كان الخصوم في الدعوى المطروحة هم الخصوم في الدعوى السابقة أنفسهم. وهذا ما يؤدي إلى إمكانية قيام تناقض في أحكام المحاكم، وهذا من شأنه أن يخلق نوعاً من الفوضى، ويشيع نوعاً من القلق وعدم الاستقرار في المعاملات القانونية، وزعزعة الثقة بالنظام القضائي، لأنه يسمح بوجود حالة تقرر فيها إحدى المحاكم القضائية دستورية قانون ما، بينما تقرر غيرها أو هي ذاتها في دعاوى لاحقة عدم دستوريته.</a:t>
            </a:r>
            <a:endParaRPr lang="ar-IQ" sz="2800" b="1" dirty="0">
              <a:solidFill>
                <a:srgbClr val="FF0000"/>
              </a:solidFill>
            </a:endParaRPr>
          </a:p>
          <a:p>
            <a:pPr algn="just" rtl="1"/>
            <a:r>
              <a:rPr lang="ar-IQ" sz="2800" b="1" dirty="0"/>
              <a:t>سادساً - </a:t>
            </a:r>
            <a:r>
              <a:rPr lang="ar-IQ" sz="2400" b="1" dirty="0">
                <a:solidFill>
                  <a:srgbClr val="002060"/>
                </a:solidFill>
              </a:rPr>
              <a:t>إن ممارسة الرقابة عن طريق الدعوى الأصلية، وما يترتب عليها من إلغاء القانون المخالف للدستور، واعتباره كأنْ لمْ يكنْ سواء بأثر رجعي أو مباشر، قد تثير حساسية المشرِّع تجاه القضاء، بحجة أنه يعرقل التطورات التي تريد سلطة التشريع إحداثها عن طريق القوانين بما يواكب متطلبات العصر. </a:t>
            </a:r>
            <a:r>
              <a:rPr lang="ar-IQ" sz="2400" b="1" dirty="0">
                <a:solidFill>
                  <a:srgbClr val="FF0000"/>
                </a:solidFill>
              </a:rPr>
              <a:t>في حين نجد أن ممارسة هذه الرقابة عن طريق الدفع بعدم الدستورية لا تثير حساسية سلطة التشريع، ولا تؤدي إلى حدوث تصادم بينها وبين المحاكم القضائية، لأن هذه الأخيرة لا تتدخل في عمل السلطة التشريعية، ولا تقوم بإلغاء القانون المخالف للدستور، بل إنها تمتنع عن تطبيقه فقط.</a:t>
            </a:r>
          </a:p>
        </p:txBody>
      </p:sp>
    </p:spTree>
    <p:extLst>
      <p:ext uri="{BB962C8B-B14F-4D97-AF65-F5344CB8AC3E}">
        <p14:creationId xmlns:p14="http://schemas.microsoft.com/office/powerpoint/2010/main" val="417999388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2400" y="2057400"/>
            <a:ext cx="8839200" cy="13620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defRPr/>
            </a:pPr>
            <a:r>
              <a:rPr lang="ar-IQ" dirty="0"/>
              <a:t>١- </a:t>
            </a:r>
            <a:r>
              <a:rPr lang="ar-IQ" dirty="0">
                <a:solidFill>
                  <a:srgbClr val="0070C0"/>
                </a:solidFill>
              </a:rPr>
              <a:t>الرقابة القضائية بطريق الدفع بعدم الدستورية.</a:t>
            </a:r>
            <a:br>
              <a:rPr lang="ar-IQ" dirty="0">
                <a:solidFill>
                  <a:srgbClr val="0070C0"/>
                </a:solidFill>
              </a:rPr>
            </a:br>
            <a:r>
              <a:rPr lang="ar-IQ" dirty="0">
                <a:solidFill>
                  <a:srgbClr val="0070C0"/>
                </a:solidFill>
              </a:rPr>
              <a:t>٢- الرقابة القضائية بطريق الامر القضائي.</a:t>
            </a:r>
            <a:br>
              <a:rPr lang="ar-IQ" dirty="0">
                <a:solidFill>
                  <a:srgbClr val="0070C0"/>
                </a:solidFill>
              </a:rPr>
            </a:br>
            <a:r>
              <a:rPr lang="ar-IQ" dirty="0">
                <a:solidFill>
                  <a:srgbClr val="0070C0"/>
                </a:solidFill>
              </a:rPr>
              <a:t>٣- الرقابة القضائية بطريق الاعلان القضائي او الحكم التقريري.</a:t>
            </a:r>
            <a:endParaRPr lang="en-US" dirty="0">
              <a:solidFill>
                <a:srgbClr val="0070C0"/>
              </a:solidFill>
            </a:endParaRPr>
          </a:p>
        </p:txBody>
      </p:sp>
      <p:sp>
        <p:nvSpPr>
          <p:cNvPr id="3" name="Text Placeholder 2"/>
          <p:cNvSpPr txBox="1">
            <a:spLocks/>
          </p:cNvSpPr>
          <p:nvPr/>
        </p:nvSpPr>
        <p:spPr>
          <a:xfrm>
            <a:off x="304800" y="538162"/>
            <a:ext cx="8534400" cy="838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rtl="1"/>
            <a:r>
              <a:rPr lang="ar-IQ" sz="4400" b="1" dirty="0">
                <a:solidFill>
                  <a:srgbClr val="C00000"/>
                </a:solidFill>
              </a:rPr>
              <a:t>صور الرقابة التي اخذ بها القضاء الامريكي</a:t>
            </a:r>
            <a:endParaRPr lang="en-US" sz="4400" b="1" dirty="0">
              <a:solidFill>
                <a:srgbClr val="C00000"/>
              </a:solidFill>
            </a:endParaRPr>
          </a:p>
        </p:txBody>
      </p:sp>
    </p:spTree>
    <p:extLst>
      <p:ext uri="{BB962C8B-B14F-4D97-AF65-F5344CB8AC3E}">
        <p14:creationId xmlns:p14="http://schemas.microsoft.com/office/powerpoint/2010/main" val="16972769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04800" y="1728788"/>
            <a:ext cx="8534400" cy="13620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defRPr/>
            </a:pPr>
            <a:r>
              <a:rPr lang="ar-IQ" sz="3200" b="1" dirty="0"/>
              <a:t>- هذه الطريقة تمثل الصورة الاولى للرقابة على دستورية القوانين بطريق الدفع التي ارسى دعائمها القاضي مارشال.</a:t>
            </a:r>
            <a:br>
              <a:rPr lang="ar-IQ" sz="3200" b="1" dirty="0"/>
            </a:br>
            <a:r>
              <a:rPr lang="ar-IQ" sz="3200" b="1" dirty="0"/>
              <a:t>- هذه الطريقة لا تزال متبعة في جميع المحاكم الامريكية على اختلاف انواعها ودرجاتها:</a:t>
            </a:r>
            <a:br>
              <a:rPr lang="ar-IQ" sz="3200" b="1" dirty="0"/>
            </a:br>
            <a:r>
              <a:rPr lang="ar-IQ" sz="3200" b="1" dirty="0"/>
              <a:t>أ- فالمحاكم الاتحادية تختص بالنظر في دستورية القوانين الاتحادية ومدى مطابقتها للدستور الاتحادي الامريكي.</a:t>
            </a:r>
            <a:br>
              <a:rPr lang="ar-IQ" sz="3200" b="1" dirty="0"/>
            </a:br>
            <a:r>
              <a:rPr lang="ar-IQ" sz="3200" b="1" dirty="0"/>
              <a:t>ب- ومحاكم الولايات تختص بالنظر في دستورية القوانين المحلية ومدى مطابقتها للدستور الامريكي من ناحية ولدستور الولاية من ناحية اخرى.</a:t>
            </a:r>
            <a:endParaRPr lang="en-US" sz="3200" b="1" dirty="0"/>
          </a:p>
        </p:txBody>
      </p:sp>
      <p:sp>
        <p:nvSpPr>
          <p:cNvPr id="3" name="Text Placeholder 2"/>
          <p:cNvSpPr txBox="1">
            <a:spLocks/>
          </p:cNvSpPr>
          <p:nvPr/>
        </p:nvSpPr>
        <p:spPr>
          <a:xfrm>
            <a:off x="685800" y="457200"/>
            <a:ext cx="7772400" cy="150018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a:r>
              <a:rPr lang="ar-IQ" sz="3600" b="1" dirty="0">
                <a:solidFill>
                  <a:srgbClr val="FF0000"/>
                </a:solidFill>
              </a:rPr>
              <a:t>١- الرقابة القضائية بطريق الدفع بعدم الدستورية</a:t>
            </a:r>
            <a:endParaRPr lang="en-US" sz="3600" b="1" dirty="0">
              <a:solidFill>
                <a:srgbClr val="FF0000"/>
              </a:solidFill>
            </a:endParaRPr>
          </a:p>
        </p:txBody>
      </p:sp>
    </p:spTree>
    <p:extLst>
      <p:ext uri="{BB962C8B-B14F-4D97-AF65-F5344CB8AC3E}">
        <p14:creationId xmlns:p14="http://schemas.microsoft.com/office/powerpoint/2010/main" val="106557677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762000"/>
            <a:ext cx="8686800" cy="13620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rtl="1">
              <a:defRPr/>
            </a:pPr>
            <a:r>
              <a:rPr lang="ar-IQ" sz="2800" b="1" dirty="0"/>
              <a:t>- في هذا النوع من الرقابة لا توجد، في الواقع، قضية معروضة امام القضاء كي يستطيع احد الخصوم الدفع بعدم دستورية القانون المراد تطبيقه عليه، بل هنالك اجراء اتخذ من قبل هيئة تنفيذية معينة حيال احد المواطنين تمهيداً لتطبيق قانون معين او تنفيذاً لذلك القانون. </a:t>
            </a:r>
            <a:br>
              <a:rPr lang="ar-IQ" sz="2800" b="1" dirty="0"/>
            </a:br>
            <a:r>
              <a:rPr lang="ar-IQ" sz="2800" b="1" dirty="0"/>
              <a:t>- لكن هذا المواطن يعتقد بأن هذا الاجراء سيؤدي الى تطبيق قانون غير دستوري، ولهذا يستطيع الالتجاء الى القضاء طالباً منه اصدار امر قضائي الى الجهة التي قامت بأتخاذ ذلك الاجراء تأمرها فيها بايقاف تلك الاجراءات والامتناع عن تنفيذ القانون.</a:t>
            </a:r>
            <a:br>
              <a:rPr lang="ar-IQ" sz="2800" b="1" dirty="0"/>
            </a:br>
            <a:r>
              <a:rPr lang="ar-IQ" sz="2800" b="1" dirty="0"/>
              <a:t>- فأذا اقتنعت المحكمة بطلب المواطن فأنها تصدر امراً قضائياً الى الموظف المكلف بتنفيذ القانون بالتوقف عن تنفيذه، ويكون هذا الموظف ملزماً بالانصياع للامر القضائي الصادر اليه، وإلا يعتبر مرتكباً لجريمة خاصة تسمى (احتقار المحكمة) المعاقب عليها بالسجن او الغرامة.</a:t>
            </a:r>
            <a:br>
              <a:rPr lang="ar-IQ" sz="2800" b="1" dirty="0"/>
            </a:br>
            <a:endParaRPr lang="en-US" sz="2800" b="1" dirty="0"/>
          </a:p>
        </p:txBody>
      </p:sp>
      <p:sp>
        <p:nvSpPr>
          <p:cNvPr id="3" name="Text Placeholder 2"/>
          <p:cNvSpPr txBox="1">
            <a:spLocks/>
          </p:cNvSpPr>
          <p:nvPr/>
        </p:nvSpPr>
        <p:spPr>
          <a:xfrm>
            <a:off x="304800" y="304800"/>
            <a:ext cx="8686800" cy="3810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rtl="1"/>
            <a:r>
              <a:rPr lang="ar-IQ" b="1" dirty="0">
                <a:solidFill>
                  <a:srgbClr val="FF0000"/>
                </a:solidFill>
              </a:rPr>
              <a:t>٢- الرقابة القضائية بطريق الامر القضائي</a:t>
            </a:r>
            <a:endParaRPr lang="en-US" b="1" dirty="0">
              <a:solidFill>
                <a:srgbClr val="FF0000"/>
              </a:solidFill>
            </a:endParaRPr>
          </a:p>
        </p:txBody>
      </p:sp>
    </p:spTree>
    <p:extLst>
      <p:ext uri="{BB962C8B-B14F-4D97-AF65-F5344CB8AC3E}">
        <p14:creationId xmlns:p14="http://schemas.microsoft.com/office/powerpoint/2010/main" val="319846283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35846"/>
            <a:ext cx="8686800" cy="6001643"/>
          </a:xfrm>
          <a:prstGeom prst="rect">
            <a:avLst/>
          </a:prstGeom>
        </p:spPr>
        <p:txBody>
          <a:bodyPr wrap="square">
            <a:spAutoFit/>
          </a:bodyPr>
          <a:lstStyle/>
          <a:p>
            <a:pPr algn="r" rtl="1">
              <a:defRPr/>
            </a:pPr>
            <a:r>
              <a:rPr lang="ar-IQ" sz="2400" b="1" dirty="0"/>
              <a:t>- مثال ذلك: ان تصدر المحكمة امراً قضائياً الى الموظف المختص بأستحصال ضريبة معينة، تأمره بعدم استحصال تلك الضريبة لأنها تستند الى قانون غير دستوري، واذا استحصلت تلك الضريبة او جزءٍ منها فيجب اعادة المبالغ المستحصلة الى المكلف.</a:t>
            </a:r>
            <a:br>
              <a:rPr lang="ar-IQ" sz="2400" b="1" dirty="0"/>
            </a:br>
            <a:r>
              <a:rPr lang="ar-IQ" sz="2400" b="1" dirty="0"/>
              <a:t>- تعتبر الرقابة القضائية بطريق الامر القضائي وسيلة هجومية هدفها تجنب تنفيذ القانون المخالف للدستور.</a:t>
            </a:r>
            <a:br>
              <a:rPr lang="ar-IQ" sz="2400" b="1" dirty="0"/>
            </a:br>
            <a:r>
              <a:rPr lang="ar-IQ" sz="2400" b="1" dirty="0"/>
              <a:t>- شاع اسلوب الرقابة هذا في الولايات المتحدة الامريكية.</a:t>
            </a:r>
            <a:br>
              <a:rPr lang="ar-IQ" sz="2400" b="1" dirty="0"/>
            </a:br>
            <a:r>
              <a:rPr lang="ar-IQ" sz="2400" b="1" dirty="0"/>
              <a:t>- وقد استندت المحاكم الاتحادية الى اصدار الاوامر القضائية الى نص الفقرة الثانية من المادة الثالثة من الدستور الاتحادي التي اكدت على حق المحكمة الاتحادية العليا في نظر جميع الخصومات وفقاً للقانون او للعدالة.</a:t>
            </a:r>
            <a:br>
              <a:rPr lang="ar-IQ" sz="2400" b="1" dirty="0"/>
            </a:br>
            <a:r>
              <a:rPr lang="ar-IQ" sz="2400" b="1" dirty="0"/>
              <a:t>- لقد ادى اسلوب الامر القضائي الى تعطيل عدد كبير من القوانين بعد ان كثر استخدامه منذ اواخر القرن التاسع عشر، مما حدا بالكونغرس الامريكي الى اصدار قانون في سنة ١٩١٠ يتضمن الضمانات الضرورية التي تكفل استعمال الامر القضائي، بشكل لا يؤدي الى الاساءة في استعماله، منها:</a:t>
            </a:r>
            <a:br>
              <a:rPr lang="ar-IQ" sz="2400" b="1" dirty="0"/>
            </a:br>
            <a:r>
              <a:rPr lang="ar-IQ" sz="2400" b="1" dirty="0"/>
              <a:t>أ- ان اصدار الامر القضائي يجب ان يكون من اختصاص محكمة اتحادية متكونة من ثلاثة قضاة.</a:t>
            </a:r>
            <a:br>
              <a:rPr lang="ar-IQ" sz="2400" b="1" dirty="0"/>
            </a:br>
            <a:r>
              <a:rPr lang="ar-IQ" sz="2400" b="1" dirty="0"/>
              <a:t>ب- جواز الطعن في قرارات تلك المحكمة امام المحكمة الاتحادية العيا مباشرة. </a:t>
            </a:r>
            <a:endParaRPr lang="en-US" sz="2400" b="1" dirty="0"/>
          </a:p>
        </p:txBody>
      </p:sp>
    </p:spTree>
    <p:extLst>
      <p:ext uri="{BB962C8B-B14F-4D97-AF65-F5344CB8AC3E}">
        <p14:creationId xmlns:p14="http://schemas.microsoft.com/office/powerpoint/2010/main" val="178350164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990600"/>
            <a:ext cx="8686800" cy="13620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defRPr/>
            </a:pPr>
            <a:r>
              <a:rPr lang="ar-IQ" sz="1800" b="1" dirty="0"/>
              <a:t># لم يستخدم اسلوب الحكم التقريري في مجال الرقابة على دستورية القوانين في الولايات المتحدة الامريكية إلا منذ سنة ١٩١٨.</a:t>
            </a:r>
            <a:br>
              <a:rPr lang="ar-IQ" sz="1800" b="1" dirty="0"/>
            </a:br>
            <a:r>
              <a:rPr lang="ar-IQ" sz="1800" b="1" dirty="0"/>
              <a:t># وهو في الاصل متبع في القانون الخاص.</a:t>
            </a:r>
            <a:br>
              <a:rPr lang="ar-IQ" sz="1800" b="1" dirty="0"/>
            </a:br>
            <a:r>
              <a:rPr lang="ar-IQ" sz="1800" b="1" dirty="0"/>
              <a:t># ومقتضاه ان ثمة طرفين يلجأن الى المحكمة بطلب اصدار حكم يقرر حقوقهما المتبادلة وفقاً لقاعدة قانونية لا يتنازعان في شأن وجوب تطبيقها.</a:t>
            </a:r>
            <a:br>
              <a:rPr lang="ar-IQ" sz="1800" b="1" dirty="0"/>
            </a:br>
            <a:r>
              <a:rPr lang="ar-IQ" sz="1800" b="1" dirty="0"/>
              <a:t># اما في مجال الرقابة على دستورية القوانين، فالحكم التقريري يعني عدم وجود قضية معروضة امام القضاء ولا يوجد اجراء معين اتخذ حيال احد المواطنين، بيد ان هذا المواطن يعتقد بأن القانون المراد تطبيقه مخالف للدستور، فمن حقه اللجوء الى المحكمة طالباً منها اصدار حكم يقرر فيما اذا كان القانون دستورياً او غير دستوري.</a:t>
            </a:r>
            <a:br>
              <a:rPr lang="ar-IQ" sz="1800" b="1" dirty="0"/>
            </a:br>
            <a:r>
              <a:rPr lang="ar-IQ" sz="1800" b="1" dirty="0"/>
              <a:t># فتصدر المحكمة حكماً تقريرياً عن طريق اعلان قضائي تبين رأيها في القانون، وبعد صدور هذا الاعلان يستطيع ان يعرف المدعي ومن يريد تطبيق القانون الى اي مدى يستطيع تطبيقه، اي معرفة اجزاء القانون الموافقة للدستور واجزائه المخالفة للدستور.</a:t>
            </a:r>
            <a:br>
              <a:rPr lang="ar-IQ" sz="1800" b="1" dirty="0"/>
            </a:br>
            <a:r>
              <a:rPr lang="ar-IQ" sz="1800" b="1" dirty="0"/>
              <a:t># فأذن الاعلان القضائي هو طريقة توضيحية لمضمون قانون معين من حيث دستوريته، تتم عن طريق اقامة دعوى مباشرة امام القضاء، وهذه الطريقة من طرق الرقابة على دستورية القوانين تعتبر احدث طرق الرقابة في الولايات المتحدة الامريكية.</a:t>
            </a:r>
            <a:br>
              <a:rPr lang="ar-IQ" sz="1800" b="1" dirty="0"/>
            </a:br>
            <a:r>
              <a:rPr lang="ar-IQ" sz="1800" b="1" dirty="0"/>
              <a:t># وعلى الرغم من ان طريقة الاعلان القضائي قد استخدمت من قبل المحاكم الامريكية فأن المحكمة الاتحادية العليا رفضت في بادئ الامر اللجوء الى هذا الاسلوب في الرقابة (السبب: استناداً الى ان اختصاصها مرتبط بنظر المنازعات، في حين ان طلب اصدار اعلان قضائي لا ينطوي على نزاع معين).</a:t>
            </a:r>
            <a:br>
              <a:rPr lang="ar-IQ" sz="1800" b="1" dirty="0"/>
            </a:br>
            <a:r>
              <a:rPr lang="ar-IQ" sz="1800" b="1" dirty="0"/>
              <a:t># غير ان المحكمة الاتحادية العليا عدلت بعد ذلك عن هذا المسلك واخذت بالرقابة عن طريق الاعلان القضائي.</a:t>
            </a:r>
            <a:br>
              <a:rPr lang="ar-IQ" sz="1800" b="1" dirty="0"/>
            </a:br>
            <a:r>
              <a:rPr lang="ar-IQ" sz="1800" b="1" dirty="0"/>
              <a:t># وفي سنة ١٩٣٤ شرع الكونغرس قانوناً خول بمقتضاه المحاكم الاتحادية سلطة اصدار احكام تقريرية في شأن دستورية القوانين.</a:t>
            </a:r>
            <a:endParaRPr lang="en-US" sz="1800" b="1" dirty="0"/>
          </a:p>
        </p:txBody>
      </p:sp>
      <p:sp>
        <p:nvSpPr>
          <p:cNvPr id="3" name="Text Placeholder 2"/>
          <p:cNvSpPr txBox="1">
            <a:spLocks/>
          </p:cNvSpPr>
          <p:nvPr/>
        </p:nvSpPr>
        <p:spPr>
          <a:xfrm>
            <a:off x="609600" y="304800"/>
            <a:ext cx="7772400" cy="457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ar-IQ" sz="2400" b="1">
                <a:solidFill>
                  <a:srgbClr val="FF0000"/>
                </a:solidFill>
              </a:rPr>
              <a:t>٣- الرقابة القضائية بطريق الاعلان القضائي او الحكم التقريري</a:t>
            </a:r>
            <a:endParaRPr lang="en-US" sz="2400" b="1">
              <a:solidFill>
                <a:srgbClr val="FF0000"/>
              </a:solidFill>
            </a:endParaRPr>
          </a:p>
        </p:txBody>
      </p:sp>
    </p:spTree>
    <p:extLst>
      <p:ext uri="{BB962C8B-B14F-4D97-AF65-F5344CB8AC3E}">
        <p14:creationId xmlns:p14="http://schemas.microsoft.com/office/powerpoint/2010/main" val="50921529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81000" y="1371600"/>
            <a:ext cx="8534400" cy="13620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defRPr/>
            </a:pPr>
            <a:r>
              <a:rPr lang="ar-IQ" sz="3600" dirty="0">
                <a:solidFill>
                  <a:schemeClr val="accent6">
                    <a:lumMod val="75000"/>
                  </a:schemeClr>
                </a:solidFill>
              </a:rPr>
              <a:t>اولاً: المزايا:</a:t>
            </a:r>
            <a:br>
              <a:rPr lang="ar-IQ" sz="2400" dirty="0"/>
            </a:br>
            <a:r>
              <a:rPr lang="ar-IQ" sz="2400" dirty="0"/>
              <a:t>١- تمتاز الرقابة القضائية بطريق الدفع بعدم الدستورية بكونها وسيلة دفاعية وليست هجومية، هدفها التخلص من تطبيق القانون غير الدستوري على القضية المعروضة امام المحكمة دون البت في مصيره.</a:t>
            </a:r>
            <a:br>
              <a:rPr lang="ar-IQ" sz="2400" dirty="0"/>
            </a:br>
            <a:r>
              <a:rPr lang="ar-IQ" sz="2400" dirty="0"/>
              <a:t>٢- يتمتع قرار المحكمة القاضي بالامتناع عن تطبيق القانون غير الدستوري بحجة نسبية لأن اثره لا يتعدى اطراف القضية المنظورة من قبلها وغير ملزم لبقية المحاكم، ولا حتى لنفس المحكمة التي اصدرته. وعلى هذا الاساس لا تتعارض الرقابة بطريق الدفع ومبدأ الفصل بين السلطات، لأن القاضي لا يتدخل بها في عمل السلطة التشريعية ولا يشارك في العملية التشريعية، لأنه حين يمتنع عن تطبيق القانون غير الدستوري لا يخرج عن طبيعة وظيفته القضائية. فأذا وجد القاضي تعارضاً بين قانون عادي واحكام الدستور وجب عليه اهمال النص الادنى وإعمال النص الاعلى، اي تطبيق الدستور، وليس في ذلك مخالفة لمبدأ فصل السلطات.</a:t>
            </a:r>
            <a:endParaRPr lang="en-US" sz="2400" dirty="0"/>
          </a:p>
        </p:txBody>
      </p:sp>
      <p:sp>
        <p:nvSpPr>
          <p:cNvPr id="3" name="Text Placeholder 2"/>
          <p:cNvSpPr txBox="1">
            <a:spLocks/>
          </p:cNvSpPr>
          <p:nvPr/>
        </p:nvSpPr>
        <p:spPr>
          <a:xfrm>
            <a:off x="228600" y="609600"/>
            <a:ext cx="8534400" cy="5334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ar-IQ" sz="2800" b="1" dirty="0">
                <a:solidFill>
                  <a:srgbClr val="002060"/>
                </a:solidFill>
              </a:rPr>
              <a:t>تقدير الرقابة القضائية بطريق الدفع بعدم الدستورية وتجربتها الامريكية</a:t>
            </a:r>
            <a:endParaRPr lang="en-US" sz="2800" b="1" dirty="0">
              <a:solidFill>
                <a:srgbClr val="002060"/>
              </a:solidFill>
            </a:endParaRPr>
          </a:p>
        </p:txBody>
      </p:sp>
    </p:spTree>
    <p:extLst>
      <p:ext uri="{BB962C8B-B14F-4D97-AF65-F5344CB8AC3E}">
        <p14:creationId xmlns:p14="http://schemas.microsoft.com/office/powerpoint/2010/main" val="372604487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2400" y="711200"/>
            <a:ext cx="8915400" cy="13620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defRPr/>
            </a:pPr>
            <a:r>
              <a:rPr lang="ar-IQ" sz="2000" b="1" dirty="0"/>
              <a:t>١- لقد قيل ان اعطاء المحاكم العادية على اختلاف درجاتها وانواعها حق النظر في دستورية القوانين عن طريق الدفع سيؤدي الى تناقض قرارات المحاكم وتباين في اتجاهاتها، فقد تقتنع احدى المحاكم بعدم دستورية قانون معين فتمتنع عن تطبيقه، في حين تطبقه المحاكم الاخرى على اساس انه موافق للدستور. وهذا ما دلت عليه التجربة الامريكية في الرقابة. </a:t>
            </a:r>
            <a:br>
              <a:rPr lang="ar-IQ" sz="2000" b="1" dirty="0"/>
            </a:br>
            <a:r>
              <a:rPr lang="ar-IQ" sz="2000" b="1" dirty="0"/>
              <a:t>٢- القضاء الامريكي قد توسع كثيراً، والى حد المبالغة في تفسير الدستور بحجة الرقابة، ومما شجع المحكمة الاتحادية العليا في ذلك طبيعة صياغة الدستور الاتحادي لأن هذا الدستور صدر قاصراً عن شمول كثير من الاحكام الجوهرية ولا يزال بالرغم من تعديله عدة مرات غير شامل لما ينبغي ان يضمه من احكام، فضلاً عن ذلك فأن الدستور اشترط قيوداً واجراءات معقدة بحيث جعلت تعديله عسيراً ورهيناً بأقتناع الولايات بضرورة هذا التعديل. </a:t>
            </a:r>
            <a:br>
              <a:rPr lang="ar-IQ" sz="2000" b="1" dirty="0"/>
            </a:br>
            <a:r>
              <a:rPr lang="ar-IQ" sz="2000" b="1" dirty="0"/>
              <a:t>٣- وبسبب عمومية بعض النصوص الدستورية، فالمحكمة الاتحادية العليا في عامي ١٩٣٦ و١٩٣٧ افشلت القوانين التي اصدرها الكونغرس تنفيذاً لبرنامج الانعاش الاقتصادي الذي تبناه الرئيس روزفلت والمعرف بأسم </a:t>
            </a:r>
            <a:r>
              <a:rPr lang="en-US" sz="2000" b="1" dirty="0"/>
              <a:t>The new deal</a:t>
            </a:r>
            <a:r>
              <a:rPr lang="ar-IQ" sz="2000" b="1" dirty="0"/>
              <a:t> الذي كان يهدف الى معالجة الازمة الاقتصادية التي كانت تمر بها امريكا والى اعادة تنظيم العلاقة بين العمل ورأس المال، وبصورة خاصة التشريعات العمالية والاجتماعية، كتلك المتعلقة بساعات العمل وظروفه والحقوق النقابية وغيرها. وقد كانت حجة المحكمة العليا في ذلك ان مثل هذه القوانين تعتبر مساساً بالاقتصاد الحر وتشكل تعدياً على حريات الافراد التي تضمنها الدستور الاتحادي ولهذا تعتبر قوانين غير دستورية. </a:t>
            </a:r>
            <a:r>
              <a:rPr lang="ar-IQ" sz="2000" b="1" dirty="0">
                <a:solidFill>
                  <a:srgbClr val="0070C0"/>
                </a:solidFill>
              </a:rPr>
              <a:t>ومما يؤاخذ على المحكمة العليا هو استخدامها الرقابة الدستورية بطريق الدفع كسلاح طبقي اكثر من كونها اجراءاً رقابياً صرفاً.</a:t>
            </a:r>
            <a:br>
              <a:rPr lang="ar-IQ" sz="2000" b="1" dirty="0">
                <a:solidFill>
                  <a:srgbClr val="0070C0"/>
                </a:solidFill>
              </a:rPr>
            </a:br>
            <a:endParaRPr lang="en-US" sz="2000" b="1" dirty="0">
              <a:solidFill>
                <a:srgbClr val="0070C0"/>
              </a:solidFill>
            </a:endParaRPr>
          </a:p>
        </p:txBody>
      </p:sp>
      <p:sp>
        <p:nvSpPr>
          <p:cNvPr id="3" name="Text Placeholder 2"/>
          <p:cNvSpPr txBox="1">
            <a:spLocks/>
          </p:cNvSpPr>
          <p:nvPr/>
        </p:nvSpPr>
        <p:spPr>
          <a:xfrm>
            <a:off x="228600" y="210457"/>
            <a:ext cx="8839200" cy="457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a:defRPr/>
            </a:pPr>
            <a:r>
              <a:rPr lang="ar-IQ" sz="3600" b="1" dirty="0">
                <a:solidFill>
                  <a:srgbClr val="0070C0"/>
                </a:solidFill>
              </a:rPr>
              <a:t>ثانياً: الانتقادات:</a:t>
            </a:r>
            <a:endParaRPr lang="en-US" sz="3600" b="1" dirty="0">
              <a:solidFill>
                <a:srgbClr val="0070C0"/>
              </a:solidFill>
            </a:endParaRPr>
          </a:p>
        </p:txBody>
      </p:sp>
    </p:spTree>
    <p:extLst>
      <p:ext uri="{BB962C8B-B14F-4D97-AF65-F5344CB8AC3E}">
        <p14:creationId xmlns:p14="http://schemas.microsoft.com/office/powerpoint/2010/main" val="161463794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6200" y="500743"/>
            <a:ext cx="8991600" cy="13620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defRPr/>
            </a:pPr>
            <a:r>
              <a:rPr lang="ar-IQ" sz="2000" b="1" dirty="0">
                <a:solidFill>
                  <a:srgbClr val="009900"/>
                </a:solidFill>
              </a:rPr>
              <a:t>المادة (92): </a:t>
            </a:r>
            <a:br>
              <a:rPr lang="ar-IQ" sz="2000" b="1" dirty="0"/>
            </a:br>
            <a:r>
              <a:rPr lang="ar-IQ" sz="2000" b="1" dirty="0"/>
              <a:t>اولا ً: المحكمة الاتحادية العليا هيئة قضائية مستقلة ماليا واداريا . </a:t>
            </a:r>
            <a:br>
              <a:rPr lang="ar-IQ" sz="2000" b="1" dirty="0"/>
            </a:br>
            <a:r>
              <a:rPr lang="ar-IQ" sz="2000" b="1" dirty="0"/>
              <a:t>ثانياً: تتكون المحكمة الاتحادية العليا من عدد من القضاة وخبراء في الفقه الاسلامي وفقهاء القانون، يحدد عددهم وتنظم طريقة اختيارهم وعمل المحكمة بقانون يسن باغلبية ثلثي اعضاء مجلس النواب . </a:t>
            </a:r>
            <a:br>
              <a:rPr lang="ar-IQ" sz="2000" b="1" dirty="0"/>
            </a:br>
            <a:r>
              <a:rPr lang="ar-IQ" sz="2000" b="1" dirty="0">
                <a:solidFill>
                  <a:srgbClr val="009900"/>
                </a:solidFill>
              </a:rPr>
              <a:t>المادة (93): </a:t>
            </a:r>
            <a:r>
              <a:rPr lang="ar-IQ" sz="2000" b="1" dirty="0"/>
              <a:t>تختص المحكمة الاتحادية العليا بما يأتي : </a:t>
            </a:r>
            <a:br>
              <a:rPr lang="ar-IQ" sz="2000" b="1" dirty="0"/>
            </a:br>
            <a:r>
              <a:rPr lang="ar-IQ" sz="2000" b="1" dirty="0"/>
              <a:t>اولا: الرقابة على دستورية القوانين والانظمة النافذة . </a:t>
            </a:r>
            <a:br>
              <a:rPr lang="ar-IQ" sz="2000" b="1" dirty="0"/>
            </a:br>
            <a:r>
              <a:rPr lang="ar-IQ" sz="2000" b="1" dirty="0"/>
              <a:t>ثانيا: تفسير نصوص الدستور . </a:t>
            </a:r>
            <a:br>
              <a:rPr lang="ar-IQ" sz="2000" b="1" dirty="0"/>
            </a:br>
            <a:r>
              <a:rPr lang="ar-IQ" sz="2000" b="1" dirty="0"/>
              <a:t>ثالثا: الفصل في القضايا التي تنشأ عن تطبيق القوانين الاتحادية والقرارات والانظمة والتعليمات والاجراءات الصادرة عن السلطة الاتحادية، ويكفل القانون حق كل من مجلس الوزراء وذوي الشأن من الافراد وغيرهم حق الطعن المباشر لدى المحكمة . </a:t>
            </a:r>
            <a:br>
              <a:rPr lang="ar-IQ" sz="2000" b="1" dirty="0"/>
            </a:br>
            <a:r>
              <a:rPr lang="ar-IQ" sz="2000" b="1" dirty="0"/>
              <a:t>رابعاً: الفصل في المنازعات التي تحصل بين الحكومة الاتحادية وحكومات الاقاليم والمحافظات والبلديات والادارات المحلية . </a:t>
            </a:r>
            <a:br>
              <a:rPr lang="ar-IQ" sz="2000" b="1" dirty="0"/>
            </a:br>
            <a:r>
              <a:rPr lang="ar-IQ" sz="2000" b="1" dirty="0"/>
              <a:t>خامسا ً: الفصل في المنازعات التي تحصل فيما بين حكومات الاقاليم أو المحافظات . </a:t>
            </a:r>
            <a:br>
              <a:rPr lang="ar-IQ" sz="2000" b="1" dirty="0"/>
            </a:br>
            <a:r>
              <a:rPr lang="ar-IQ" sz="2000" b="1" dirty="0"/>
              <a:t>سادساً: الفصل في الاتهامات الموجهة إلى رئيس الجمهورية ورئيس مجلس الوزراء والوزراء وينظم ذلك بقانون. </a:t>
            </a:r>
            <a:br>
              <a:rPr lang="ar-IQ" sz="2000" b="1" dirty="0"/>
            </a:br>
            <a:r>
              <a:rPr lang="ar-IQ" sz="2000" b="1" dirty="0"/>
              <a:t>سابعا ً: المصادقة على النتائج النهائية للانتخابات العامة لعضوية مجلس النواب . </a:t>
            </a:r>
            <a:br>
              <a:rPr lang="ar-IQ" sz="2000" b="1" dirty="0"/>
            </a:br>
            <a:r>
              <a:rPr lang="ar-IQ" sz="2000" b="1" dirty="0"/>
              <a:t>ثامنا ً: </a:t>
            </a:r>
            <a:br>
              <a:rPr lang="ar-IQ" sz="2000" b="1" dirty="0"/>
            </a:br>
            <a:r>
              <a:rPr lang="ar-IQ" sz="2000" b="1" dirty="0"/>
              <a:t>أ- الفصل في تنازع الاختصاص بين القضاء الاتحادي والهيئات القضائية للاقاليم والمحافظات غير المنتظمة في اقليم . </a:t>
            </a:r>
            <a:br>
              <a:rPr lang="ar-IQ" sz="2000" b="1" dirty="0"/>
            </a:br>
            <a:r>
              <a:rPr lang="ar-IQ" sz="2000" b="1" dirty="0"/>
              <a:t>ب- الفصل في تنازع الاختصاص فيما بين الهيئات القضائية للاقاليم أو المحافظات غير المنتظمة في اقليم . </a:t>
            </a:r>
            <a:br>
              <a:rPr lang="ar-IQ" sz="2000" b="1" dirty="0"/>
            </a:br>
            <a:r>
              <a:rPr lang="ar-IQ" sz="2000" b="1" dirty="0">
                <a:solidFill>
                  <a:srgbClr val="009900"/>
                </a:solidFill>
              </a:rPr>
              <a:t>المادة (94): </a:t>
            </a:r>
            <a:br>
              <a:rPr lang="ar-IQ" sz="2000" b="1" dirty="0"/>
            </a:br>
            <a:r>
              <a:rPr lang="ar-IQ" sz="2000" b="1" dirty="0"/>
              <a:t>قرارات المحكمة الاتحادية العليا باتة وملزمة للسلطات كافة . </a:t>
            </a:r>
            <a:endParaRPr lang="en-US" sz="2000" b="1" dirty="0"/>
          </a:p>
        </p:txBody>
      </p:sp>
      <p:sp>
        <p:nvSpPr>
          <p:cNvPr id="3" name="Text Placeholder 2"/>
          <p:cNvSpPr txBox="1">
            <a:spLocks/>
          </p:cNvSpPr>
          <p:nvPr/>
        </p:nvSpPr>
        <p:spPr>
          <a:xfrm>
            <a:off x="157579" y="39914"/>
            <a:ext cx="8753382" cy="457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ar-IQ" sz="2800" b="1" dirty="0">
                <a:solidFill>
                  <a:srgbClr val="FF0000"/>
                </a:solidFill>
              </a:rPr>
              <a:t>الرقابة على دستورية القوانين في الدستور العراقي الدائم لسنة ٢٠٠٥</a:t>
            </a:r>
            <a:endParaRPr lang="en-US" sz="2800" b="1" dirty="0">
              <a:solidFill>
                <a:srgbClr val="FF0000"/>
              </a:solidFill>
            </a:endParaRPr>
          </a:p>
        </p:txBody>
      </p:sp>
    </p:spTree>
    <p:extLst>
      <p:ext uri="{BB962C8B-B14F-4D97-AF65-F5344CB8AC3E}">
        <p14:creationId xmlns:p14="http://schemas.microsoft.com/office/powerpoint/2010/main" val="307665328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19113" y="762000"/>
            <a:ext cx="7772400" cy="5334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lang="ar-IQ" sz="4000">
                <a:solidFill>
                  <a:srgbClr val="0000FF"/>
                </a:solidFill>
                <a:cs typeface="Ali-A-Samik" pitchFamily="2" charset="-78"/>
              </a:rPr>
              <a:t>انواع الدساتير</a:t>
            </a:r>
            <a:endParaRPr lang="en-US" sz="4000">
              <a:solidFill>
                <a:srgbClr val="0000FF"/>
              </a:solidFill>
              <a:cs typeface="Ali-A-Samik" pitchFamily="2" charset="-78"/>
            </a:endParaRPr>
          </a:p>
        </p:txBody>
      </p:sp>
      <p:pic>
        <p:nvPicPr>
          <p:cNvPr id="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1803400"/>
            <a:ext cx="7848600" cy="197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0192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repeatCount="indefinite"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155" decel="100000"/>
                                        <p:tgtEl>
                                          <p:spTgt spid="2"/>
                                        </p:tgtEl>
                                      </p:cBhvr>
                                    </p:animEffect>
                                    <p:animScale>
                                      <p:cBhvr>
                                        <p:cTn id="8" dur="1155" decel="100000"/>
                                        <p:tgtEl>
                                          <p:spTgt spid="2"/>
                                        </p:tgtEl>
                                      </p:cBhvr>
                                      <p:from x="10000" y="10000"/>
                                      <p:to x="200000" y="450000"/>
                                    </p:animScale>
                                    <p:animScale>
                                      <p:cBhvr>
                                        <p:cTn id="9" dur="1845" accel="100000" fill="hold">
                                          <p:stCondLst>
                                            <p:cond delay="1155"/>
                                          </p:stCondLst>
                                        </p:cTn>
                                        <p:tgtEl>
                                          <p:spTgt spid="2"/>
                                        </p:tgtEl>
                                      </p:cBhvr>
                                      <p:from x="200000" y="450000"/>
                                      <p:to x="100000" y="100000"/>
                                    </p:animScale>
                                    <p:set>
                                      <p:cBhvr>
                                        <p:cTn id="10" dur="1155" fill="hold"/>
                                        <p:tgtEl>
                                          <p:spTgt spid="2"/>
                                        </p:tgtEl>
                                        <p:attrNameLst>
                                          <p:attrName>ppt_x</p:attrName>
                                        </p:attrNameLst>
                                      </p:cBhvr>
                                      <p:to>
                                        <p:strVal val="(0.5)"/>
                                      </p:to>
                                    </p:set>
                                    <p:anim from="(0.5)" to="(#ppt_x)" calcmode="lin" valueType="num">
                                      <p:cBhvr>
                                        <p:cTn id="11" dur="1845" accel="100000" fill="hold">
                                          <p:stCondLst>
                                            <p:cond delay="1155"/>
                                          </p:stCondLst>
                                        </p:cTn>
                                        <p:tgtEl>
                                          <p:spTgt spid="2"/>
                                        </p:tgtEl>
                                        <p:attrNameLst>
                                          <p:attrName>ppt_x</p:attrName>
                                        </p:attrNameLst>
                                      </p:cBhvr>
                                    </p:anim>
                                    <p:set>
                                      <p:cBhvr>
                                        <p:cTn id="12" dur="1155" fill="hold"/>
                                        <p:tgtEl>
                                          <p:spTgt spid="2"/>
                                        </p:tgtEl>
                                        <p:attrNameLst>
                                          <p:attrName>ppt_y</p:attrName>
                                        </p:attrNameLst>
                                      </p:cBhvr>
                                      <p:to>
                                        <p:strVal val="(#ppt_y+0.4)"/>
                                      </p:to>
                                    </p:set>
                                    <p:anim from="(#ppt_y+0.4)" to="(#ppt_y)" calcmode="lin" valueType="num">
                                      <p:cBhvr>
                                        <p:cTn id="13" dur="1845" accel="100000" fill="hold">
                                          <p:stCondLst>
                                            <p:cond delay="1155"/>
                                          </p:stCondLst>
                                        </p:cTn>
                                        <p:tgtEl>
                                          <p:spTgt spid="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990600"/>
            <a:ext cx="6477000" cy="2923877"/>
          </a:xfrm>
          <a:prstGeom prst="rect">
            <a:avLst/>
          </a:prstGeom>
        </p:spPr>
        <p:txBody>
          <a:bodyPr wrap="square">
            <a:spAutoFit/>
          </a:bodyPr>
          <a:lstStyle/>
          <a:p>
            <a:pPr algn="ctr" rtl="1"/>
            <a:r>
              <a:rPr lang="ar-IQ" sz="4000" b="1" dirty="0">
                <a:solidFill>
                  <a:srgbClr val="002060"/>
                </a:solidFill>
              </a:rPr>
              <a:t>معنى الدستور</a:t>
            </a:r>
          </a:p>
          <a:p>
            <a:pPr algn="r" rtl="1"/>
            <a:endParaRPr lang="ar-EG" sz="3600" b="1" dirty="0">
              <a:solidFill>
                <a:srgbClr val="C00000"/>
              </a:solidFill>
            </a:endParaRPr>
          </a:p>
          <a:p>
            <a:pPr marL="571500" indent="-571500" algn="r" rtl="1">
              <a:buFontTx/>
              <a:buChar char="-"/>
            </a:pPr>
            <a:r>
              <a:rPr lang="ar-IQ" sz="3600" b="1" dirty="0">
                <a:solidFill>
                  <a:srgbClr val="C00000"/>
                </a:solidFill>
              </a:rPr>
              <a:t>المعنى اللغوي للدستور</a:t>
            </a:r>
          </a:p>
          <a:p>
            <a:pPr marL="571500" indent="-571500" algn="r" rtl="1">
              <a:buFontTx/>
              <a:buChar char="-"/>
            </a:pPr>
            <a:endParaRPr lang="ar-IQ" sz="3600" b="1" dirty="0">
              <a:solidFill>
                <a:srgbClr val="C00000"/>
              </a:solidFill>
            </a:endParaRPr>
          </a:p>
          <a:p>
            <a:pPr marL="571500" indent="-571500" algn="r" rtl="1">
              <a:buFontTx/>
              <a:buChar char="-"/>
            </a:pPr>
            <a:r>
              <a:rPr lang="ar-IQ" sz="3600" b="1" dirty="0">
                <a:solidFill>
                  <a:srgbClr val="C00000"/>
                </a:solidFill>
              </a:rPr>
              <a:t>المعنى الاصطلاحي للدستور</a:t>
            </a:r>
          </a:p>
        </p:txBody>
      </p:sp>
    </p:spTree>
    <p:extLst>
      <p:ext uri="{BB962C8B-B14F-4D97-AF65-F5344CB8AC3E}">
        <p14:creationId xmlns:p14="http://schemas.microsoft.com/office/powerpoint/2010/main" val="138792299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76200" y="228600"/>
            <a:ext cx="9067800" cy="6617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defRPr/>
            </a:pPr>
            <a:r>
              <a:rPr lang="ar-IQ" sz="2400" b="1" dirty="0">
                <a:solidFill>
                  <a:srgbClr val="FF0000"/>
                </a:solidFill>
                <a:cs typeface="Ali-A-Samik" pitchFamily="2" charset="-78"/>
              </a:rPr>
              <a:t>اولاً: انواع الدساتير من حيث شكلها:</a:t>
            </a:r>
          </a:p>
          <a:p>
            <a:pPr algn="ctr" rtl="1" eaLnBrk="1" hangingPunct="1">
              <a:defRPr/>
            </a:pPr>
            <a:r>
              <a:rPr lang="ar-IQ" sz="2400" b="1" dirty="0">
                <a:solidFill>
                  <a:srgbClr val="FF0000"/>
                </a:solidFill>
                <a:cs typeface="Ali-A-Samik" pitchFamily="2" charset="-78"/>
              </a:rPr>
              <a:t>١- الدستور المد ون</a:t>
            </a:r>
          </a:p>
          <a:p>
            <a:pPr algn="r" rtl="1" eaLnBrk="1" hangingPunct="1">
              <a:defRPr/>
            </a:pPr>
            <a:r>
              <a:rPr lang="ar-IQ" sz="2000" dirty="0">
                <a:solidFill>
                  <a:schemeClr val="accent2"/>
                </a:solidFill>
                <a:cs typeface="Ali-A-Samik" pitchFamily="2" charset="-78"/>
              </a:rPr>
              <a:t>- </a:t>
            </a:r>
            <a:r>
              <a:rPr lang="ar-IQ" sz="2000" dirty="0">
                <a:solidFill>
                  <a:srgbClr val="FF0000"/>
                </a:solidFill>
                <a:cs typeface="Ali-A-Samik" pitchFamily="2" charset="-78"/>
              </a:rPr>
              <a:t>الدستور  المدون</a:t>
            </a:r>
            <a:r>
              <a:rPr lang="ar-IQ" sz="2000" dirty="0">
                <a:solidFill>
                  <a:srgbClr val="0070C0"/>
                </a:solidFill>
                <a:cs typeface="Ali-A-Samik" pitchFamily="2" charset="-78"/>
              </a:rPr>
              <a:t>: هو الدستور الذي تصدر قواعده على شكل وثيقة رسمية واحدة، كما هو الحال في اغلب الدساتير المدونة. او تصدر قواعده بعدة وثائق رسمية، كما هو الحال في الدستور الفرنسي لسنة ١٨٧٥ الذي صدر في ثلاث وثائق رسمية.</a:t>
            </a:r>
          </a:p>
          <a:p>
            <a:pPr marL="285750" indent="-285750" algn="r" rtl="1" eaLnBrk="1" hangingPunct="1">
              <a:buFontTx/>
              <a:buChar char="-"/>
              <a:defRPr/>
            </a:pPr>
            <a:r>
              <a:rPr lang="ar-IQ" sz="2000" dirty="0">
                <a:solidFill>
                  <a:srgbClr val="0070C0"/>
                </a:solidFill>
                <a:cs typeface="Ali-A-Samik" pitchFamily="2" charset="-78"/>
              </a:rPr>
              <a:t>ان غالبية دساتير دول العالم مدونة.</a:t>
            </a:r>
          </a:p>
          <a:p>
            <a:pPr marL="285750" indent="-285750" algn="r" rtl="1" eaLnBrk="1" hangingPunct="1">
              <a:buFontTx/>
              <a:buChar char="-"/>
              <a:defRPr/>
            </a:pPr>
            <a:r>
              <a:rPr lang="ar-IQ" sz="2000" dirty="0">
                <a:solidFill>
                  <a:srgbClr val="0070C0"/>
                </a:solidFill>
                <a:cs typeface="Ali-A-Samik" pitchFamily="2" charset="-78"/>
              </a:rPr>
              <a:t>ان الاخذ بالدستور المدون  لا يعني بالضرورة ان تتضمن الوثيقة الدستورية كافة القواعد المتعلقة بممارسة السلطة، فغالباً ما نجد الى جانب الوثيقة الدستورية قوانين ووثائق ذات طابع دستوري  تعتبر متممة للوثيقة الدستورية في الموضوع الذي تعالجه، مثل النظام الداخلي للبرلمان.</a:t>
            </a:r>
          </a:p>
          <a:p>
            <a:pPr marL="285750" indent="-285750" algn="r" rtl="1" eaLnBrk="1" hangingPunct="1">
              <a:buFontTx/>
              <a:buChar char="-"/>
              <a:defRPr/>
            </a:pPr>
            <a:r>
              <a:rPr lang="ar-IQ" sz="2000" dirty="0">
                <a:solidFill>
                  <a:srgbClr val="0070C0"/>
                </a:solidFill>
                <a:cs typeface="Ali-A-Samik" pitchFamily="2" charset="-78"/>
              </a:rPr>
              <a:t>ان القواعد الدستورية المدونة مهما كانت مفصلة فلا تستطيع مواكبة الظروف والتطورات التي تطرأ بعد صدورها. وهذا يؤدي الى نشوء قواعد اخرى يكون مصدرها العرف والتفسيرات القضائية، التي صدرت بها احكام من القضاء في موضوعات دستورية.</a:t>
            </a:r>
          </a:p>
          <a:p>
            <a:pPr marL="285750" indent="-285750" algn="r" rtl="1" eaLnBrk="1" hangingPunct="1">
              <a:buFontTx/>
              <a:buChar char="-"/>
              <a:defRPr/>
            </a:pPr>
            <a:r>
              <a:rPr lang="ar-IQ" sz="2000" dirty="0">
                <a:solidFill>
                  <a:srgbClr val="0070C0"/>
                </a:solidFill>
                <a:cs typeface="Ali-A-Samik" pitchFamily="2" charset="-78"/>
              </a:rPr>
              <a:t>وقد تتضمن الوثيقة الدستورية الى جانب القواعد الدستورية بطبيعتها قواعد لا علاقة لها بممارسة السلطة، تسمى بالقواعد الدستورية الشكلية، والحكمة من وجود هذه القواعد في صلب الوثيقة الدستورية هي الرغبة في حماية تلك القواعد وذلك برفعها الى منزلة النصوص الدستورية بحيث يتعذر بعد العمل بالدستور المساس بها، الغاءاً او تعديلاً، إلا بالطريقة التي يعدل بها الدستور ذاته.</a:t>
            </a:r>
          </a:p>
          <a:p>
            <a:pPr marL="285750" indent="-285750" algn="r" rtl="1" eaLnBrk="1" hangingPunct="1">
              <a:buFontTx/>
              <a:buChar char="-"/>
              <a:defRPr/>
            </a:pPr>
            <a:r>
              <a:rPr lang="ar-IQ" sz="2000" dirty="0">
                <a:solidFill>
                  <a:srgbClr val="0070C0"/>
                </a:solidFill>
                <a:cs typeface="Ali-A-Samik" pitchFamily="2" charset="-78"/>
              </a:rPr>
              <a:t>ابتدأت حركة تدوين الدستاتير في الظهور منذ  الربع الاخير من القرن الثامن عشر، في دول امريكا الشمالية بعد تحررها من الاستعمار البريطاني  ما بين سنة ١٧٧٦ و ١٧٨١، وبعد ذلك صدر الدستور الفيدرالي في الولايات المتحدة الامريكية سنة ١٧٨٧. وبعد ذلك ظهرت طائفة من الدساتير المدونة في اوربا ما بين سنوات ١٨٣٠ و ١٨٤٨. وبعد الحرب العالمية الاولى ظهرت عدة دساتير مدونة منها الدستور السوفيتي ١٩١٨ والدستور الالماني ١٩١٩ والدستور النمساوي ١٩٢٠ والدستور التركي ١٩٢٤ والدستور السوري ١٩٢٠ والدستور المصري ١٩٢٣ والدستور العراقي ١٩٢٥.</a:t>
            </a:r>
          </a:p>
          <a:p>
            <a:pPr algn="r" rtl="1" eaLnBrk="1" hangingPunct="1">
              <a:defRPr/>
            </a:pPr>
            <a:endParaRPr lang="ar-IQ" b="1" dirty="0">
              <a:solidFill>
                <a:srgbClr val="009900"/>
              </a:solidFill>
              <a:cs typeface="Ali-A-Samik" pitchFamily="2" charset="-78"/>
            </a:endParaRPr>
          </a:p>
        </p:txBody>
      </p:sp>
    </p:spTree>
    <p:extLst>
      <p:ext uri="{BB962C8B-B14F-4D97-AF65-F5344CB8AC3E}">
        <p14:creationId xmlns:p14="http://schemas.microsoft.com/office/powerpoint/2010/main" val="2228625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770" decel="100000"/>
                                        <p:tgtEl>
                                          <p:spTgt spid="2">
                                            <p:txEl>
                                              <p:pRg st="0" end="0"/>
                                            </p:txEl>
                                          </p:spTgt>
                                        </p:tgtEl>
                                      </p:cBhvr>
                                    </p:animEffect>
                                    <p:animScale>
                                      <p:cBhvr>
                                        <p:cTn id="8" dur="770" decel="100000"/>
                                        <p:tgtEl>
                                          <p:spTgt spid="2">
                                            <p:txEl>
                                              <p:pRg st="0" end="0"/>
                                            </p:txEl>
                                          </p:spTgt>
                                        </p:tgtEl>
                                      </p:cBhvr>
                                      <p:from x="10000" y="10000"/>
                                      <p:to x="200000" y="450000"/>
                                    </p:animScale>
                                    <p:animScale>
                                      <p:cBhvr>
                                        <p:cTn id="9" dur="1230" accel="100000" fill="hold">
                                          <p:stCondLst>
                                            <p:cond delay="770"/>
                                          </p:stCondLst>
                                        </p:cTn>
                                        <p:tgtEl>
                                          <p:spTgt spid="2">
                                            <p:txEl>
                                              <p:pRg st="0" end="0"/>
                                            </p:txEl>
                                          </p:spTgt>
                                        </p:tgtEl>
                                      </p:cBhvr>
                                      <p:from x="200000" y="450000"/>
                                      <p:to x="100000" y="100000"/>
                                    </p:animScale>
                                    <p:set>
                                      <p:cBhvr>
                                        <p:cTn id="10" dur="770" fill="hold"/>
                                        <p:tgtEl>
                                          <p:spTgt spid="2">
                                            <p:txEl>
                                              <p:pRg st="0" end="0"/>
                                            </p:txEl>
                                          </p:spTgt>
                                        </p:tgtEl>
                                        <p:attrNameLst>
                                          <p:attrName>ppt_x</p:attrName>
                                        </p:attrNameLst>
                                      </p:cBhvr>
                                      <p:to>
                                        <p:strVal val="(0.5)"/>
                                      </p:to>
                                    </p:set>
                                    <p:anim from="(0.5)" to="(#ppt_x)" calcmode="lin" valueType="num">
                                      <p:cBhvr>
                                        <p:cTn id="11" dur="1230" accel="100000" fill="hold">
                                          <p:stCondLst>
                                            <p:cond delay="770"/>
                                          </p:stCondLst>
                                        </p:cTn>
                                        <p:tgtEl>
                                          <p:spTgt spid="2">
                                            <p:txEl>
                                              <p:pRg st="0" end="0"/>
                                            </p:txEl>
                                          </p:spTgt>
                                        </p:tgtEl>
                                        <p:attrNameLst>
                                          <p:attrName>ppt_x</p:attrName>
                                        </p:attrNameLst>
                                      </p:cBhvr>
                                    </p:anim>
                                    <p:set>
                                      <p:cBhvr>
                                        <p:cTn id="12" dur="770" fill="hold"/>
                                        <p:tgtEl>
                                          <p:spTgt spid="2">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2">
                                            <p:txEl>
                                              <p:pRg st="0" end="0"/>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fade">
                                      <p:cBhvr>
                                        <p:cTn id="18" dur="770" decel="100000"/>
                                        <p:tgtEl>
                                          <p:spTgt spid="2">
                                            <p:txEl>
                                              <p:pRg st="1" end="1"/>
                                            </p:txEl>
                                          </p:spTgt>
                                        </p:tgtEl>
                                      </p:cBhvr>
                                    </p:animEffect>
                                    <p:animScale>
                                      <p:cBhvr>
                                        <p:cTn id="19" dur="770" decel="100000"/>
                                        <p:tgtEl>
                                          <p:spTgt spid="2">
                                            <p:txEl>
                                              <p:pRg st="1" end="1"/>
                                            </p:txEl>
                                          </p:spTgt>
                                        </p:tgtEl>
                                      </p:cBhvr>
                                      <p:from x="10000" y="10000"/>
                                      <p:to x="200000" y="450000"/>
                                    </p:animScale>
                                    <p:animScale>
                                      <p:cBhvr>
                                        <p:cTn id="20" dur="1230" accel="100000" fill="hold">
                                          <p:stCondLst>
                                            <p:cond delay="770"/>
                                          </p:stCondLst>
                                        </p:cTn>
                                        <p:tgtEl>
                                          <p:spTgt spid="2">
                                            <p:txEl>
                                              <p:pRg st="1" end="1"/>
                                            </p:txEl>
                                          </p:spTgt>
                                        </p:tgtEl>
                                      </p:cBhvr>
                                      <p:from x="200000" y="450000"/>
                                      <p:to x="100000" y="100000"/>
                                    </p:animScale>
                                    <p:set>
                                      <p:cBhvr>
                                        <p:cTn id="21" dur="770" fill="hold"/>
                                        <p:tgtEl>
                                          <p:spTgt spid="2">
                                            <p:txEl>
                                              <p:pRg st="1" end="1"/>
                                            </p:txEl>
                                          </p:spTgt>
                                        </p:tgtEl>
                                        <p:attrNameLst>
                                          <p:attrName>ppt_x</p:attrName>
                                        </p:attrNameLst>
                                      </p:cBhvr>
                                      <p:to>
                                        <p:strVal val="(0.5)"/>
                                      </p:to>
                                    </p:set>
                                    <p:anim from="(0.5)" to="(#ppt_x)" calcmode="lin" valueType="num">
                                      <p:cBhvr>
                                        <p:cTn id="22" dur="1230" accel="100000" fill="hold">
                                          <p:stCondLst>
                                            <p:cond delay="770"/>
                                          </p:stCondLst>
                                        </p:cTn>
                                        <p:tgtEl>
                                          <p:spTgt spid="2">
                                            <p:txEl>
                                              <p:pRg st="1" end="1"/>
                                            </p:txEl>
                                          </p:spTgt>
                                        </p:tgtEl>
                                        <p:attrNameLst>
                                          <p:attrName>ppt_x</p:attrName>
                                        </p:attrNameLst>
                                      </p:cBhvr>
                                    </p:anim>
                                    <p:set>
                                      <p:cBhvr>
                                        <p:cTn id="23" dur="770" fill="hold"/>
                                        <p:tgtEl>
                                          <p:spTgt spid="2">
                                            <p:txEl>
                                              <p:pRg st="1" end="1"/>
                                            </p:txEl>
                                          </p:spTgt>
                                        </p:tgtEl>
                                        <p:attrNameLst>
                                          <p:attrName>ppt_y</p:attrName>
                                        </p:attrNameLst>
                                      </p:cBhvr>
                                      <p:to>
                                        <p:strVal val="(#ppt_y+0.4)"/>
                                      </p:to>
                                    </p:set>
                                    <p:anim from="(#ppt_y+0.4)" to="(#ppt_y)" calcmode="lin" valueType="num">
                                      <p:cBhvr>
                                        <p:cTn id="24" dur="1230" accel="100000" fill="hold">
                                          <p:stCondLst>
                                            <p:cond delay="770"/>
                                          </p:stCondLst>
                                        </p:cTn>
                                        <p:tgtEl>
                                          <p:spTgt spid="2">
                                            <p:txEl>
                                              <p:pRg st="1" end="1"/>
                                            </p:txEl>
                                          </p:spTgt>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nodeType="clickEffect">
                                  <p:stCondLst>
                                    <p:cond delay="0"/>
                                  </p:stCondLst>
                                  <p:childTnLst>
                                    <p:set>
                                      <p:cBhvr>
                                        <p:cTn id="28" dur="1" fill="hold">
                                          <p:stCondLst>
                                            <p:cond delay="0"/>
                                          </p:stCondLst>
                                        </p:cTn>
                                        <p:tgtEl>
                                          <p:spTgt spid="2">
                                            <p:txEl>
                                              <p:pRg st="2" end="2"/>
                                            </p:txEl>
                                          </p:spTgt>
                                        </p:tgtEl>
                                        <p:attrNameLst>
                                          <p:attrName>style.visibility</p:attrName>
                                        </p:attrNameLst>
                                      </p:cBhvr>
                                      <p:to>
                                        <p:strVal val="visible"/>
                                      </p:to>
                                    </p:set>
                                    <p:animEffect transition="in" filter="fade">
                                      <p:cBhvr>
                                        <p:cTn id="29" dur="770" decel="100000"/>
                                        <p:tgtEl>
                                          <p:spTgt spid="2">
                                            <p:txEl>
                                              <p:pRg st="2" end="2"/>
                                            </p:txEl>
                                          </p:spTgt>
                                        </p:tgtEl>
                                      </p:cBhvr>
                                    </p:animEffect>
                                    <p:animScale>
                                      <p:cBhvr>
                                        <p:cTn id="30" dur="770" decel="100000"/>
                                        <p:tgtEl>
                                          <p:spTgt spid="2">
                                            <p:txEl>
                                              <p:pRg st="2" end="2"/>
                                            </p:txEl>
                                          </p:spTgt>
                                        </p:tgtEl>
                                      </p:cBhvr>
                                      <p:from x="10000" y="10000"/>
                                      <p:to x="200000" y="450000"/>
                                    </p:animScale>
                                    <p:animScale>
                                      <p:cBhvr>
                                        <p:cTn id="31" dur="1230" accel="100000" fill="hold">
                                          <p:stCondLst>
                                            <p:cond delay="770"/>
                                          </p:stCondLst>
                                        </p:cTn>
                                        <p:tgtEl>
                                          <p:spTgt spid="2">
                                            <p:txEl>
                                              <p:pRg st="2" end="2"/>
                                            </p:txEl>
                                          </p:spTgt>
                                        </p:tgtEl>
                                      </p:cBhvr>
                                      <p:from x="200000" y="450000"/>
                                      <p:to x="100000" y="100000"/>
                                    </p:animScale>
                                    <p:set>
                                      <p:cBhvr>
                                        <p:cTn id="32" dur="770" fill="hold"/>
                                        <p:tgtEl>
                                          <p:spTgt spid="2">
                                            <p:txEl>
                                              <p:pRg st="2" end="2"/>
                                            </p:txEl>
                                          </p:spTgt>
                                        </p:tgtEl>
                                        <p:attrNameLst>
                                          <p:attrName>ppt_x</p:attrName>
                                        </p:attrNameLst>
                                      </p:cBhvr>
                                      <p:to>
                                        <p:strVal val="(0.5)"/>
                                      </p:to>
                                    </p:set>
                                    <p:anim from="(0.5)" to="(#ppt_x)" calcmode="lin" valueType="num">
                                      <p:cBhvr>
                                        <p:cTn id="33" dur="1230" accel="100000" fill="hold">
                                          <p:stCondLst>
                                            <p:cond delay="770"/>
                                          </p:stCondLst>
                                        </p:cTn>
                                        <p:tgtEl>
                                          <p:spTgt spid="2">
                                            <p:txEl>
                                              <p:pRg st="2" end="2"/>
                                            </p:txEl>
                                          </p:spTgt>
                                        </p:tgtEl>
                                        <p:attrNameLst>
                                          <p:attrName>ppt_x</p:attrName>
                                        </p:attrNameLst>
                                      </p:cBhvr>
                                    </p:anim>
                                    <p:set>
                                      <p:cBhvr>
                                        <p:cTn id="34" dur="770" fill="hold"/>
                                        <p:tgtEl>
                                          <p:spTgt spid="2">
                                            <p:txEl>
                                              <p:pRg st="2" end="2"/>
                                            </p:txEl>
                                          </p:spTgt>
                                        </p:tgtEl>
                                        <p:attrNameLst>
                                          <p:attrName>ppt_y</p:attrName>
                                        </p:attrNameLst>
                                      </p:cBhvr>
                                      <p:to>
                                        <p:strVal val="(#ppt_y+0.4)"/>
                                      </p:to>
                                    </p:set>
                                    <p:anim from="(#ppt_y+0.4)" to="(#ppt_y)" calcmode="lin" valueType="num">
                                      <p:cBhvr>
                                        <p:cTn id="35" dur="1230" accel="100000" fill="hold">
                                          <p:stCondLst>
                                            <p:cond delay="770"/>
                                          </p:stCondLst>
                                        </p:cTn>
                                        <p:tgtEl>
                                          <p:spTgt spid="2">
                                            <p:txEl>
                                              <p:pRg st="2" end="2"/>
                                            </p:txEl>
                                          </p:spTgt>
                                        </p:tgtEl>
                                        <p:attrNameLst>
                                          <p:attrName>ppt_y</p:attrName>
                                        </p:attrNameLst>
                                      </p:cBhvr>
                                    </p:anim>
                                  </p:childTnLst>
                                </p:cTn>
                              </p:par>
                            </p:childTnLst>
                          </p:cTn>
                        </p:par>
                      </p:childTnLst>
                    </p:cTn>
                  </p:par>
                  <p:par>
                    <p:cTn id="36" fill="hold">
                      <p:stCondLst>
                        <p:cond delay="indefinite"/>
                      </p:stCondLst>
                      <p:childTnLst>
                        <p:par>
                          <p:cTn id="37" fill="hold">
                            <p:stCondLst>
                              <p:cond delay="0"/>
                            </p:stCondLst>
                            <p:childTnLst>
                              <p:par>
                                <p:cTn id="38" presetID="51" presetClass="entr" presetSubtype="0" fill="hold" nodeType="clickEffect">
                                  <p:stCondLst>
                                    <p:cond delay="0"/>
                                  </p:stCondLst>
                                  <p:childTnLst>
                                    <p:set>
                                      <p:cBhvr>
                                        <p:cTn id="39" dur="1" fill="hold">
                                          <p:stCondLst>
                                            <p:cond delay="0"/>
                                          </p:stCondLst>
                                        </p:cTn>
                                        <p:tgtEl>
                                          <p:spTgt spid="2">
                                            <p:txEl>
                                              <p:pRg st="3" end="3"/>
                                            </p:txEl>
                                          </p:spTgt>
                                        </p:tgtEl>
                                        <p:attrNameLst>
                                          <p:attrName>style.visibility</p:attrName>
                                        </p:attrNameLst>
                                      </p:cBhvr>
                                      <p:to>
                                        <p:strVal val="visible"/>
                                      </p:to>
                                    </p:set>
                                    <p:animEffect transition="in" filter="fade">
                                      <p:cBhvr>
                                        <p:cTn id="40" dur="770" decel="100000"/>
                                        <p:tgtEl>
                                          <p:spTgt spid="2">
                                            <p:txEl>
                                              <p:pRg st="3" end="3"/>
                                            </p:txEl>
                                          </p:spTgt>
                                        </p:tgtEl>
                                      </p:cBhvr>
                                    </p:animEffect>
                                    <p:animScale>
                                      <p:cBhvr>
                                        <p:cTn id="41" dur="770" decel="100000"/>
                                        <p:tgtEl>
                                          <p:spTgt spid="2">
                                            <p:txEl>
                                              <p:pRg st="3" end="3"/>
                                            </p:txEl>
                                          </p:spTgt>
                                        </p:tgtEl>
                                      </p:cBhvr>
                                      <p:from x="10000" y="10000"/>
                                      <p:to x="200000" y="450000"/>
                                    </p:animScale>
                                    <p:animScale>
                                      <p:cBhvr>
                                        <p:cTn id="42" dur="1230" accel="100000" fill="hold">
                                          <p:stCondLst>
                                            <p:cond delay="770"/>
                                          </p:stCondLst>
                                        </p:cTn>
                                        <p:tgtEl>
                                          <p:spTgt spid="2">
                                            <p:txEl>
                                              <p:pRg st="3" end="3"/>
                                            </p:txEl>
                                          </p:spTgt>
                                        </p:tgtEl>
                                      </p:cBhvr>
                                      <p:from x="200000" y="450000"/>
                                      <p:to x="100000" y="100000"/>
                                    </p:animScale>
                                    <p:set>
                                      <p:cBhvr>
                                        <p:cTn id="43" dur="770" fill="hold"/>
                                        <p:tgtEl>
                                          <p:spTgt spid="2">
                                            <p:txEl>
                                              <p:pRg st="3" end="3"/>
                                            </p:txEl>
                                          </p:spTgt>
                                        </p:tgtEl>
                                        <p:attrNameLst>
                                          <p:attrName>ppt_x</p:attrName>
                                        </p:attrNameLst>
                                      </p:cBhvr>
                                      <p:to>
                                        <p:strVal val="(0.5)"/>
                                      </p:to>
                                    </p:set>
                                    <p:anim from="(0.5)" to="(#ppt_x)" calcmode="lin" valueType="num">
                                      <p:cBhvr>
                                        <p:cTn id="44" dur="1230" accel="100000" fill="hold">
                                          <p:stCondLst>
                                            <p:cond delay="770"/>
                                          </p:stCondLst>
                                        </p:cTn>
                                        <p:tgtEl>
                                          <p:spTgt spid="2">
                                            <p:txEl>
                                              <p:pRg st="3" end="3"/>
                                            </p:txEl>
                                          </p:spTgt>
                                        </p:tgtEl>
                                        <p:attrNameLst>
                                          <p:attrName>ppt_x</p:attrName>
                                        </p:attrNameLst>
                                      </p:cBhvr>
                                    </p:anim>
                                    <p:set>
                                      <p:cBhvr>
                                        <p:cTn id="45" dur="770" fill="hold"/>
                                        <p:tgtEl>
                                          <p:spTgt spid="2">
                                            <p:txEl>
                                              <p:pRg st="3" end="3"/>
                                            </p:txEl>
                                          </p:spTgt>
                                        </p:tgtEl>
                                        <p:attrNameLst>
                                          <p:attrName>ppt_y</p:attrName>
                                        </p:attrNameLst>
                                      </p:cBhvr>
                                      <p:to>
                                        <p:strVal val="(#ppt_y+0.4)"/>
                                      </p:to>
                                    </p:set>
                                    <p:anim from="(#ppt_y+0.4)" to="(#ppt_y)" calcmode="lin" valueType="num">
                                      <p:cBhvr>
                                        <p:cTn id="46" dur="1230" accel="100000" fill="hold">
                                          <p:stCondLst>
                                            <p:cond delay="770"/>
                                          </p:stCondLst>
                                        </p:cTn>
                                        <p:tgtEl>
                                          <p:spTgt spid="2">
                                            <p:txEl>
                                              <p:pRg st="3" end="3"/>
                                            </p:txEl>
                                          </p:spTgt>
                                        </p:tgtEl>
                                        <p:attrNameLst>
                                          <p:attrName>ppt_y</p:attrName>
                                        </p:attrNameLst>
                                      </p:cBhvr>
                                    </p:anim>
                                  </p:childTnLst>
                                </p:cTn>
                              </p:par>
                            </p:childTnLst>
                          </p:cTn>
                        </p:par>
                      </p:childTnLst>
                    </p:cTn>
                  </p:par>
                  <p:par>
                    <p:cTn id="47" fill="hold">
                      <p:stCondLst>
                        <p:cond delay="indefinite"/>
                      </p:stCondLst>
                      <p:childTnLst>
                        <p:par>
                          <p:cTn id="48" fill="hold">
                            <p:stCondLst>
                              <p:cond delay="0"/>
                            </p:stCondLst>
                            <p:childTnLst>
                              <p:par>
                                <p:cTn id="49" presetID="51" presetClass="entr" presetSubtype="0" fill="hold" nodeType="clickEffect">
                                  <p:stCondLst>
                                    <p:cond delay="0"/>
                                  </p:stCondLst>
                                  <p:childTnLst>
                                    <p:set>
                                      <p:cBhvr>
                                        <p:cTn id="50" dur="1" fill="hold">
                                          <p:stCondLst>
                                            <p:cond delay="0"/>
                                          </p:stCondLst>
                                        </p:cTn>
                                        <p:tgtEl>
                                          <p:spTgt spid="2">
                                            <p:txEl>
                                              <p:pRg st="4" end="4"/>
                                            </p:txEl>
                                          </p:spTgt>
                                        </p:tgtEl>
                                        <p:attrNameLst>
                                          <p:attrName>style.visibility</p:attrName>
                                        </p:attrNameLst>
                                      </p:cBhvr>
                                      <p:to>
                                        <p:strVal val="visible"/>
                                      </p:to>
                                    </p:set>
                                    <p:animEffect transition="in" filter="fade">
                                      <p:cBhvr>
                                        <p:cTn id="51" dur="770" decel="100000"/>
                                        <p:tgtEl>
                                          <p:spTgt spid="2">
                                            <p:txEl>
                                              <p:pRg st="4" end="4"/>
                                            </p:txEl>
                                          </p:spTgt>
                                        </p:tgtEl>
                                      </p:cBhvr>
                                    </p:animEffect>
                                    <p:animScale>
                                      <p:cBhvr>
                                        <p:cTn id="52" dur="770" decel="100000"/>
                                        <p:tgtEl>
                                          <p:spTgt spid="2">
                                            <p:txEl>
                                              <p:pRg st="4" end="4"/>
                                            </p:txEl>
                                          </p:spTgt>
                                        </p:tgtEl>
                                      </p:cBhvr>
                                      <p:from x="10000" y="10000"/>
                                      <p:to x="200000" y="450000"/>
                                    </p:animScale>
                                    <p:animScale>
                                      <p:cBhvr>
                                        <p:cTn id="53" dur="1230" accel="100000" fill="hold">
                                          <p:stCondLst>
                                            <p:cond delay="770"/>
                                          </p:stCondLst>
                                        </p:cTn>
                                        <p:tgtEl>
                                          <p:spTgt spid="2">
                                            <p:txEl>
                                              <p:pRg st="4" end="4"/>
                                            </p:txEl>
                                          </p:spTgt>
                                        </p:tgtEl>
                                      </p:cBhvr>
                                      <p:from x="200000" y="450000"/>
                                      <p:to x="100000" y="100000"/>
                                    </p:animScale>
                                    <p:set>
                                      <p:cBhvr>
                                        <p:cTn id="54" dur="770" fill="hold"/>
                                        <p:tgtEl>
                                          <p:spTgt spid="2">
                                            <p:txEl>
                                              <p:pRg st="4" end="4"/>
                                            </p:txEl>
                                          </p:spTgt>
                                        </p:tgtEl>
                                        <p:attrNameLst>
                                          <p:attrName>ppt_x</p:attrName>
                                        </p:attrNameLst>
                                      </p:cBhvr>
                                      <p:to>
                                        <p:strVal val="(0.5)"/>
                                      </p:to>
                                    </p:set>
                                    <p:anim from="(0.5)" to="(#ppt_x)" calcmode="lin" valueType="num">
                                      <p:cBhvr>
                                        <p:cTn id="55" dur="1230" accel="100000" fill="hold">
                                          <p:stCondLst>
                                            <p:cond delay="770"/>
                                          </p:stCondLst>
                                        </p:cTn>
                                        <p:tgtEl>
                                          <p:spTgt spid="2">
                                            <p:txEl>
                                              <p:pRg st="4" end="4"/>
                                            </p:txEl>
                                          </p:spTgt>
                                        </p:tgtEl>
                                        <p:attrNameLst>
                                          <p:attrName>ppt_x</p:attrName>
                                        </p:attrNameLst>
                                      </p:cBhvr>
                                    </p:anim>
                                    <p:set>
                                      <p:cBhvr>
                                        <p:cTn id="56" dur="770" fill="hold"/>
                                        <p:tgtEl>
                                          <p:spTgt spid="2">
                                            <p:txEl>
                                              <p:pRg st="4" end="4"/>
                                            </p:txEl>
                                          </p:spTgt>
                                        </p:tgtEl>
                                        <p:attrNameLst>
                                          <p:attrName>ppt_y</p:attrName>
                                        </p:attrNameLst>
                                      </p:cBhvr>
                                      <p:to>
                                        <p:strVal val="(#ppt_y+0.4)"/>
                                      </p:to>
                                    </p:set>
                                    <p:anim from="(#ppt_y+0.4)" to="(#ppt_y)" calcmode="lin" valueType="num">
                                      <p:cBhvr>
                                        <p:cTn id="57" dur="1230" accel="100000" fill="hold">
                                          <p:stCondLst>
                                            <p:cond delay="770"/>
                                          </p:stCondLst>
                                        </p:cTn>
                                        <p:tgtEl>
                                          <p:spTgt spid="2">
                                            <p:txEl>
                                              <p:pRg st="4" end="4"/>
                                            </p:txEl>
                                          </p:spTgt>
                                        </p:tgtEl>
                                        <p:attrNameLst>
                                          <p:attrName>ppt_y</p:attrName>
                                        </p:attrNameLst>
                                      </p:cBhvr>
                                    </p:anim>
                                  </p:childTnLst>
                                </p:cTn>
                              </p:par>
                            </p:childTnLst>
                          </p:cTn>
                        </p:par>
                      </p:childTnLst>
                    </p:cTn>
                  </p:par>
                  <p:par>
                    <p:cTn id="58" fill="hold">
                      <p:stCondLst>
                        <p:cond delay="indefinite"/>
                      </p:stCondLst>
                      <p:childTnLst>
                        <p:par>
                          <p:cTn id="59" fill="hold">
                            <p:stCondLst>
                              <p:cond delay="0"/>
                            </p:stCondLst>
                            <p:childTnLst>
                              <p:par>
                                <p:cTn id="60" presetID="51" presetClass="entr" presetSubtype="0" fill="hold" nodeType="clickEffect">
                                  <p:stCondLst>
                                    <p:cond delay="0"/>
                                  </p:stCondLst>
                                  <p:childTnLst>
                                    <p:set>
                                      <p:cBhvr>
                                        <p:cTn id="61" dur="1" fill="hold">
                                          <p:stCondLst>
                                            <p:cond delay="0"/>
                                          </p:stCondLst>
                                        </p:cTn>
                                        <p:tgtEl>
                                          <p:spTgt spid="2">
                                            <p:txEl>
                                              <p:pRg st="5" end="5"/>
                                            </p:txEl>
                                          </p:spTgt>
                                        </p:tgtEl>
                                        <p:attrNameLst>
                                          <p:attrName>style.visibility</p:attrName>
                                        </p:attrNameLst>
                                      </p:cBhvr>
                                      <p:to>
                                        <p:strVal val="visible"/>
                                      </p:to>
                                    </p:set>
                                    <p:animEffect transition="in" filter="fade">
                                      <p:cBhvr>
                                        <p:cTn id="62" dur="770" decel="100000"/>
                                        <p:tgtEl>
                                          <p:spTgt spid="2">
                                            <p:txEl>
                                              <p:pRg st="5" end="5"/>
                                            </p:txEl>
                                          </p:spTgt>
                                        </p:tgtEl>
                                      </p:cBhvr>
                                    </p:animEffect>
                                    <p:animScale>
                                      <p:cBhvr>
                                        <p:cTn id="63" dur="770" decel="100000"/>
                                        <p:tgtEl>
                                          <p:spTgt spid="2">
                                            <p:txEl>
                                              <p:pRg st="5" end="5"/>
                                            </p:txEl>
                                          </p:spTgt>
                                        </p:tgtEl>
                                      </p:cBhvr>
                                      <p:from x="10000" y="10000"/>
                                      <p:to x="200000" y="450000"/>
                                    </p:animScale>
                                    <p:animScale>
                                      <p:cBhvr>
                                        <p:cTn id="64" dur="1230" accel="100000" fill="hold">
                                          <p:stCondLst>
                                            <p:cond delay="770"/>
                                          </p:stCondLst>
                                        </p:cTn>
                                        <p:tgtEl>
                                          <p:spTgt spid="2">
                                            <p:txEl>
                                              <p:pRg st="5" end="5"/>
                                            </p:txEl>
                                          </p:spTgt>
                                        </p:tgtEl>
                                      </p:cBhvr>
                                      <p:from x="200000" y="450000"/>
                                      <p:to x="100000" y="100000"/>
                                    </p:animScale>
                                    <p:set>
                                      <p:cBhvr>
                                        <p:cTn id="65" dur="770" fill="hold"/>
                                        <p:tgtEl>
                                          <p:spTgt spid="2">
                                            <p:txEl>
                                              <p:pRg st="5" end="5"/>
                                            </p:txEl>
                                          </p:spTgt>
                                        </p:tgtEl>
                                        <p:attrNameLst>
                                          <p:attrName>ppt_x</p:attrName>
                                        </p:attrNameLst>
                                      </p:cBhvr>
                                      <p:to>
                                        <p:strVal val="(0.5)"/>
                                      </p:to>
                                    </p:set>
                                    <p:anim from="(0.5)" to="(#ppt_x)" calcmode="lin" valueType="num">
                                      <p:cBhvr>
                                        <p:cTn id="66" dur="1230" accel="100000" fill="hold">
                                          <p:stCondLst>
                                            <p:cond delay="770"/>
                                          </p:stCondLst>
                                        </p:cTn>
                                        <p:tgtEl>
                                          <p:spTgt spid="2">
                                            <p:txEl>
                                              <p:pRg st="5" end="5"/>
                                            </p:txEl>
                                          </p:spTgt>
                                        </p:tgtEl>
                                        <p:attrNameLst>
                                          <p:attrName>ppt_x</p:attrName>
                                        </p:attrNameLst>
                                      </p:cBhvr>
                                    </p:anim>
                                    <p:set>
                                      <p:cBhvr>
                                        <p:cTn id="67" dur="770" fill="hold"/>
                                        <p:tgtEl>
                                          <p:spTgt spid="2">
                                            <p:txEl>
                                              <p:pRg st="5" end="5"/>
                                            </p:txEl>
                                          </p:spTgt>
                                        </p:tgtEl>
                                        <p:attrNameLst>
                                          <p:attrName>ppt_y</p:attrName>
                                        </p:attrNameLst>
                                      </p:cBhvr>
                                      <p:to>
                                        <p:strVal val="(#ppt_y+0.4)"/>
                                      </p:to>
                                    </p:set>
                                    <p:anim from="(#ppt_y+0.4)" to="(#ppt_y)" calcmode="lin" valueType="num">
                                      <p:cBhvr>
                                        <p:cTn id="68" dur="1230" accel="100000" fill="hold">
                                          <p:stCondLst>
                                            <p:cond delay="770"/>
                                          </p:stCondLst>
                                        </p:cTn>
                                        <p:tgtEl>
                                          <p:spTgt spid="2">
                                            <p:txEl>
                                              <p:pRg st="5" end="5"/>
                                            </p:txEl>
                                          </p:spTgt>
                                        </p:tgtEl>
                                        <p:attrNameLst>
                                          <p:attrName>ppt_y</p:attrName>
                                        </p:attrNameLst>
                                      </p:cBhvr>
                                    </p:anim>
                                  </p:childTnLst>
                                </p:cTn>
                              </p:par>
                            </p:childTnLst>
                          </p:cTn>
                        </p:par>
                      </p:childTnLst>
                    </p:cTn>
                  </p:par>
                  <p:par>
                    <p:cTn id="69" fill="hold">
                      <p:stCondLst>
                        <p:cond delay="indefinite"/>
                      </p:stCondLst>
                      <p:childTnLst>
                        <p:par>
                          <p:cTn id="70" fill="hold">
                            <p:stCondLst>
                              <p:cond delay="0"/>
                            </p:stCondLst>
                            <p:childTnLst>
                              <p:par>
                                <p:cTn id="71" presetID="51" presetClass="entr" presetSubtype="0" fill="hold" nodeType="clickEffect">
                                  <p:stCondLst>
                                    <p:cond delay="0"/>
                                  </p:stCondLst>
                                  <p:childTnLst>
                                    <p:set>
                                      <p:cBhvr>
                                        <p:cTn id="72" dur="1" fill="hold">
                                          <p:stCondLst>
                                            <p:cond delay="0"/>
                                          </p:stCondLst>
                                        </p:cTn>
                                        <p:tgtEl>
                                          <p:spTgt spid="2">
                                            <p:txEl>
                                              <p:pRg st="6" end="6"/>
                                            </p:txEl>
                                          </p:spTgt>
                                        </p:tgtEl>
                                        <p:attrNameLst>
                                          <p:attrName>style.visibility</p:attrName>
                                        </p:attrNameLst>
                                      </p:cBhvr>
                                      <p:to>
                                        <p:strVal val="visible"/>
                                      </p:to>
                                    </p:set>
                                    <p:animEffect transition="in" filter="fade">
                                      <p:cBhvr>
                                        <p:cTn id="73" dur="770" decel="100000"/>
                                        <p:tgtEl>
                                          <p:spTgt spid="2">
                                            <p:txEl>
                                              <p:pRg st="6" end="6"/>
                                            </p:txEl>
                                          </p:spTgt>
                                        </p:tgtEl>
                                      </p:cBhvr>
                                    </p:animEffect>
                                    <p:animScale>
                                      <p:cBhvr>
                                        <p:cTn id="74" dur="770" decel="100000"/>
                                        <p:tgtEl>
                                          <p:spTgt spid="2">
                                            <p:txEl>
                                              <p:pRg st="6" end="6"/>
                                            </p:txEl>
                                          </p:spTgt>
                                        </p:tgtEl>
                                      </p:cBhvr>
                                      <p:from x="10000" y="10000"/>
                                      <p:to x="200000" y="450000"/>
                                    </p:animScale>
                                    <p:animScale>
                                      <p:cBhvr>
                                        <p:cTn id="75" dur="1230" accel="100000" fill="hold">
                                          <p:stCondLst>
                                            <p:cond delay="770"/>
                                          </p:stCondLst>
                                        </p:cTn>
                                        <p:tgtEl>
                                          <p:spTgt spid="2">
                                            <p:txEl>
                                              <p:pRg st="6" end="6"/>
                                            </p:txEl>
                                          </p:spTgt>
                                        </p:tgtEl>
                                      </p:cBhvr>
                                      <p:from x="200000" y="450000"/>
                                      <p:to x="100000" y="100000"/>
                                    </p:animScale>
                                    <p:set>
                                      <p:cBhvr>
                                        <p:cTn id="76" dur="770" fill="hold"/>
                                        <p:tgtEl>
                                          <p:spTgt spid="2">
                                            <p:txEl>
                                              <p:pRg st="6" end="6"/>
                                            </p:txEl>
                                          </p:spTgt>
                                        </p:tgtEl>
                                        <p:attrNameLst>
                                          <p:attrName>ppt_x</p:attrName>
                                        </p:attrNameLst>
                                      </p:cBhvr>
                                      <p:to>
                                        <p:strVal val="(0.5)"/>
                                      </p:to>
                                    </p:set>
                                    <p:anim from="(0.5)" to="(#ppt_x)" calcmode="lin" valueType="num">
                                      <p:cBhvr>
                                        <p:cTn id="77" dur="1230" accel="100000" fill="hold">
                                          <p:stCondLst>
                                            <p:cond delay="770"/>
                                          </p:stCondLst>
                                        </p:cTn>
                                        <p:tgtEl>
                                          <p:spTgt spid="2">
                                            <p:txEl>
                                              <p:pRg st="6" end="6"/>
                                            </p:txEl>
                                          </p:spTgt>
                                        </p:tgtEl>
                                        <p:attrNameLst>
                                          <p:attrName>ppt_x</p:attrName>
                                        </p:attrNameLst>
                                      </p:cBhvr>
                                    </p:anim>
                                    <p:set>
                                      <p:cBhvr>
                                        <p:cTn id="78" dur="770" fill="hold"/>
                                        <p:tgtEl>
                                          <p:spTgt spid="2">
                                            <p:txEl>
                                              <p:pRg st="6" end="6"/>
                                            </p:txEl>
                                          </p:spTgt>
                                        </p:tgtEl>
                                        <p:attrNameLst>
                                          <p:attrName>ppt_y</p:attrName>
                                        </p:attrNameLst>
                                      </p:cBhvr>
                                      <p:to>
                                        <p:strVal val="(#ppt_y+0.4)"/>
                                      </p:to>
                                    </p:set>
                                    <p:anim from="(#ppt_y+0.4)" to="(#ppt_y)" calcmode="lin" valueType="num">
                                      <p:cBhvr>
                                        <p:cTn id="79" dur="1230" accel="100000" fill="hold">
                                          <p:stCondLst>
                                            <p:cond delay="770"/>
                                          </p:stCondLst>
                                        </p:cTn>
                                        <p:tgtEl>
                                          <p:spTgt spid="2">
                                            <p:txEl>
                                              <p:pRg st="6" end="6"/>
                                            </p:txEl>
                                          </p:spTgt>
                                        </p:tgtEl>
                                        <p:attrNameLst>
                                          <p:attrName>ppt_y</p:attrName>
                                        </p:attrNameLst>
                                      </p:cBhvr>
                                    </p:anim>
                                  </p:childTnLst>
                                </p:cTn>
                              </p:par>
                            </p:childTnLst>
                          </p:cTn>
                        </p:par>
                      </p:childTnLst>
                    </p:cTn>
                  </p:par>
                  <p:par>
                    <p:cTn id="80" fill="hold">
                      <p:stCondLst>
                        <p:cond delay="indefinite"/>
                      </p:stCondLst>
                      <p:childTnLst>
                        <p:par>
                          <p:cTn id="81" fill="hold">
                            <p:stCondLst>
                              <p:cond delay="0"/>
                            </p:stCondLst>
                            <p:childTnLst>
                              <p:par>
                                <p:cTn id="82" presetID="51" presetClass="entr" presetSubtype="0" fill="hold" nodeType="clickEffect">
                                  <p:stCondLst>
                                    <p:cond delay="0"/>
                                  </p:stCondLst>
                                  <p:childTnLst>
                                    <p:set>
                                      <p:cBhvr>
                                        <p:cTn id="83" dur="1" fill="hold">
                                          <p:stCondLst>
                                            <p:cond delay="0"/>
                                          </p:stCondLst>
                                        </p:cTn>
                                        <p:tgtEl>
                                          <p:spTgt spid="2">
                                            <p:txEl>
                                              <p:pRg st="7" end="7"/>
                                            </p:txEl>
                                          </p:spTgt>
                                        </p:tgtEl>
                                        <p:attrNameLst>
                                          <p:attrName>style.visibility</p:attrName>
                                        </p:attrNameLst>
                                      </p:cBhvr>
                                      <p:to>
                                        <p:strVal val="visible"/>
                                      </p:to>
                                    </p:set>
                                    <p:animEffect transition="in" filter="fade">
                                      <p:cBhvr>
                                        <p:cTn id="84" dur="770" decel="100000"/>
                                        <p:tgtEl>
                                          <p:spTgt spid="2">
                                            <p:txEl>
                                              <p:pRg st="7" end="7"/>
                                            </p:txEl>
                                          </p:spTgt>
                                        </p:tgtEl>
                                      </p:cBhvr>
                                    </p:animEffect>
                                    <p:animScale>
                                      <p:cBhvr>
                                        <p:cTn id="85" dur="770" decel="100000"/>
                                        <p:tgtEl>
                                          <p:spTgt spid="2">
                                            <p:txEl>
                                              <p:pRg st="7" end="7"/>
                                            </p:txEl>
                                          </p:spTgt>
                                        </p:tgtEl>
                                      </p:cBhvr>
                                      <p:from x="10000" y="10000"/>
                                      <p:to x="200000" y="450000"/>
                                    </p:animScale>
                                    <p:animScale>
                                      <p:cBhvr>
                                        <p:cTn id="86" dur="1230" accel="100000" fill="hold">
                                          <p:stCondLst>
                                            <p:cond delay="770"/>
                                          </p:stCondLst>
                                        </p:cTn>
                                        <p:tgtEl>
                                          <p:spTgt spid="2">
                                            <p:txEl>
                                              <p:pRg st="7" end="7"/>
                                            </p:txEl>
                                          </p:spTgt>
                                        </p:tgtEl>
                                      </p:cBhvr>
                                      <p:from x="200000" y="450000"/>
                                      <p:to x="100000" y="100000"/>
                                    </p:animScale>
                                    <p:set>
                                      <p:cBhvr>
                                        <p:cTn id="87" dur="770" fill="hold"/>
                                        <p:tgtEl>
                                          <p:spTgt spid="2">
                                            <p:txEl>
                                              <p:pRg st="7" end="7"/>
                                            </p:txEl>
                                          </p:spTgt>
                                        </p:tgtEl>
                                        <p:attrNameLst>
                                          <p:attrName>ppt_x</p:attrName>
                                        </p:attrNameLst>
                                      </p:cBhvr>
                                      <p:to>
                                        <p:strVal val="(0.5)"/>
                                      </p:to>
                                    </p:set>
                                    <p:anim from="(0.5)" to="(#ppt_x)" calcmode="lin" valueType="num">
                                      <p:cBhvr>
                                        <p:cTn id="88" dur="1230" accel="100000" fill="hold">
                                          <p:stCondLst>
                                            <p:cond delay="770"/>
                                          </p:stCondLst>
                                        </p:cTn>
                                        <p:tgtEl>
                                          <p:spTgt spid="2">
                                            <p:txEl>
                                              <p:pRg st="7" end="7"/>
                                            </p:txEl>
                                          </p:spTgt>
                                        </p:tgtEl>
                                        <p:attrNameLst>
                                          <p:attrName>ppt_x</p:attrName>
                                        </p:attrNameLst>
                                      </p:cBhvr>
                                    </p:anim>
                                    <p:set>
                                      <p:cBhvr>
                                        <p:cTn id="89" dur="770" fill="hold"/>
                                        <p:tgtEl>
                                          <p:spTgt spid="2">
                                            <p:txEl>
                                              <p:pRg st="7" end="7"/>
                                            </p:txEl>
                                          </p:spTgt>
                                        </p:tgtEl>
                                        <p:attrNameLst>
                                          <p:attrName>ppt_y</p:attrName>
                                        </p:attrNameLst>
                                      </p:cBhvr>
                                      <p:to>
                                        <p:strVal val="(#ppt_y+0.4)"/>
                                      </p:to>
                                    </p:set>
                                    <p:anim from="(#ppt_y+0.4)" to="(#ppt_y)" calcmode="lin" valueType="num">
                                      <p:cBhvr>
                                        <p:cTn id="90" dur="1230" accel="100000" fill="hold">
                                          <p:stCondLst>
                                            <p:cond delay="770"/>
                                          </p:stCondLst>
                                        </p:cTn>
                                        <p:tgtEl>
                                          <p:spTgt spid="2">
                                            <p:txEl>
                                              <p:pRg st="7" end="7"/>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686800" cy="3970318"/>
          </a:xfrm>
          <a:prstGeom prst="rect">
            <a:avLst/>
          </a:prstGeom>
        </p:spPr>
        <p:txBody>
          <a:bodyPr wrap="square">
            <a:spAutoFit/>
          </a:bodyPr>
          <a:lstStyle/>
          <a:p>
            <a:pPr marL="285750" indent="-285750" algn="r" rtl="1">
              <a:buFontTx/>
              <a:buChar char="-"/>
              <a:defRPr/>
            </a:pPr>
            <a:r>
              <a:rPr lang="ar-IQ" sz="2800" dirty="0">
                <a:solidFill>
                  <a:srgbClr val="0070C0"/>
                </a:solidFill>
                <a:cs typeface="Ali-A-Samik" pitchFamily="2" charset="-78"/>
              </a:rPr>
              <a:t> لقد ساد اعتقاد لدى مفكري القرن الثامن عشر ان الدستور المدون اسمى من الدستور غير المدون بسبب:</a:t>
            </a:r>
          </a:p>
          <a:p>
            <a:pPr marL="285750" indent="-285750" algn="r" rtl="1">
              <a:buFontTx/>
              <a:buChar char="-"/>
              <a:defRPr/>
            </a:pPr>
            <a:endParaRPr lang="ar-IQ" sz="2800" dirty="0">
              <a:solidFill>
                <a:srgbClr val="0070C0"/>
              </a:solidFill>
              <a:cs typeface="Ali-A-Samik" pitchFamily="2" charset="-78"/>
            </a:endParaRPr>
          </a:p>
          <a:p>
            <a:pPr algn="r" rtl="1">
              <a:defRPr/>
            </a:pPr>
            <a:r>
              <a:rPr lang="ar-IQ" sz="2800" dirty="0">
                <a:solidFill>
                  <a:schemeClr val="accent2"/>
                </a:solidFill>
                <a:cs typeface="Ali-A-Samik" pitchFamily="2" charset="-78"/>
              </a:rPr>
              <a:t>١- الدستور المدون يمتاز بدقة الاحكام ووضوحها.</a:t>
            </a:r>
          </a:p>
          <a:p>
            <a:pPr algn="r" rtl="1">
              <a:defRPr/>
            </a:pPr>
            <a:r>
              <a:rPr lang="ar-IQ" sz="2800" dirty="0">
                <a:solidFill>
                  <a:schemeClr val="accent2"/>
                </a:solidFill>
                <a:cs typeface="Ali-A-Samik" pitchFamily="2" charset="-78"/>
              </a:rPr>
              <a:t>٢- الدستور المدون اداة يستطيع الفرد بموجبها التعرف على حقوقه وواجباته.</a:t>
            </a:r>
          </a:p>
          <a:p>
            <a:pPr algn="r" rtl="1">
              <a:defRPr/>
            </a:pPr>
            <a:r>
              <a:rPr lang="ar-IQ" sz="2800" dirty="0">
                <a:solidFill>
                  <a:schemeClr val="accent2"/>
                </a:solidFill>
                <a:cs typeface="Ali-A-Samik" pitchFamily="2" charset="-78"/>
              </a:rPr>
              <a:t>٣- ان الدستور المدون يسهل على الفرد معرفة الحدود المرسومة لاختصاصات القابضين على السلطة.</a:t>
            </a:r>
          </a:p>
          <a:p>
            <a:pPr algn="r" rtl="1">
              <a:defRPr/>
            </a:pPr>
            <a:r>
              <a:rPr lang="ar-IQ" sz="2800" dirty="0">
                <a:solidFill>
                  <a:schemeClr val="accent2"/>
                </a:solidFill>
                <a:cs typeface="Ali-A-Samik" pitchFamily="2" charset="-78"/>
              </a:rPr>
              <a:t>٤- بعض الفقهاء يقول بأن الدستور لا يوجد إلا عندما يكون بمقدورنا وضعه في الجيب، اي معرفة نصوصه بمضمونه.</a:t>
            </a:r>
          </a:p>
        </p:txBody>
      </p:sp>
    </p:spTree>
    <p:extLst>
      <p:ext uri="{BB962C8B-B14F-4D97-AF65-F5344CB8AC3E}">
        <p14:creationId xmlns:p14="http://schemas.microsoft.com/office/powerpoint/2010/main" val="237758723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43543"/>
            <a:ext cx="8817429" cy="6678751"/>
          </a:xfrm>
          <a:prstGeom prst="rect">
            <a:avLst/>
          </a:prstGeom>
        </p:spPr>
        <p:txBody>
          <a:bodyPr wrap="square">
            <a:spAutoFit/>
          </a:bodyPr>
          <a:lstStyle/>
          <a:p>
            <a:pPr algn="r"/>
            <a:r>
              <a:rPr lang="ar-IQ" sz="3200" b="1" dirty="0">
                <a:solidFill>
                  <a:srgbClr val="C00000"/>
                </a:solidFill>
                <a:effectLst>
                  <a:outerShdw blurRad="38100" dist="38100" dir="2700000" algn="tl">
                    <a:srgbClr val="000000">
                      <a:alpha val="43137"/>
                    </a:srgbClr>
                  </a:outerShdw>
                </a:effectLst>
              </a:rPr>
              <a:t>٢- الدستور غير المدون:</a:t>
            </a:r>
            <a:br>
              <a:rPr lang="ar-IQ" sz="2400" b="1" dirty="0">
                <a:solidFill>
                  <a:srgbClr val="C00000"/>
                </a:solidFill>
                <a:effectLst>
                  <a:outerShdw blurRad="38100" dist="38100" dir="2700000" algn="tl">
                    <a:srgbClr val="000000">
                      <a:alpha val="43137"/>
                    </a:srgbClr>
                  </a:outerShdw>
                </a:effectLst>
              </a:rPr>
            </a:br>
            <a:r>
              <a:rPr lang="ar-IQ" sz="2000" b="1" dirty="0">
                <a:effectLst>
                  <a:outerShdw blurRad="38100" dist="38100" dir="2700000" algn="tl">
                    <a:srgbClr val="000000">
                      <a:alpha val="43137"/>
                    </a:srgbClr>
                  </a:outerShdw>
                </a:effectLst>
              </a:rPr>
              <a:t>- يقصد به الدستور الذي لا يتدخل المشرع الدستوري في وضع احكامه وتثبيتها في وثيقة معينة بل يستمد احكامه من العرف والسوابق القضائية.</a:t>
            </a:r>
            <a:br>
              <a:rPr lang="ar-IQ" sz="2000" b="1" dirty="0">
                <a:effectLst>
                  <a:outerShdw blurRad="38100" dist="38100" dir="2700000" algn="tl">
                    <a:srgbClr val="000000">
                      <a:alpha val="43137"/>
                    </a:srgbClr>
                  </a:outerShdw>
                </a:effectLst>
              </a:rPr>
            </a:br>
            <a:r>
              <a:rPr lang="ar-IQ" sz="2000" b="1" dirty="0">
                <a:effectLst>
                  <a:outerShdw blurRad="38100" dist="38100" dir="2700000" algn="tl">
                    <a:srgbClr val="000000">
                      <a:alpha val="43137"/>
                    </a:srgbClr>
                  </a:outerShdw>
                </a:effectLst>
              </a:rPr>
              <a:t>- يطلق جانب من الفقه مصطلح الدستور العرفي على الدستور غير المدون (</a:t>
            </a:r>
            <a:r>
              <a:rPr lang="ar-IQ" sz="2000" b="1" dirty="0">
                <a:solidFill>
                  <a:srgbClr val="FF0000"/>
                </a:solidFill>
                <a:effectLst>
                  <a:outerShdw blurRad="38100" dist="38100" dir="2700000" algn="tl">
                    <a:srgbClr val="000000">
                      <a:alpha val="43137"/>
                    </a:srgbClr>
                  </a:outerShdw>
                </a:effectLst>
              </a:rPr>
              <a:t>بسبب ان العرف يكون المصدر الرئيسي لاحكامه</a:t>
            </a:r>
            <a:r>
              <a:rPr lang="ar-IQ" sz="2000" b="1" dirty="0">
                <a:effectLst>
                  <a:outerShdw blurRad="38100" dist="38100" dir="2700000" algn="tl">
                    <a:srgbClr val="000000">
                      <a:alpha val="43137"/>
                    </a:srgbClr>
                  </a:outerShdw>
                </a:effectLst>
              </a:rPr>
              <a:t>)، ولكن مصطلح الدستور غير المدون اكثر دقة من مصطلح الدستور العرفي (السبب: </a:t>
            </a:r>
            <a:r>
              <a:rPr lang="ar-IQ" sz="2000" b="1" dirty="0">
                <a:solidFill>
                  <a:srgbClr val="0070C0"/>
                </a:solidFill>
                <a:effectLst>
                  <a:outerShdw blurRad="38100" dist="38100" dir="2700000" algn="tl">
                    <a:srgbClr val="000000">
                      <a:alpha val="43137"/>
                    </a:srgbClr>
                  </a:outerShdw>
                </a:effectLst>
              </a:rPr>
              <a:t>لأنه يتسع ليشمل جميع المصادر غير التشريعية سواء تمثلت في العرف او في التفسيرات القضائية</a:t>
            </a:r>
            <a:r>
              <a:rPr lang="ar-IQ" sz="2000" b="1" dirty="0">
                <a:effectLst>
                  <a:outerShdw blurRad="38100" dist="38100" dir="2700000" algn="tl">
                    <a:srgbClr val="000000">
                      <a:alpha val="43137"/>
                    </a:srgbClr>
                  </a:outerShdw>
                </a:effectLst>
              </a:rPr>
              <a:t>).</a:t>
            </a:r>
            <a:br>
              <a:rPr lang="ar-IQ" sz="2000" b="1" dirty="0">
                <a:effectLst>
                  <a:outerShdw blurRad="38100" dist="38100" dir="2700000" algn="tl">
                    <a:srgbClr val="000000">
                      <a:alpha val="43137"/>
                    </a:srgbClr>
                  </a:outerShdw>
                </a:effectLst>
              </a:rPr>
            </a:br>
            <a:r>
              <a:rPr lang="ar-IQ" sz="2000" b="1" dirty="0">
                <a:effectLst>
                  <a:outerShdw blurRad="38100" dist="38100" dir="2700000" algn="tl">
                    <a:srgbClr val="000000">
                      <a:alpha val="43137"/>
                    </a:srgbClr>
                  </a:outerShdw>
                </a:effectLst>
              </a:rPr>
              <a:t>- </a:t>
            </a:r>
            <a:r>
              <a:rPr lang="ar-IQ" sz="2400" b="1" dirty="0">
                <a:solidFill>
                  <a:srgbClr val="FFC000"/>
                </a:solidFill>
                <a:effectLst>
                  <a:outerShdw blurRad="38100" dist="38100" dir="2700000" algn="tl">
                    <a:srgbClr val="000000">
                      <a:alpha val="43137"/>
                    </a:srgbClr>
                  </a:outerShdw>
                </a:effectLst>
              </a:rPr>
              <a:t>يقول انصار الدستور غير المدون في مزاياه: </a:t>
            </a:r>
            <a:r>
              <a:rPr lang="ar-IQ" sz="2000" b="1" dirty="0">
                <a:effectLst>
                  <a:outerShdw blurRad="38100" dist="38100" dir="2700000" algn="tl">
                    <a:srgbClr val="000000">
                      <a:alpha val="43137"/>
                    </a:srgbClr>
                  </a:outerShdw>
                </a:effectLst>
              </a:rPr>
              <a:t>ان الدستور غير المدون يمتاز بالمرونة وسهولة التطور. لأنه ليس من وضع شخص او هيئة معينة وانما هو وليد المجتمع ومن نتاج طبيعة الكائنات، يساير الحياة المتغيرة المتجددة ويلبي حاجات المجتمع.</a:t>
            </a:r>
            <a:br>
              <a:rPr lang="ar-IQ" sz="2000" b="1" dirty="0">
                <a:effectLst>
                  <a:outerShdw blurRad="38100" dist="38100" dir="2700000" algn="tl">
                    <a:srgbClr val="000000">
                      <a:alpha val="43137"/>
                    </a:srgbClr>
                  </a:outerShdw>
                </a:effectLst>
              </a:rPr>
            </a:br>
            <a:r>
              <a:rPr lang="ar-IQ" sz="2000" b="1" dirty="0">
                <a:effectLst>
                  <a:outerShdw blurRad="38100" dist="38100" dir="2700000" algn="tl">
                    <a:srgbClr val="000000">
                      <a:alpha val="43137"/>
                    </a:srgbClr>
                  </a:outerShdw>
                </a:effectLst>
              </a:rPr>
              <a:t>- ان الفيلسوف الفرنسي (</a:t>
            </a:r>
            <a:r>
              <a:rPr lang="ar-IQ" sz="2000" b="1" dirty="0">
                <a:solidFill>
                  <a:srgbClr val="7030A0"/>
                </a:solidFill>
                <a:effectLst>
                  <a:outerShdw blurRad="38100" dist="38100" dir="2700000" algn="tl">
                    <a:srgbClr val="000000">
                      <a:alpha val="43137"/>
                    </a:srgbClr>
                  </a:outerShdw>
                </a:effectLst>
              </a:rPr>
              <a:t>دي بونالد</a:t>
            </a:r>
            <a:r>
              <a:rPr lang="ar-IQ" sz="2000" b="1" dirty="0">
                <a:effectLst>
                  <a:outerShdw blurRad="38100" dist="38100" dir="2700000" algn="tl">
                    <a:srgbClr val="000000">
                      <a:alpha val="43137"/>
                    </a:srgbClr>
                  </a:outerShdw>
                </a:effectLst>
              </a:rPr>
              <a:t>) في كتابه (</a:t>
            </a:r>
            <a:r>
              <a:rPr lang="ar-IQ" sz="2000" b="1" dirty="0">
                <a:solidFill>
                  <a:srgbClr val="7030A0"/>
                </a:solidFill>
                <a:effectLst>
                  <a:outerShdw blurRad="38100" dist="38100" dir="2700000" algn="tl">
                    <a:srgbClr val="000000">
                      <a:alpha val="43137"/>
                    </a:srgbClr>
                  </a:outerShdw>
                </a:effectLst>
              </a:rPr>
              <a:t>نظرية السلطة السياسية والدينية</a:t>
            </a:r>
            <a:r>
              <a:rPr lang="ar-IQ" sz="2000" b="1" dirty="0">
                <a:effectLst>
                  <a:outerShdw blurRad="38100" dist="38100" dir="2700000" algn="tl">
                    <a:srgbClr val="000000">
                      <a:alpha val="43137"/>
                    </a:srgbClr>
                  </a:outerShdw>
                </a:effectLst>
              </a:rPr>
              <a:t>) الصادر سنة ١٧٩٦ ينكر الدستور المدون ويدافع عن الدستور غير المدون، لأن الدستور عنده يستمد احكامه من التقاليد والاعراف، ولا يمكن كتابة الدستور لأنه الوجود والطبيعة، و لا يمكن كتابة الوجود ولا الطبيعة، وكتابة الدستور تعني قلب مفاهيمه.</a:t>
            </a:r>
            <a:br>
              <a:rPr lang="ar-IQ" sz="2000" b="1" dirty="0">
                <a:effectLst>
                  <a:outerShdw blurRad="38100" dist="38100" dir="2700000" algn="tl">
                    <a:srgbClr val="000000">
                      <a:alpha val="43137"/>
                    </a:srgbClr>
                  </a:outerShdw>
                </a:effectLst>
              </a:rPr>
            </a:br>
            <a:r>
              <a:rPr lang="ar-IQ" sz="2000" b="1" dirty="0">
                <a:effectLst>
                  <a:outerShdw blurRad="38100" dist="38100" dir="2700000" algn="tl">
                    <a:srgbClr val="000000">
                      <a:alpha val="43137"/>
                    </a:srgbClr>
                  </a:outerShdw>
                </a:effectLst>
              </a:rPr>
              <a:t>- </a:t>
            </a:r>
            <a:r>
              <a:rPr lang="ar-IQ" sz="2400" b="1" dirty="0">
                <a:effectLst>
                  <a:outerShdw blurRad="38100" dist="38100" dir="2700000" algn="tl">
                    <a:srgbClr val="000000">
                      <a:alpha val="43137"/>
                    </a:srgbClr>
                  </a:outerShdw>
                </a:effectLst>
              </a:rPr>
              <a:t>المثال الواضح للدستور غير المدون هو الدستور الانكليزي. فلا توجد في انكلترا وثيقة مدونة تسمى بالدستور الانكليزي (السبب: </a:t>
            </a:r>
            <a:r>
              <a:rPr lang="ar-IQ" sz="2400" b="1" dirty="0">
                <a:solidFill>
                  <a:srgbClr val="7030A0"/>
                </a:solidFill>
                <a:effectLst>
                  <a:outerShdw blurRad="38100" dist="38100" dir="2700000" algn="tl">
                    <a:srgbClr val="000000">
                      <a:alpha val="43137"/>
                    </a:srgbClr>
                  </a:outerShdw>
                </a:effectLst>
              </a:rPr>
              <a:t>لأن الغالبية من القواعد الدستورية المطبقة في بريطانيا نشأت وتطورت </a:t>
            </a:r>
            <a:r>
              <a:rPr lang="ar-IQ" sz="2000" b="1" dirty="0">
                <a:solidFill>
                  <a:srgbClr val="7030A0"/>
                </a:solidFill>
                <a:effectLst>
                  <a:outerShdw blurRad="38100" dist="38100" dir="2700000" algn="tl">
                    <a:srgbClr val="000000">
                      <a:alpha val="43137"/>
                    </a:srgbClr>
                  </a:outerShdw>
                </a:effectLst>
              </a:rPr>
              <a:t>استناداً الى التقاليد والاعراف والسوابق القضائية</a:t>
            </a:r>
            <a:r>
              <a:rPr lang="ar-IQ" sz="2000" b="1" dirty="0">
                <a:effectLst>
                  <a:outerShdw blurRad="38100" dist="38100" dir="2700000" algn="tl">
                    <a:srgbClr val="000000">
                      <a:alpha val="43137"/>
                    </a:srgbClr>
                  </a:outerShdw>
                </a:effectLst>
              </a:rPr>
              <a:t>).</a:t>
            </a:r>
            <a:br>
              <a:rPr lang="ar-IQ" sz="2000" b="1" dirty="0">
                <a:effectLst>
                  <a:outerShdw blurRad="38100" dist="38100" dir="2700000" algn="tl">
                    <a:srgbClr val="000000">
                      <a:alpha val="43137"/>
                    </a:srgbClr>
                  </a:outerShdw>
                </a:effectLst>
              </a:rPr>
            </a:br>
            <a:r>
              <a:rPr lang="ar-IQ" sz="2000" b="1" dirty="0">
                <a:effectLst>
                  <a:outerShdw blurRad="38100" dist="38100" dir="2700000" algn="tl">
                    <a:srgbClr val="000000">
                      <a:alpha val="43137"/>
                    </a:srgbClr>
                  </a:outerShdw>
                </a:effectLst>
              </a:rPr>
              <a:t>- لكن عندما نقول ان الدستور الانكليزي هو دستور غير مدون، فلا يعني هذا عدم وجود قواعد دستورية مدونة في انكلترا، بل توجد مثل: العهد الاعظم سنة ١٢١٥، وثيقة الحقوق سنة ١٦٢٨، قانون الحقوق ١٦٨٩، قانون توارث العرش سنة ١٧٠١، قانون البرلمان سنة ١٩١١، قانون الوصاية على العرش سنة ١٩٣٧... الخ.</a:t>
            </a:r>
            <a:endParaRPr lang="ar-IQ" sz="2000" dirty="0"/>
          </a:p>
        </p:txBody>
      </p:sp>
    </p:spTree>
    <p:extLst>
      <p:ext uri="{BB962C8B-B14F-4D97-AF65-F5344CB8AC3E}">
        <p14:creationId xmlns:p14="http://schemas.microsoft.com/office/powerpoint/2010/main" val="132288844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19744" y="39914"/>
            <a:ext cx="8991599" cy="6019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defRPr/>
            </a:pPr>
            <a:r>
              <a:rPr lang="ar-IQ" sz="2800" b="1" dirty="0">
                <a:solidFill>
                  <a:schemeClr val="accent6"/>
                </a:solidFill>
                <a:cs typeface="Ali-A-Samik" pitchFamily="2" charset="-78"/>
              </a:rPr>
              <a:t>تقدير تقسيم الدساتير الى مدونة وغير مدونة:</a:t>
            </a:r>
            <a:br>
              <a:rPr lang="ar-IQ" sz="2800" dirty="0">
                <a:solidFill>
                  <a:schemeClr val="accent6"/>
                </a:solidFill>
                <a:cs typeface="Ali-A-Samik" pitchFamily="2" charset="-78"/>
              </a:rPr>
            </a:br>
            <a:r>
              <a:rPr lang="ar-IQ" sz="2400" dirty="0">
                <a:cs typeface="Ali-A-Samik" pitchFamily="2" charset="-78"/>
              </a:rPr>
              <a:t># </a:t>
            </a:r>
            <a:r>
              <a:rPr lang="ar-IQ" sz="2400" dirty="0">
                <a:solidFill>
                  <a:srgbClr val="0070C0"/>
                </a:solidFill>
                <a:cs typeface="Ali-A-Samik" pitchFamily="2" charset="-78"/>
              </a:rPr>
              <a:t>تعتبر الدساتير غير المدونة اسبق في الظهور من الدساتير المدونة، اذ كانت الدساتير غير المدونة حتى القرن الثامن عشر هي القاعدة. والدساتير المدونة تمثل الاستثناء.</a:t>
            </a:r>
            <a:br>
              <a:rPr lang="ar-IQ" sz="2400" dirty="0">
                <a:cs typeface="Ali-A-Samik" pitchFamily="2" charset="-78"/>
              </a:rPr>
            </a:br>
            <a:r>
              <a:rPr lang="ar-IQ" sz="2400" dirty="0">
                <a:solidFill>
                  <a:srgbClr val="7030A0"/>
                </a:solidFill>
                <a:cs typeface="Ali-A-Samik" pitchFamily="2" charset="-78"/>
              </a:rPr>
              <a:t>لكن الوضع تغير تدريجياً بعد منتصف القرن الثامن عشر بحيث اصبحت الدساتير المدونة هي القاعدة والدساتير غير المدونة هي الاستثناء.</a:t>
            </a:r>
            <a:br>
              <a:rPr lang="ar-IQ" sz="2400" dirty="0">
                <a:cs typeface="Ali-A-Samik" pitchFamily="2" charset="-78"/>
              </a:rPr>
            </a:br>
            <a:r>
              <a:rPr lang="ar-IQ" sz="2400" dirty="0">
                <a:cs typeface="Ali-A-Samik" pitchFamily="2" charset="-78"/>
              </a:rPr>
              <a:t>فلقد اعتبر  فقهاء العقد الاجتماعي في القرنين السابع عشر والثامن عشر، الدستور بأنه عقد اجتماعي يحدد ما تنازل الافراد عنه من حريات عندما كانوا يعيشون في حالة طبيعية، ومقدار ما سيحتفظون من هذه الحريات بعد تأسيس الدولة، وعليه فأن اقامة الدستور، الذي هو تجسيد للعقد الاجتماعي، لا يمكن ان يتم إلا بواسطة الكتابة (</a:t>
            </a:r>
            <a:r>
              <a:rPr lang="ar-IQ" sz="2400" dirty="0">
                <a:solidFill>
                  <a:srgbClr val="0070C0"/>
                </a:solidFill>
                <a:cs typeface="Ali-A-Samik" pitchFamily="2" charset="-78"/>
              </a:rPr>
              <a:t>اي ان يتبلور في مجموعة قواعد مكتوبة او مدونة</a:t>
            </a:r>
            <a:r>
              <a:rPr lang="ar-IQ" sz="2400" dirty="0">
                <a:cs typeface="Ali-A-Samik" pitchFamily="2" charset="-78"/>
              </a:rPr>
              <a:t>)، و لا يمكن ان يترك امر تحديد الدستور للعرف (</a:t>
            </a:r>
            <a:r>
              <a:rPr lang="ar-IQ" sz="2400" dirty="0">
                <a:solidFill>
                  <a:srgbClr val="0070C0"/>
                </a:solidFill>
                <a:cs typeface="Ali-A-Samik" pitchFamily="2" charset="-78"/>
              </a:rPr>
              <a:t>الذي هو بطبيعته غير محدد</a:t>
            </a:r>
            <a:r>
              <a:rPr lang="ar-IQ" sz="2400" dirty="0">
                <a:cs typeface="Ali-A-Samik" pitchFamily="2" charset="-78"/>
              </a:rPr>
              <a:t>).</a:t>
            </a:r>
            <a:br>
              <a:rPr lang="ar-IQ" sz="2400" dirty="0">
                <a:cs typeface="Ali-A-Samik" pitchFamily="2" charset="-78"/>
              </a:rPr>
            </a:br>
            <a:r>
              <a:rPr lang="ar-IQ" sz="2400" dirty="0">
                <a:cs typeface="Ali-A-Samik" pitchFamily="2" charset="-78"/>
              </a:rPr>
              <a:t># ان انصار الدساتير المدونة قد بالغوا في ذكر مزاياها، كما بالغ انصار الدساتير غير المدونة في ذكر مزاياها ايضاً.</a:t>
            </a:r>
            <a:br>
              <a:rPr lang="ar-IQ" sz="2400" dirty="0">
                <a:cs typeface="Ali-A-Samik" pitchFamily="2" charset="-78"/>
              </a:rPr>
            </a:br>
            <a:r>
              <a:rPr lang="ar-IQ" sz="2400" dirty="0">
                <a:cs typeface="Ali-A-Samik" pitchFamily="2" charset="-78"/>
              </a:rPr>
              <a:t>غير ان الواقع  يثبت ان العبرة في نفاذ الدستور واحترام قواعده ليست بتدوينه او عدم تدوينه، بل تستمد القواعد الدستورية قوتها من وعي الافراد، ومدى تعلقهم بها، وعندما يتوافر الوعي السياسي يستوي ان تكون القاعدة مدونة او غير مدونة، فالوعي السياسي في انكلترا ضمن لدستورها الاحترام والثبات بالرغم ان اغلب قواعده غير مدونة. اما اذا تخلف هذا الوعي فلن يجدي المجتمع عندئذ  تدوين الدستور.  فكثيراً ما تحول مجتمع معين يسير وفق دستور مدون من حكم ديمقراطي الى حكم مطلق، بل وقد يتم هذا التحول في ظل نفس القواعد الدستورية، وهذا فعلاً ما حدث  في ايطاليا ابان الحكم الفاشي.</a:t>
            </a:r>
            <a:br>
              <a:rPr lang="ar-IQ" sz="2800" dirty="0">
                <a:solidFill>
                  <a:schemeClr val="accent6"/>
                </a:solidFill>
                <a:cs typeface="Ali-A-Samik" pitchFamily="2" charset="-78"/>
              </a:rPr>
            </a:br>
            <a:br>
              <a:rPr lang="ar-IQ" sz="2800" dirty="0">
                <a:solidFill>
                  <a:schemeClr val="accent6"/>
                </a:solidFill>
                <a:cs typeface="Ali-A-Samik" pitchFamily="2" charset="-78"/>
              </a:rPr>
            </a:br>
            <a:endParaRPr lang="en-US" sz="2800" dirty="0">
              <a:solidFill>
                <a:schemeClr val="accent6"/>
              </a:solidFill>
              <a:cs typeface="Ali-A-Samik" pitchFamily="2" charset="-78"/>
            </a:endParaRPr>
          </a:p>
        </p:txBody>
      </p:sp>
    </p:spTree>
    <p:extLst>
      <p:ext uri="{BB962C8B-B14F-4D97-AF65-F5344CB8AC3E}">
        <p14:creationId xmlns:p14="http://schemas.microsoft.com/office/powerpoint/2010/main" val="3195897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28600" y="457200"/>
            <a:ext cx="8763000" cy="51054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FontTx/>
              <a:buNone/>
            </a:pPr>
            <a:r>
              <a:rPr lang="ar-IQ" sz="2400" b="1" dirty="0">
                <a:solidFill>
                  <a:srgbClr val="0340ED"/>
                </a:solidFill>
              </a:rPr>
              <a:t># </a:t>
            </a:r>
            <a:r>
              <a:rPr lang="ar-IQ" sz="2400" b="1" dirty="0">
                <a:solidFill>
                  <a:srgbClr val="FF0000"/>
                </a:solidFill>
              </a:rPr>
              <a:t>كذلك ان تقسيم الدستور الى مدون وغير مدون هو تقسيم نسبي وليس تقسيماً مطلقاً </a:t>
            </a:r>
            <a:r>
              <a:rPr lang="ar-IQ" sz="2400" b="1" dirty="0">
                <a:solidFill>
                  <a:srgbClr val="0340ED"/>
                </a:solidFill>
              </a:rPr>
              <a:t>(السبب: لأن الدساتير المدونة لا يمكن ان تستغني عن الاعراف الدستورية التي تنشأ جنباً الى جنب مع القواعد الدستورية المدونة، لكي تفسر الغامض منها ولتكمل الناقص فيها. والدستور غير المدون كذلك لا يستطيع ان يستغني عن القواعد الدستورية الصادرة من المشرع الدستوري كما هو الحال في بريطانيا).</a:t>
            </a:r>
          </a:p>
          <a:p>
            <a:pPr marL="0" indent="0" algn="r" rtl="1">
              <a:buFontTx/>
              <a:buNone/>
            </a:pPr>
            <a:r>
              <a:rPr lang="ar-IQ" sz="2400" b="1" dirty="0">
                <a:solidFill>
                  <a:srgbClr val="0340ED"/>
                </a:solidFill>
              </a:rPr>
              <a:t>اذن، فالتقسيم يقوم على اساس السمة الغالبة في الدستور، فأذا كانت القواعد المدونة هي الغالبة فالدستور مدون، واذا كانت القواعد غير المدونة هي الغالبة فالدستور غير مدون.</a:t>
            </a:r>
          </a:p>
          <a:p>
            <a:pPr marL="0" indent="0" algn="r" rtl="1">
              <a:buFontTx/>
              <a:buNone/>
            </a:pPr>
            <a:r>
              <a:rPr lang="ar-IQ" sz="2400" b="1" dirty="0">
                <a:solidFill>
                  <a:srgbClr val="FF0000"/>
                </a:solidFill>
              </a:rPr>
              <a:t>ان هذا التقسيم فقد اهميته في الوقت الحاضر، بسبب:</a:t>
            </a:r>
          </a:p>
          <a:p>
            <a:pPr marL="0" indent="0" algn="r" rtl="1">
              <a:buFontTx/>
              <a:buNone/>
            </a:pPr>
            <a:r>
              <a:rPr lang="ar-IQ" sz="2400" b="1" dirty="0">
                <a:solidFill>
                  <a:srgbClr val="0340ED"/>
                </a:solidFill>
              </a:rPr>
              <a:t>١- التداخل بين القواعد الدستورية المدونة وغير المدونة.</a:t>
            </a:r>
          </a:p>
          <a:p>
            <a:pPr marL="0" indent="0" algn="r" rtl="1">
              <a:buFontTx/>
              <a:buNone/>
            </a:pPr>
            <a:r>
              <a:rPr lang="ar-IQ" sz="2400" b="1" dirty="0">
                <a:solidFill>
                  <a:srgbClr val="0340ED"/>
                </a:solidFill>
              </a:rPr>
              <a:t>٢- جنوح غالبية دول العالم في العصر الحديث الى الدساتير المدونة (بسبب ان التشريع احتل الصدارة كمصدر من مصادر القاعدة الدستورية بشكل خاص، والقاعدة القانونية بشكل عام).</a:t>
            </a:r>
          </a:p>
          <a:p>
            <a:pPr marL="0" indent="0" algn="r" rtl="1">
              <a:buFontTx/>
              <a:buNone/>
            </a:pPr>
            <a:endParaRPr lang="ar-IQ" sz="2400" b="1" dirty="0"/>
          </a:p>
        </p:txBody>
      </p:sp>
    </p:spTree>
    <p:extLst>
      <p:ext uri="{BB962C8B-B14F-4D97-AF65-F5344CB8AC3E}">
        <p14:creationId xmlns:p14="http://schemas.microsoft.com/office/powerpoint/2010/main" val="335856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32229" y="1524000"/>
            <a:ext cx="8686800" cy="4114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defRPr/>
            </a:pPr>
            <a:r>
              <a:rPr lang="ar-IQ" dirty="0">
                <a:solidFill>
                  <a:srgbClr val="0070C0"/>
                </a:solidFill>
              </a:rPr>
              <a:t>أ- تعريف العرف الدستوري ومدى صلاحيته لأن يكون مصدراً للقاعدة الدستورية.</a:t>
            </a:r>
            <a:br>
              <a:rPr lang="ar-IQ" dirty="0"/>
            </a:br>
            <a:r>
              <a:rPr lang="ar-IQ" dirty="0">
                <a:solidFill>
                  <a:srgbClr val="0070C0"/>
                </a:solidFill>
              </a:rPr>
              <a:t>ب- ركنا العرف الدستوري.</a:t>
            </a:r>
            <a:br>
              <a:rPr lang="ar-IQ" dirty="0">
                <a:solidFill>
                  <a:srgbClr val="0070C0"/>
                </a:solidFill>
              </a:rPr>
            </a:br>
            <a:r>
              <a:rPr lang="ar-IQ" dirty="0">
                <a:solidFill>
                  <a:srgbClr val="0070C0"/>
                </a:solidFill>
              </a:rPr>
              <a:t>ج- انواع العرف الدستوري.</a:t>
            </a:r>
            <a:br>
              <a:rPr lang="ar-IQ" dirty="0"/>
            </a:br>
            <a:br>
              <a:rPr lang="ar-IQ" dirty="0"/>
            </a:br>
            <a:br>
              <a:rPr lang="ar-IQ" dirty="0"/>
            </a:br>
            <a:br>
              <a:rPr lang="ar-IQ" dirty="0"/>
            </a:br>
            <a:endParaRPr lang="en-US" dirty="0"/>
          </a:p>
        </p:txBody>
      </p:sp>
      <p:sp>
        <p:nvSpPr>
          <p:cNvPr id="3" name="Text Placeholder 2"/>
          <p:cNvSpPr txBox="1">
            <a:spLocks/>
          </p:cNvSpPr>
          <p:nvPr/>
        </p:nvSpPr>
        <p:spPr>
          <a:xfrm>
            <a:off x="765629" y="381000"/>
            <a:ext cx="7772400" cy="457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rtl="1"/>
            <a:r>
              <a:rPr lang="ar-IQ" sz="7200" b="1">
                <a:solidFill>
                  <a:srgbClr val="FF0000"/>
                </a:solidFill>
              </a:rPr>
              <a:t>العرف الدستوري</a:t>
            </a:r>
            <a:endParaRPr lang="en-US" sz="7200" b="1">
              <a:solidFill>
                <a:srgbClr val="FF0000"/>
              </a:solidFill>
            </a:endParaRPr>
          </a:p>
        </p:txBody>
      </p:sp>
    </p:spTree>
    <p:extLst>
      <p:ext uri="{BB962C8B-B14F-4D97-AF65-F5344CB8AC3E}">
        <p14:creationId xmlns:p14="http://schemas.microsoft.com/office/powerpoint/2010/main" val="185854828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04800" y="1981200"/>
            <a:ext cx="8534400" cy="9906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rtl="1">
              <a:defRPr/>
            </a:pPr>
            <a:r>
              <a:rPr lang="ar-IQ" sz="3600" b="1" dirty="0"/>
              <a:t>هو عبارة عن عادة تواتر العمل بها من قبل هيئة من هيئات الدولة في امر يتعلق بممارسة السلطة وانتقالها واستقر الرأي على السير بمقتضاها لاكتسابها صفة الالتزام.</a:t>
            </a:r>
            <a:endParaRPr lang="en-US" sz="3600" b="1" dirty="0"/>
          </a:p>
        </p:txBody>
      </p:sp>
      <p:sp>
        <p:nvSpPr>
          <p:cNvPr id="3" name="Text Placeholder 2"/>
          <p:cNvSpPr txBox="1">
            <a:spLocks/>
          </p:cNvSpPr>
          <p:nvPr/>
        </p:nvSpPr>
        <p:spPr>
          <a:xfrm>
            <a:off x="609600" y="533400"/>
            <a:ext cx="7772400" cy="6858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rtl="1"/>
            <a:r>
              <a:rPr lang="ar-IQ" sz="5400" b="1">
                <a:solidFill>
                  <a:srgbClr val="C00000"/>
                </a:solidFill>
              </a:rPr>
              <a:t>تعريف العرف الدستوري</a:t>
            </a:r>
            <a:endParaRPr lang="en-US" sz="5400" b="1">
              <a:solidFill>
                <a:srgbClr val="C00000"/>
              </a:solidFill>
            </a:endParaRPr>
          </a:p>
        </p:txBody>
      </p:sp>
    </p:spTree>
    <p:extLst>
      <p:ext uri="{BB962C8B-B14F-4D97-AF65-F5344CB8AC3E}">
        <p14:creationId xmlns:p14="http://schemas.microsoft.com/office/powerpoint/2010/main" val="359359083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1905000"/>
            <a:ext cx="8610600" cy="13620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defRPr/>
            </a:pPr>
            <a:r>
              <a:rPr lang="ar-IQ" sz="3200" b="1" dirty="0"/>
              <a:t>- اختلف الفقهاء حول هذا الموضوع، وظهرت مدرستان او اتجاهان، هما:</a:t>
            </a:r>
            <a:br>
              <a:rPr lang="ar-IQ" sz="3200" b="1" dirty="0"/>
            </a:br>
            <a:r>
              <a:rPr lang="ar-IQ" sz="3200" b="1" dirty="0">
                <a:solidFill>
                  <a:srgbClr val="0070C0"/>
                </a:solidFill>
              </a:rPr>
              <a:t>١- المدرسة الشكلية (الاتجاه الشكلي).</a:t>
            </a:r>
            <a:br>
              <a:rPr lang="ar-IQ" sz="3200" b="1" dirty="0">
                <a:solidFill>
                  <a:srgbClr val="0070C0"/>
                </a:solidFill>
              </a:rPr>
            </a:br>
            <a:r>
              <a:rPr lang="ar-IQ" sz="3200" b="1" dirty="0">
                <a:solidFill>
                  <a:srgbClr val="0070C0"/>
                </a:solidFill>
              </a:rPr>
              <a:t>٢- المدرسة الموضوعية (الاتجاه الموضوعي). </a:t>
            </a:r>
            <a:endParaRPr lang="en-US" sz="3200" b="1" dirty="0">
              <a:solidFill>
                <a:srgbClr val="0070C0"/>
              </a:solidFill>
            </a:endParaRPr>
          </a:p>
        </p:txBody>
      </p:sp>
      <p:sp>
        <p:nvSpPr>
          <p:cNvPr id="3" name="Text Placeholder 2"/>
          <p:cNvSpPr txBox="1">
            <a:spLocks/>
          </p:cNvSpPr>
          <p:nvPr/>
        </p:nvSpPr>
        <p:spPr>
          <a:xfrm>
            <a:off x="584200" y="457200"/>
            <a:ext cx="7772400" cy="6096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ar-IQ" sz="4000" b="1" dirty="0">
                <a:solidFill>
                  <a:srgbClr val="FF0000"/>
                </a:solidFill>
              </a:rPr>
              <a:t>مدى صلاحية العرف الدستوري لأن يكون مصدراً للقاعدة الدستورية</a:t>
            </a:r>
            <a:endParaRPr lang="en-US" sz="4000" b="1" dirty="0">
              <a:solidFill>
                <a:srgbClr val="FF0000"/>
              </a:solidFill>
            </a:endParaRPr>
          </a:p>
        </p:txBody>
      </p:sp>
    </p:spTree>
    <p:extLst>
      <p:ext uri="{BB962C8B-B14F-4D97-AF65-F5344CB8AC3E}">
        <p14:creationId xmlns:p14="http://schemas.microsoft.com/office/powerpoint/2010/main" val="287407634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1371600"/>
            <a:ext cx="8991600" cy="13620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defRPr/>
            </a:pPr>
            <a:r>
              <a:rPr lang="ar-IQ" sz="2800" b="1" dirty="0"/>
              <a:t>- انصار هذه المدرسة ينكرون على العرف كل قيمة قانونية (السبب: </a:t>
            </a:r>
            <a:r>
              <a:rPr lang="ar-IQ" sz="2800" b="1" dirty="0">
                <a:solidFill>
                  <a:srgbClr val="7030A0"/>
                </a:solidFill>
              </a:rPr>
              <a:t>لأنهم يقفون عند المظهر الخارجي للقانون، ويعتبر التشريع عندهم المصدر الرسمي الوحيد سواء بالنسبة للقاعدة القانونية او بالنسبة للقاعدة الدستورية</a:t>
            </a:r>
            <a:r>
              <a:rPr lang="ar-IQ" sz="2800" b="1" dirty="0"/>
              <a:t>).</a:t>
            </a:r>
            <a:br>
              <a:rPr lang="ar-IQ" sz="2800" b="1" dirty="0"/>
            </a:br>
            <a:r>
              <a:rPr lang="ar-IQ" sz="2800" b="1" dirty="0"/>
              <a:t>- من انصار هذا الاتجاه في انكلترا الفقيه (</a:t>
            </a:r>
            <a:r>
              <a:rPr lang="ar-IQ" sz="2800" b="1" dirty="0">
                <a:solidFill>
                  <a:srgbClr val="0070C0"/>
                </a:solidFill>
              </a:rPr>
              <a:t>اوستن</a:t>
            </a:r>
            <a:r>
              <a:rPr lang="ar-IQ" sz="2800" b="1" dirty="0"/>
              <a:t>) والفقيه (</a:t>
            </a:r>
            <a:r>
              <a:rPr lang="ar-IQ" sz="2800" b="1" dirty="0">
                <a:solidFill>
                  <a:srgbClr val="0070C0"/>
                </a:solidFill>
              </a:rPr>
              <a:t>دايسي</a:t>
            </a:r>
            <a:r>
              <a:rPr lang="ar-IQ" sz="2800" b="1" dirty="0"/>
              <a:t>).</a:t>
            </a:r>
            <a:br>
              <a:rPr lang="ar-IQ" sz="2800" b="1" dirty="0"/>
            </a:br>
            <a:r>
              <a:rPr lang="ar-IQ" sz="2800" b="1" dirty="0"/>
              <a:t>- من انصار هذا الاتجاه في فرنسا الفقيه (</a:t>
            </a:r>
            <a:r>
              <a:rPr lang="ar-IQ" sz="2800" b="1" dirty="0">
                <a:solidFill>
                  <a:srgbClr val="0070C0"/>
                </a:solidFill>
              </a:rPr>
              <a:t>كاره دي مالبيرغ</a:t>
            </a:r>
            <a:r>
              <a:rPr lang="ar-IQ" sz="2800" b="1" dirty="0"/>
              <a:t>).</a:t>
            </a:r>
            <a:br>
              <a:rPr lang="ar-IQ" sz="2800" b="1" dirty="0"/>
            </a:br>
            <a:r>
              <a:rPr lang="ar-IQ" sz="2800" b="1" dirty="0"/>
              <a:t>- يرى </a:t>
            </a:r>
            <a:r>
              <a:rPr lang="ar-IQ" sz="2800" b="1" dirty="0">
                <a:solidFill>
                  <a:srgbClr val="7030A0"/>
                </a:solidFill>
              </a:rPr>
              <a:t>اوستن</a:t>
            </a:r>
            <a:r>
              <a:rPr lang="ar-IQ" sz="2800" b="1" dirty="0"/>
              <a:t> ان القاعدة التي يكون مصدرها العرف لا تعدو ان تكون مجرد قاعدة </a:t>
            </a:r>
            <a:r>
              <a:rPr lang="ar-IQ" sz="2800" b="1" dirty="0">
                <a:solidFill>
                  <a:srgbClr val="FFC000"/>
                </a:solidFill>
              </a:rPr>
              <a:t>آداب مرعية </a:t>
            </a:r>
            <a:r>
              <a:rPr lang="ar-IQ" sz="2800" b="1" dirty="0"/>
              <a:t>وانها لا تكتسب صفة القاعدة القانونية إلا عن طريق السلطة التشريعية فيكون مصدرها التشريع او عن طريق القضاء فيكون مصدرها السوابق القضائية.</a:t>
            </a:r>
            <a:endParaRPr lang="en-US" sz="2800" b="1" dirty="0"/>
          </a:p>
        </p:txBody>
      </p:sp>
      <p:sp>
        <p:nvSpPr>
          <p:cNvPr id="3" name="Text Placeholder 2"/>
          <p:cNvSpPr txBox="1">
            <a:spLocks/>
          </p:cNvSpPr>
          <p:nvPr/>
        </p:nvSpPr>
        <p:spPr>
          <a:xfrm>
            <a:off x="228600" y="533400"/>
            <a:ext cx="8686800" cy="3810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rtl="1"/>
            <a:r>
              <a:rPr lang="ar-IQ" sz="3600" b="1" dirty="0">
                <a:solidFill>
                  <a:srgbClr val="002060"/>
                </a:solidFill>
              </a:rPr>
              <a:t>١- المدرسة الشكلية (الاتجاه الشكلي)</a:t>
            </a:r>
            <a:endParaRPr lang="en-US" sz="3600" b="1" dirty="0">
              <a:solidFill>
                <a:srgbClr val="002060"/>
              </a:solidFill>
            </a:endParaRPr>
          </a:p>
        </p:txBody>
      </p:sp>
    </p:spTree>
    <p:extLst>
      <p:ext uri="{BB962C8B-B14F-4D97-AF65-F5344CB8AC3E}">
        <p14:creationId xmlns:p14="http://schemas.microsoft.com/office/powerpoint/2010/main" val="136955107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1143000"/>
            <a:ext cx="8534400" cy="12096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defRPr/>
            </a:pPr>
            <a:r>
              <a:rPr lang="ar-IQ" sz="3200" b="1" dirty="0"/>
              <a:t>- ان هذه المدرسة لا تقف عند المظهر الخارجي للقانون، وانما تنفذ الى حقيقته وجوهره وتحلل كافة العوامل التي ساهمت في تكوينه.</a:t>
            </a:r>
            <a:br>
              <a:rPr lang="ar-IQ" sz="3200" b="1" dirty="0"/>
            </a:br>
            <a:r>
              <a:rPr lang="ar-IQ" sz="3200" b="1" dirty="0"/>
              <a:t>- من انصار هذا الاتجاه الفقيه </a:t>
            </a:r>
            <a:r>
              <a:rPr lang="ar-IQ" sz="3200" b="1" dirty="0">
                <a:solidFill>
                  <a:srgbClr val="0070C0"/>
                </a:solidFill>
              </a:rPr>
              <a:t>جينينغز</a:t>
            </a:r>
            <a:r>
              <a:rPr lang="ar-IQ" sz="3200" b="1" dirty="0"/>
              <a:t> في انكلترا.</a:t>
            </a:r>
            <a:br>
              <a:rPr lang="ar-IQ" sz="3200" b="1" dirty="0"/>
            </a:br>
            <a:r>
              <a:rPr lang="ar-IQ" sz="3200" b="1" dirty="0"/>
              <a:t>- ومن انصار هذا الاتجاه ايضاً الفقيه </a:t>
            </a:r>
            <a:r>
              <a:rPr lang="ar-IQ" sz="3200" b="1" dirty="0">
                <a:solidFill>
                  <a:srgbClr val="0070C0"/>
                </a:solidFill>
              </a:rPr>
              <a:t>جويه</a:t>
            </a:r>
            <a:r>
              <a:rPr lang="ar-IQ" sz="3200" b="1" dirty="0"/>
              <a:t> والفقيه </a:t>
            </a:r>
            <a:r>
              <a:rPr lang="ar-IQ" sz="3200" b="1" dirty="0">
                <a:solidFill>
                  <a:srgbClr val="0070C0"/>
                </a:solidFill>
              </a:rPr>
              <a:t>رينيه كابيتان </a:t>
            </a:r>
            <a:r>
              <a:rPr lang="ar-IQ" sz="3200" b="1" dirty="0"/>
              <a:t>في فرنسا.</a:t>
            </a:r>
            <a:br>
              <a:rPr lang="ar-IQ" sz="3200" b="1" dirty="0"/>
            </a:br>
            <a:r>
              <a:rPr lang="ar-IQ" sz="3200" b="1" dirty="0"/>
              <a:t>- بالنسبة لهذا الاتجاه فأن الاعراف الدستورية شأنها شأن القواعد الدستورية المكتوبة تستمد قوتها من موافقة الافراد عليها.</a:t>
            </a:r>
            <a:br>
              <a:rPr lang="ar-IQ" sz="3200" b="1" dirty="0"/>
            </a:br>
            <a:r>
              <a:rPr lang="ar-IQ" sz="3200" b="1" dirty="0"/>
              <a:t>- اذن، لا فرق من حيث طبيعة الالزام بين قاعدة تتقرر عن طريق العرف واخرى تتقرر عن طريق التشريع.</a:t>
            </a:r>
            <a:br>
              <a:rPr lang="ar-IQ" sz="3200" b="1" dirty="0"/>
            </a:br>
            <a:r>
              <a:rPr lang="ar-IQ" sz="3200" b="1" dirty="0"/>
              <a:t> </a:t>
            </a:r>
            <a:endParaRPr lang="en-US" sz="3200" b="1" dirty="0"/>
          </a:p>
        </p:txBody>
      </p:sp>
      <p:sp>
        <p:nvSpPr>
          <p:cNvPr id="3" name="Text Placeholder 2"/>
          <p:cNvSpPr txBox="1">
            <a:spLocks/>
          </p:cNvSpPr>
          <p:nvPr/>
        </p:nvSpPr>
        <p:spPr>
          <a:xfrm>
            <a:off x="420688" y="258763"/>
            <a:ext cx="8534400" cy="744537"/>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rtl="1"/>
            <a:r>
              <a:rPr lang="ar-IQ" sz="3600" b="1" dirty="0">
                <a:solidFill>
                  <a:srgbClr val="002060"/>
                </a:solidFill>
              </a:rPr>
              <a:t>٢- المدرسة الموضوعية (الاتجاه الموضوعي)</a:t>
            </a:r>
            <a:endParaRPr lang="en-US" sz="3600" b="1" dirty="0">
              <a:solidFill>
                <a:srgbClr val="002060"/>
              </a:solidFill>
            </a:endParaRPr>
          </a:p>
        </p:txBody>
      </p:sp>
    </p:spTree>
    <p:extLst>
      <p:ext uri="{BB962C8B-B14F-4D97-AF65-F5344CB8AC3E}">
        <p14:creationId xmlns:p14="http://schemas.microsoft.com/office/powerpoint/2010/main" val="40638972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1378</TotalTime>
  <Words>8697</Words>
  <Application>Microsoft Office PowerPoint</Application>
  <PresentationFormat>عرض على الشاشة (4:3)</PresentationFormat>
  <Paragraphs>567</Paragraphs>
  <Slides>160</Slides>
  <Notes>2</Notes>
  <HiddenSlides>0</HiddenSlides>
  <MMClips>0</MMClips>
  <ScaleCrop>false</ScaleCrop>
  <HeadingPairs>
    <vt:vector size="4" baseType="variant">
      <vt:variant>
        <vt:lpstr>نسق</vt:lpstr>
      </vt:variant>
      <vt:variant>
        <vt:i4>1</vt:i4>
      </vt:variant>
      <vt:variant>
        <vt:lpstr>عناوين الشرائح</vt:lpstr>
      </vt:variant>
      <vt:variant>
        <vt:i4>160</vt:i4>
      </vt:variant>
    </vt:vector>
  </HeadingPairs>
  <TitlesOfParts>
    <vt:vector size="161" baseType="lpstr">
      <vt:lpstr>Waveform</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Kahwachi</dc:creator>
  <cp:lastModifiedBy>مستخدم غير معروف</cp:lastModifiedBy>
  <cp:revision>226</cp:revision>
  <dcterms:created xsi:type="dcterms:W3CDTF">2006-08-16T00:00:00Z</dcterms:created>
  <dcterms:modified xsi:type="dcterms:W3CDTF">2019-12-23T18:04:07Z</dcterms:modified>
</cp:coreProperties>
</file>