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smtClean="0"/>
              <a:t>محاضرات مادة منظمات دولية / ماجستير دولي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المحاضر1</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800" dirty="0" smtClean="0"/>
              <a:t>دور المنظمات الدولية في تنفيذ قرارات التحكيم الدولي</a:t>
            </a:r>
            <a:endParaRPr lang="ar-IQ" sz="4800" dirty="0"/>
          </a:p>
        </p:txBody>
      </p:sp>
      <p:sp>
        <p:nvSpPr>
          <p:cNvPr id="3" name="Content Placeholder 2"/>
          <p:cNvSpPr>
            <a:spLocks noGrp="1"/>
          </p:cNvSpPr>
          <p:nvPr>
            <p:ph idx="1"/>
          </p:nvPr>
        </p:nvSpPr>
        <p:spPr/>
        <p:txBody>
          <a:bodyPr>
            <a:normAutofit/>
          </a:bodyPr>
          <a:lstStyle/>
          <a:p>
            <a:r>
              <a:rPr lang="ar-IQ" sz="3600" dirty="0" smtClean="0"/>
              <a:t>تطور التحكيم الدولي وعلاقته بفكرة التنظيم الدولي.</a:t>
            </a:r>
          </a:p>
          <a:p>
            <a:r>
              <a:rPr lang="ar-IQ" sz="3600" dirty="0" smtClean="0"/>
              <a:t>تعريف التحكيم وخصائصه.</a:t>
            </a:r>
          </a:p>
          <a:p>
            <a:r>
              <a:rPr lang="ar-IQ" sz="3600" dirty="0" smtClean="0"/>
              <a:t>اصول التحكيم الدولي وعلاقته بفكرة التنظيم الدولي.</a:t>
            </a:r>
          </a:p>
          <a:p>
            <a:r>
              <a:rPr lang="ar-IQ" sz="3600" dirty="0" smtClean="0"/>
              <a:t>تطور التحكيم الدولي في القرن العشرين.</a:t>
            </a:r>
          </a:p>
          <a:p>
            <a:pPr marL="0" indent="0">
              <a:buNone/>
            </a:pPr>
            <a:endParaRPr lang="ar-IQ" sz="3600" dirty="0" smtClean="0"/>
          </a:p>
        </p:txBody>
      </p:sp>
    </p:spTree>
    <p:extLst>
      <p:ext uri="{BB962C8B-B14F-4D97-AF65-F5344CB8AC3E}">
        <p14:creationId xmlns:p14="http://schemas.microsoft.com/office/powerpoint/2010/main" val="26992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تعريف التحكيم:</a:t>
            </a:r>
            <a:endParaRPr lang="ar-IQ" dirty="0"/>
          </a:p>
        </p:txBody>
      </p:sp>
      <p:sp>
        <p:nvSpPr>
          <p:cNvPr id="3" name="Content Placeholder 2"/>
          <p:cNvSpPr>
            <a:spLocks noGrp="1"/>
          </p:cNvSpPr>
          <p:nvPr>
            <p:ph idx="1"/>
          </p:nvPr>
        </p:nvSpPr>
        <p:spPr/>
        <p:txBody>
          <a:bodyPr>
            <a:noAutofit/>
          </a:bodyPr>
          <a:lstStyle/>
          <a:p>
            <a:r>
              <a:rPr lang="ar-IQ" sz="2800" dirty="0" smtClean="0"/>
              <a:t>هو الفصل في الخلافات بين الدول بواسطة قرار قانوني يتخذه محكم او اكثر او محكمة بخلاف محكمة العدل الدولية يتم اختياره من قبل الاطراف.</a:t>
            </a:r>
          </a:p>
          <a:p>
            <a:r>
              <a:rPr lang="ar-IQ" sz="2800" dirty="0" smtClean="0"/>
              <a:t>هو اللجوء بالنزاع الى اشخاص معينين يسمون محكمين يتم اختيارهم بحرية من قبل الاطراف وهم يصدرون الحكم من دون ان يكونوا ملزمين بالمراعاة الصارمة للاعتبارات القانونية.</a:t>
            </a:r>
          </a:p>
          <a:p>
            <a:r>
              <a:rPr lang="ar-IQ" sz="2800" dirty="0" smtClean="0"/>
              <a:t>في اتفاقيتي لاهاي لتسوية النزاعات الدولية 1899و1907:هو تسوية النزاعات بين الدول عن طريق قضاة تنتخبهم الاطراف ذاتها وعلى اساس احترام القانون.</a:t>
            </a:r>
          </a:p>
        </p:txBody>
      </p:sp>
    </p:spTree>
    <p:extLst>
      <p:ext uri="{BB962C8B-B14F-4D97-AF65-F5344CB8AC3E}">
        <p14:creationId xmlns:p14="http://schemas.microsoft.com/office/powerpoint/2010/main" val="113654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كما يعرف التحكيم بأنه:</a:t>
            </a:r>
            <a:endParaRPr lang="ar-IQ" sz="3200" dirty="0"/>
          </a:p>
        </p:txBody>
      </p:sp>
      <p:sp>
        <p:nvSpPr>
          <p:cNvPr id="3" name="Content Placeholder 2"/>
          <p:cNvSpPr>
            <a:spLocks noGrp="1"/>
          </p:cNvSpPr>
          <p:nvPr>
            <p:ph idx="1"/>
          </p:nvPr>
        </p:nvSpPr>
        <p:spPr/>
        <p:txBody>
          <a:bodyPr>
            <a:normAutofit/>
          </a:bodyPr>
          <a:lstStyle/>
          <a:p>
            <a:r>
              <a:rPr lang="ar-IQ" sz="3600" dirty="0" smtClean="0"/>
              <a:t>هو وسيلة قانونية يتفق الاطراف على اللجوء اليها لفصل المنازعات التي قد تنشب او نشبت بينهم بقرار قانوني عن طريق محكمين يتفق الاطراف على طريقة اختيارهم وقواعد عملهم وعلى اساس الامتثال للحكم.</a:t>
            </a:r>
            <a:endParaRPr lang="ar-IQ" sz="3600" dirty="0"/>
          </a:p>
        </p:txBody>
      </p:sp>
    </p:spTree>
    <p:extLst>
      <p:ext uri="{BB962C8B-B14F-4D97-AF65-F5344CB8AC3E}">
        <p14:creationId xmlns:p14="http://schemas.microsoft.com/office/powerpoint/2010/main" val="122165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600" dirty="0" smtClean="0"/>
              <a:t>اصول التحكيم الدولي وعلاقته بفكرة التنظيم الدولي:</a:t>
            </a:r>
            <a:br>
              <a:rPr lang="ar-IQ" sz="3600" dirty="0" smtClean="0"/>
            </a:br>
            <a:r>
              <a:rPr lang="ar-IQ" sz="3600" dirty="0" smtClean="0"/>
              <a:t>يعتبر التحكيم هو الصيغة الاولى للعدالة الدولية وهو من اقدم الوسائل التي لجأ الانسان اليها لتسوية المنازعات التي تثور بين الاشخاص او الجماعات او الدول واستمرار اللجوء للتحكيم ماهو الا دليل على حيويته وفاعليته.</a:t>
            </a:r>
            <a:endParaRPr lang="ar-IQ" sz="3600" dirty="0"/>
          </a:p>
        </p:txBody>
      </p:sp>
      <p:sp>
        <p:nvSpPr>
          <p:cNvPr id="3" name="Text Placeholder 2"/>
          <p:cNvSpPr>
            <a:spLocks noGrp="1"/>
          </p:cNvSpPr>
          <p:nvPr>
            <p:ph type="body" sz="half" idx="13"/>
          </p:nvPr>
        </p:nvSpPr>
        <p:spPr/>
        <p:txBody>
          <a:bodyPr>
            <a:noAutofit/>
          </a:bodyPr>
          <a:lstStyle/>
          <a:p>
            <a:r>
              <a:rPr lang="ar-IQ" sz="2000" dirty="0" smtClean="0"/>
              <a:t>اصول التحكيم في العصور القديمة وعلاقته بفكرة التنظيم الدولي</a:t>
            </a:r>
            <a:endParaRPr lang="ar-IQ" sz="2000" dirty="0"/>
          </a:p>
        </p:txBody>
      </p:sp>
      <p:sp>
        <p:nvSpPr>
          <p:cNvPr id="4" name="Text Placeholder 3"/>
          <p:cNvSpPr>
            <a:spLocks noGrp="1"/>
          </p:cNvSpPr>
          <p:nvPr>
            <p:ph type="body" sz="half" idx="2"/>
          </p:nvPr>
        </p:nvSpPr>
        <p:spPr>
          <a:xfrm>
            <a:off x="1154954" y="4605051"/>
            <a:ext cx="9244897" cy="1422005"/>
          </a:xfrm>
        </p:spPr>
        <p:txBody>
          <a:bodyPr>
            <a:noAutofit/>
          </a:bodyPr>
          <a:lstStyle/>
          <a:p>
            <a:endParaRPr lang="ar-IQ" sz="2800" dirty="0" smtClean="0"/>
          </a:p>
        </p:txBody>
      </p:sp>
    </p:spTree>
    <p:extLst>
      <p:ext uri="{BB962C8B-B14F-4D97-AF65-F5344CB8AC3E}">
        <p14:creationId xmlns:p14="http://schemas.microsoft.com/office/powerpoint/2010/main" val="225991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845629" cy="5927271"/>
          </a:xfrm>
        </p:spPr>
        <p:txBody>
          <a:bodyPr/>
          <a:lstStyle/>
          <a:p>
            <a:pPr algn="r"/>
            <a:r>
              <a:rPr lang="ar-IQ" sz="2800" dirty="0" smtClean="0"/>
              <a:t>كما </a:t>
            </a:r>
            <a:r>
              <a:rPr lang="ar-IQ" sz="2800" dirty="0"/>
              <a:t>عرف قدماء الاغريق التحكيم ومارسوه اذ كان (مجلس الامفيكتيوني) الذائم للتحكيم يفصل في المنازعات بين دويلات المدن اليونانية.</a:t>
            </a:r>
            <a:br>
              <a:rPr lang="ar-IQ" sz="2800" dirty="0"/>
            </a:br>
            <a:r>
              <a:rPr lang="ar-IQ" sz="2800" dirty="0" smtClean="0"/>
              <a:t>كما ان الاغريق عقدوا معاهدات تحكيم دائمة, اضافة الى حالات المنفردة.</a:t>
            </a:r>
            <a:br>
              <a:rPr lang="ar-IQ" sz="2800" dirty="0" smtClean="0"/>
            </a:br>
            <a:r>
              <a:rPr lang="ar-IQ" sz="2800" dirty="0" smtClean="0"/>
              <a:t>اما الرومان فلم يعرفوا التحكيم الدولي بسبب انكارهم لمبدأ المساواة بين الدول ولذلك اقتصر القانون الروماني على التحكيم في القانون الخاص ومع ذلك يعتبر لفظ التحكيم وشطر كبير من اجراءاته من مبتكرات الرومان المتنقلة الى الحضارة الغربية الحديثة.</a:t>
            </a:r>
            <a:endParaRPr lang="ar-IQ" sz="2800" dirty="0"/>
          </a:p>
        </p:txBody>
      </p:sp>
      <p:sp>
        <p:nvSpPr>
          <p:cNvPr id="3" name="Text Placeholder 2"/>
          <p:cNvSpPr>
            <a:spLocks noGrp="1"/>
          </p:cNvSpPr>
          <p:nvPr>
            <p:ph type="body" idx="1"/>
          </p:nvPr>
        </p:nvSpPr>
        <p:spPr>
          <a:xfrm>
            <a:off x="6531429" y="457199"/>
            <a:ext cx="5323114" cy="5927271"/>
          </a:xfrm>
        </p:spPr>
        <p:txBody>
          <a:bodyPr>
            <a:noAutofit/>
          </a:bodyPr>
          <a:lstStyle/>
          <a:p>
            <a:pPr algn="r"/>
            <a:r>
              <a:rPr lang="ar-IQ" sz="2800" dirty="0"/>
              <a:t>حصلت اول قضية تحكيم دولي مثبتة تاريخيا في جنوب العراق فقد عثر خلال العقدالاول من القرن العشرين على لوح حجري كتبت عليه باللغة السومرية نصوص معاهدة صلح ابرمت في القرن 31 قبل الميلاد اي منذ نحو (5000) سنة بين دولتي مدينة (لجش) و(اوما) السومريتن جنوب العراق, ونصت تلك المعاهدة على (وجوب احترام خندق الحدود بين الطرفين وعلى شرط التحكيم لحسم اي خلاف قد ينشأ بينهما بشأن الحدود).</a:t>
            </a:r>
          </a:p>
          <a:p>
            <a:pPr algn="r"/>
            <a:endParaRPr lang="ar-IQ" sz="3600" dirty="0"/>
          </a:p>
        </p:txBody>
      </p:sp>
    </p:spTree>
    <p:extLst>
      <p:ext uri="{BB962C8B-B14F-4D97-AF65-F5344CB8AC3E}">
        <p14:creationId xmlns:p14="http://schemas.microsoft.com/office/powerpoint/2010/main" val="243886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الاصول التاريخية والفلسفية للتحكيم الدولي في العصور الوسطى</a:t>
            </a:r>
            <a:endParaRPr lang="ar-IQ" dirty="0"/>
          </a:p>
        </p:txBody>
      </p:sp>
      <p:sp>
        <p:nvSpPr>
          <p:cNvPr id="3" name="Subtitle 2"/>
          <p:cNvSpPr>
            <a:spLocks noGrp="1"/>
          </p:cNvSpPr>
          <p:nvPr>
            <p:ph type="subTitle" idx="1"/>
          </p:nvPr>
        </p:nvSpPr>
        <p:spPr>
          <a:xfrm>
            <a:off x="1154954" y="4777380"/>
            <a:ext cx="10095431" cy="1345834"/>
          </a:xfrm>
        </p:spPr>
        <p:txBody>
          <a:bodyPr>
            <a:noAutofit/>
          </a:bodyPr>
          <a:lstStyle/>
          <a:p>
            <a:pPr algn="r"/>
            <a:r>
              <a:rPr lang="ar-IQ" sz="2800" dirty="0" smtClean="0"/>
              <a:t>عرف الشرق العربي التحكيم قبل الاسلام اذ كانت القبائل العربية تلجأ الى التحكيم للفصل في نزاعاتها فيتم اختيار رئيس قبيلة محايدة او هيئة مشتركة بموافقة الطرفين المتنازعين للقيام بذلك, ويكون لحكمها صفة الالزام للطرفين او الاطراف المتنازعة او الاطراف المتنازعة.</a:t>
            </a: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2800" dirty="0" smtClean="0"/>
              <a:t>ثم جاء الاسلام بتعاليمه التي ركزت على اهمية التصالح وحل المنازعات بين جماعات المؤمنين بهدف احلال العدل والسلام بينهم , لقد ورد في القرأت قوله تعالى ( وان طائفتان من المؤمنين اقتتلوا فأصلحوا بينهما فأن بغت احداهما على الاخرى فقاتلوا التي تبغي حتى تفئ الى امر الله فأن فاءت فاصلحوا بينهما بالعدل واقسطوا ان الله يحب المقسطين) صدق الله العلي العظيم</a:t>
            </a:r>
            <a:endParaRPr lang="ar-IQ" sz="2800" dirty="0"/>
          </a:p>
        </p:txBody>
      </p:sp>
      <p:sp>
        <p:nvSpPr>
          <p:cNvPr id="3" name="Text Placeholder 2"/>
          <p:cNvSpPr>
            <a:spLocks noGrp="1"/>
          </p:cNvSpPr>
          <p:nvPr>
            <p:ph type="body" sz="half" idx="2"/>
          </p:nvPr>
        </p:nvSpPr>
        <p:spPr/>
        <p:txBody>
          <a:bodyPr>
            <a:normAutofit fontScale="85000" lnSpcReduction="20000"/>
          </a:bodyPr>
          <a:lstStyle/>
          <a:p>
            <a:r>
              <a:rPr lang="ar-IQ" sz="3600" dirty="0" smtClean="0"/>
              <a:t>وهنالك ايات قرانية كثيرة تحمل معاني مشابهة, وكذلك الاحاديث النبوية الشريفة, ومن امثلة التحكيم المعروفة في الاسلام التحكيم الذي قام به كمحكم منفرد (سعد بن معاذ) بين المسلمين والقبيلة اليهودية بني قريظة بعد غزوة الخندق, وقد استند هذا التحكيم الى المعاهدة التي كان قد عقدها الرسول (ص) مع يهود المدينة. ومنه ايضا اتفاقات التحكيم التي عقدها الخلفاء الراشدون.</a:t>
            </a:r>
            <a:endParaRPr lang="ar-IQ" sz="3600" dirty="0"/>
          </a:p>
        </p:txBody>
      </p:sp>
    </p:spTree>
    <p:extLst>
      <p:ext uri="{BB962C8B-B14F-4D97-AF65-F5344CB8AC3E}">
        <p14:creationId xmlns:p14="http://schemas.microsoft.com/office/powerpoint/2010/main" val="1599844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431" y="999247"/>
            <a:ext cx="8831816" cy="1743951"/>
          </a:xfrm>
        </p:spPr>
        <p:txBody>
          <a:bodyPr/>
          <a:lstStyle/>
          <a:p>
            <a:pPr algn="r"/>
            <a:r>
              <a:rPr lang="ar-IQ" sz="2800" dirty="0" smtClean="0"/>
              <a:t>وفي اوربا المسحية تطورت فكرة اللجوء الى التحكيم في اطار العائلة الدولية في العصور الوسطى نتيجة عوامل اجتماعية ودينية اهمها:</a:t>
            </a:r>
            <a:endParaRPr lang="ar-IQ" sz="2800" dirty="0"/>
          </a:p>
        </p:txBody>
      </p:sp>
      <p:sp>
        <p:nvSpPr>
          <p:cNvPr id="3" name="Text Placeholder 2"/>
          <p:cNvSpPr>
            <a:spLocks noGrp="1"/>
          </p:cNvSpPr>
          <p:nvPr>
            <p:ph type="body" sz="half" idx="2"/>
          </p:nvPr>
        </p:nvSpPr>
        <p:spPr>
          <a:xfrm>
            <a:off x="1154954" y="3078051"/>
            <a:ext cx="8825659" cy="3670479"/>
          </a:xfrm>
        </p:spPr>
        <p:txBody>
          <a:bodyPr>
            <a:noAutofit/>
          </a:bodyPr>
          <a:lstStyle/>
          <a:p>
            <a:pPr marL="457200" indent="-457200">
              <a:buFontTx/>
              <a:buChar char="-"/>
            </a:pPr>
            <a:r>
              <a:rPr lang="ar-IQ" sz="2800" dirty="0" smtClean="0"/>
              <a:t>دور الكنيسة الكاثوليكية والبابا في الدعوة الى اتباع التحكيم كوسيلة لحل المنازعات.</a:t>
            </a:r>
          </a:p>
          <a:p>
            <a:pPr marL="457200" indent="-457200">
              <a:buFontTx/>
              <a:buChar char="-"/>
            </a:pPr>
            <a:r>
              <a:rPr lang="ar-IQ" sz="2800" dirty="0" smtClean="0"/>
              <a:t>مارست الجماعات المحلية الاوربية التحكيم كوسيلة لحل المنازعات.</a:t>
            </a:r>
          </a:p>
          <a:p>
            <a:pPr marL="457200" indent="-457200">
              <a:buFontTx/>
              <a:buChar char="-"/>
            </a:pPr>
            <a:r>
              <a:rPr lang="ar-IQ" sz="2800" dirty="0" smtClean="0"/>
              <a:t>اللجوء الى التحكيم في تسوية مايثور من علاقات بين البارونات والملوك في اطار المجتمع الاقطاعي وبخاصة مايتعلق بالخلافات بالملكية الاقليمية.</a:t>
            </a:r>
          </a:p>
          <a:p>
            <a:pPr marL="457200" indent="-457200">
              <a:buFontTx/>
              <a:buChar char="-"/>
            </a:pPr>
            <a:r>
              <a:rPr lang="ar-IQ" sz="3200" dirty="0"/>
              <a:t>(</a:t>
            </a:r>
            <a:r>
              <a:rPr lang="ar-IQ" sz="2000" dirty="0"/>
              <a:t>المحاضرة تمثل جزء بسيط او مجموعة من المفردات التي اثيرت في الدرس ولاتمثل كل المادة المطلوبة من الطالب ... لذى اقتضى التنويه)</a:t>
            </a:r>
            <a:endParaRPr lang="ar-IQ" sz="2000" dirty="0"/>
          </a:p>
        </p:txBody>
      </p:sp>
    </p:spTree>
    <p:extLst>
      <p:ext uri="{BB962C8B-B14F-4D97-AF65-F5344CB8AC3E}">
        <p14:creationId xmlns:p14="http://schemas.microsoft.com/office/powerpoint/2010/main" val="4000958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2303</TotalTime>
  <Words>540</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 Boardroom</vt:lpstr>
      <vt:lpstr>محاضرات مادة منظمات دولية / ماجستير دولي 2019-2020</vt:lpstr>
      <vt:lpstr>دور المنظمات الدولية في تنفيذ قرارات التحكيم الدولي</vt:lpstr>
      <vt:lpstr>تعريف التحكيم:</vt:lpstr>
      <vt:lpstr>كما يعرف التحكيم بأنه:</vt:lpstr>
      <vt:lpstr>اصول التحكيم الدولي وعلاقته بفكرة التنظيم الدولي: يعتبر التحكيم هو الصيغة الاولى للعدالة الدولية وهو من اقدم الوسائل التي لجأ الانسان اليها لتسوية المنازعات التي تثور بين الاشخاص او الجماعات او الدول واستمرار اللجوء للتحكيم ماهو الا دليل على حيويته وفاعليته.</vt:lpstr>
      <vt:lpstr>كما عرف قدماء الاغريق التحكيم ومارسوه اذ كان (مجلس الامفيكتيوني) الذائم للتحكيم يفصل في المنازعات بين دويلات المدن اليونانية. كما ان الاغريق عقدوا معاهدات تحكيم دائمة, اضافة الى حالات المنفردة. اما الرومان فلم يعرفوا التحكيم الدولي بسبب انكارهم لمبدأ المساواة بين الدول ولذلك اقتصر القانون الروماني على التحكيم في القانون الخاص ومع ذلك يعتبر لفظ التحكيم وشطر كبير من اجراءاته من مبتكرات الرومان المتنقلة الى الحضارة الغربية الحديثة.</vt:lpstr>
      <vt:lpstr>الاصول التاريخية والفلسفية للتحكيم الدولي في العصور الوسطى</vt:lpstr>
      <vt:lpstr>ثم جاء الاسلام بتعاليمه التي ركزت على اهمية التصالح وحل المنازعات بين جماعات المؤمنين بهدف احلال العدل والسلام بينهم , لقد ورد في القرأت قوله تعالى ( وان طائفتان من المؤمنين اقتتلوا فأصلحوا بينهما فأن بغت احداهما على الاخرى فقاتلوا التي تبغي حتى تفئ الى امر الله فأن فاءت فاصلحوا بينهما بالعدل واقسطوا ان الله يحب المقسطين) صدق الله العلي العظيم</vt:lpstr>
      <vt:lpstr>وفي اوربا المسحية تطورت فكرة اللجوء الى التحكيم في اطار العائلة الدولية في العصور الوسطى نتيجة عوامل اجتماعية ودينية اهمها: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94</cp:revision>
  <dcterms:created xsi:type="dcterms:W3CDTF">2019-12-18T08:17:32Z</dcterms:created>
  <dcterms:modified xsi:type="dcterms:W3CDTF">2019-12-28T23:38:10Z</dcterms:modified>
</cp:coreProperties>
</file>