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12/29/2019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12/29/2019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12/29/2019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12/29/2019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12/29/2019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12/29/2019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12/29/2019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12/29/2019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sz="8000" dirty="0"/>
              <a:t>محاضرات مادة منظمات دولية / ماجستير دولي 2019-2020</a:t>
            </a:r>
          </a:p>
        </p:txBody>
      </p:sp>
      <p:sp>
        <p:nvSpPr>
          <p:cNvPr id="3" name="Subtitle 2"/>
          <p:cNvSpPr>
            <a:spLocks noGrp="1"/>
          </p:cNvSpPr>
          <p:nvPr>
            <p:ph type="subTitle" idx="1"/>
          </p:nvPr>
        </p:nvSpPr>
        <p:spPr/>
        <p:txBody>
          <a:bodyPr>
            <a:normAutofit/>
          </a:bodyPr>
          <a:lstStyle/>
          <a:p>
            <a:r>
              <a:rPr lang="ar-IQ" sz="4400" dirty="0" smtClean="0"/>
              <a:t>محاضرة 4</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5411" y="844880"/>
            <a:ext cx="8761413" cy="706964"/>
          </a:xfrm>
        </p:spPr>
        <p:txBody>
          <a:bodyPr/>
          <a:lstStyle/>
          <a:p>
            <a:pPr algn="r"/>
            <a:r>
              <a:rPr lang="ar-IQ" sz="4800" dirty="0" smtClean="0"/>
              <a:t>مفهوم التنفيذ المباشر لقرارات التحكيم ومبادئه وخصائصه</a:t>
            </a:r>
            <a:endParaRPr lang="ar-IQ" sz="4800" dirty="0"/>
          </a:p>
        </p:txBody>
      </p:sp>
      <p:sp>
        <p:nvSpPr>
          <p:cNvPr id="3" name="Content Placeholder 2"/>
          <p:cNvSpPr>
            <a:spLocks noGrp="1"/>
          </p:cNvSpPr>
          <p:nvPr>
            <p:ph idx="1"/>
          </p:nvPr>
        </p:nvSpPr>
        <p:spPr/>
        <p:txBody>
          <a:bodyPr>
            <a:normAutofit/>
          </a:bodyPr>
          <a:lstStyle/>
          <a:p>
            <a:r>
              <a:rPr lang="ar-IQ" sz="2800" dirty="0" smtClean="0"/>
              <a:t>مفهوم التنفيذ: يقصد به اتباع سلوك معين اجباري بالنسبة الى الطرفين المتنازعين وهذا السلوك ليس متقابلا ولا متبادلا بالضرورة لان الهدف النهائي هو القيام بعمل فردي ومستقل او الامتناع عن القيام بعمل ما من جانب المدين بقصد الوفاء بالالتزامات الناجمة عن الحكم وهي جوهر الالتزام بالتنفيذ وفقا لقواعد القانون الدولي.</a:t>
            </a:r>
          </a:p>
        </p:txBody>
      </p:sp>
    </p:spTree>
    <p:extLst>
      <p:ext uri="{BB962C8B-B14F-4D97-AF65-F5344CB8AC3E}">
        <p14:creationId xmlns:p14="http://schemas.microsoft.com/office/powerpoint/2010/main" val="2699285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القاعدة العرفية بوجوب التنفيذ </a:t>
            </a:r>
            <a:endParaRPr lang="ar-IQ" dirty="0"/>
          </a:p>
        </p:txBody>
      </p:sp>
      <p:sp>
        <p:nvSpPr>
          <p:cNvPr id="3" name="Content Placeholder 2"/>
          <p:cNvSpPr>
            <a:spLocks noGrp="1"/>
          </p:cNvSpPr>
          <p:nvPr>
            <p:ph idx="1"/>
          </p:nvPr>
        </p:nvSpPr>
        <p:spPr>
          <a:xfrm>
            <a:off x="1154954" y="2292439"/>
            <a:ext cx="8825659" cy="3727361"/>
          </a:xfrm>
        </p:spPr>
        <p:txBody>
          <a:bodyPr>
            <a:noAutofit/>
          </a:bodyPr>
          <a:lstStyle/>
          <a:p>
            <a:r>
              <a:rPr lang="ar-IQ" sz="2800" dirty="0" smtClean="0"/>
              <a:t>ان القاعدة العرفية العامة المتبعة منذ النصف الثاني من القرن العشرين استقرت على ادراج نص في اتفاقيات التحكيم الدولية يقضي بوجوب الامتثال للاحكام التي تصدرها محاكم التحكيم الدولية وبتنفيذها بحسن نية, الامر الذي حدا ببعض الباحثين الى اعتبار مبدأ الزامية احكام التحكيم الدولية امرا للعملية التحكيمية في حد ذاتها.</a:t>
            </a:r>
          </a:p>
        </p:txBody>
      </p:sp>
    </p:spTree>
    <p:extLst>
      <p:ext uri="{BB962C8B-B14F-4D97-AF65-F5344CB8AC3E}">
        <p14:creationId xmlns:p14="http://schemas.microsoft.com/office/powerpoint/2010/main" val="11365406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smtClean="0"/>
              <a:t>مبدأ حسن النية:</a:t>
            </a:r>
            <a:endParaRPr lang="ar-IQ" sz="3200" dirty="0"/>
          </a:p>
        </p:txBody>
      </p:sp>
      <p:sp>
        <p:nvSpPr>
          <p:cNvPr id="3" name="Content Placeholder 2"/>
          <p:cNvSpPr>
            <a:spLocks noGrp="1"/>
          </p:cNvSpPr>
          <p:nvPr>
            <p:ph idx="1"/>
          </p:nvPr>
        </p:nvSpPr>
        <p:spPr>
          <a:xfrm>
            <a:off x="1154954" y="2318197"/>
            <a:ext cx="8825659" cy="3701603"/>
          </a:xfrm>
        </p:spPr>
        <p:txBody>
          <a:bodyPr>
            <a:normAutofit/>
          </a:bodyPr>
          <a:lstStyle/>
          <a:p>
            <a:r>
              <a:rPr lang="ar-IQ" sz="3600" dirty="0" smtClean="0"/>
              <a:t>تضمنت المادة (18) من اتفاقية لاهاي 1899 ومن بعدها كل النماذج ومواثيق التحكيم الدولية نصوصا تنطوي على تعهد بالامتثال للحكم الذي تصدره محاكم التحكيم التي يلجأ اليها الاطراف بحسن نية. وقد ارجع مؤتمر لاهاي ذلك الى ان رضاء الدول وموافقتها بأرادتها الحرة هو مصدر التزامها بهذه الاحكام.</a:t>
            </a:r>
          </a:p>
          <a:p>
            <a:endParaRPr lang="ar-IQ" sz="3600" dirty="0"/>
          </a:p>
        </p:txBody>
      </p:sp>
    </p:spTree>
    <p:extLst>
      <p:ext uri="{BB962C8B-B14F-4D97-AF65-F5344CB8AC3E}">
        <p14:creationId xmlns:p14="http://schemas.microsoft.com/office/powerpoint/2010/main" val="1221651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مبدأ (قاعدة) العقد شريعة المتعاقدين:</a:t>
            </a:r>
            <a:endParaRPr lang="ar-IQ" dirty="0"/>
          </a:p>
        </p:txBody>
      </p:sp>
      <p:sp>
        <p:nvSpPr>
          <p:cNvPr id="3" name="Content Placeholder 2"/>
          <p:cNvSpPr>
            <a:spLocks noGrp="1"/>
          </p:cNvSpPr>
          <p:nvPr>
            <p:ph idx="1"/>
          </p:nvPr>
        </p:nvSpPr>
        <p:spPr/>
        <p:txBody>
          <a:bodyPr>
            <a:normAutofit/>
          </a:bodyPr>
          <a:lstStyle/>
          <a:p>
            <a:r>
              <a:rPr lang="ar-IQ" sz="2800" dirty="0" smtClean="0"/>
              <a:t>تعتبر هذه القاعدة قاعدة اساسية او مبدأ عالمي لاغنى عنه ويعتبرها البعض اساس الزام المعاهدات لما تفرضه من احترام التعهدات والنزول عند الكلمة المعطاة واعتبرها اخرون احدى الدعامات التي يقوم عليها السلم والامن الدوليين وشرطا لازما لاستمرار مسيرة المجتمع الدولي وقد اكدت هذه القاعدة المواثيق الدولية ومنها عصبة الامم وميثاق الامم المتحدة.</a:t>
            </a:r>
            <a:endParaRPr lang="ar-IQ" sz="2800" dirty="0"/>
          </a:p>
        </p:txBody>
      </p:sp>
    </p:spTree>
    <p:extLst>
      <p:ext uri="{BB962C8B-B14F-4D97-AF65-F5344CB8AC3E}">
        <p14:creationId xmlns:p14="http://schemas.microsoft.com/office/powerpoint/2010/main" val="32839748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خصائص عملية التنفيذ:</a:t>
            </a:r>
            <a:endParaRPr lang="ar-IQ" dirty="0"/>
          </a:p>
        </p:txBody>
      </p:sp>
      <p:sp>
        <p:nvSpPr>
          <p:cNvPr id="3" name="Content Placeholder 2"/>
          <p:cNvSpPr>
            <a:spLocks noGrp="1"/>
          </p:cNvSpPr>
          <p:nvPr>
            <p:ph idx="1"/>
          </p:nvPr>
        </p:nvSpPr>
        <p:spPr/>
        <p:txBody>
          <a:bodyPr>
            <a:normAutofit fontScale="77500" lnSpcReduction="20000"/>
          </a:bodyPr>
          <a:lstStyle/>
          <a:p>
            <a:r>
              <a:rPr lang="ar-IQ" sz="2800" dirty="0" smtClean="0"/>
              <a:t>عملية التنفيذ من اختصاص السلطة التنفيذية, فهي عملية او وظيفة اجرائية تقوم بها السلطة الاجرائية في الدولة المعنية بواسطة اجهزتها المختصة.</a:t>
            </a:r>
          </a:p>
          <a:p>
            <a:r>
              <a:rPr lang="ar-IQ" sz="2800" dirty="0" smtClean="0"/>
              <a:t>النزاع المتعلق بالتنفيذ يعد نزاعا جديدا ويجب تسويته بالطرق السلمية المعروفة لتسوية النزاعات الدولية.</a:t>
            </a:r>
          </a:p>
          <a:p>
            <a:r>
              <a:rPr lang="ar-IQ" sz="2800" dirty="0" smtClean="0"/>
              <a:t>كيفية التنفيذ يحددها الطرف الخاسر في القضية مالم ينص اتفاق التحكيم بين اطراف النزاع على تحديد طريقة التنفيذ او على تخويل محكمة التحكيم صلاحية تحديد طريقة التنفيذ</a:t>
            </a:r>
            <a:r>
              <a:rPr lang="ar-IQ" sz="2800" dirty="0" smtClean="0"/>
              <a:t>.</a:t>
            </a:r>
          </a:p>
          <a:p>
            <a:endParaRPr lang="ar-IQ" sz="2800" dirty="0"/>
          </a:p>
          <a:p>
            <a:r>
              <a:rPr lang="ar-IQ" sz="2800" dirty="0"/>
              <a:t>(المحاضرة تمثل جزء بسيط او مجموعة من المفردات التي اثيرت في الدرس ولاتمثل كل المادة المطلوبة من الطالب ... </a:t>
            </a:r>
            <a:r>
              <a:rPr lang="ar-IQ" sz="2800"/>
              <a:t>لذى اقتضى التنويه)</a:t>
            </a:r>
            <a:endParaRPr lang="ar-IQ" sz="2800" dirty="0"/>
          </a:p>
        </p:txBody>
      </p:sp>
    </p:spTree>
    <p:extLst>
      <p:ext uri="{BB962C8B-B14F-4D97-AF65-F5344CB8AC3E}">
        <p14:creationId xmlns:p14="http://schemas.microsoft.com/office/powerpoint/2010/main" val="8411499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2265</TotalTime>
  <Words>334</Words>
  <Application>Microsoft Office PowerPoint</Application>
  <PresentationFormat>Widescreen</PresentationFormat>
  <Paragraphs>16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Century Gothic</vt:lpstr>
      <vt:lpstr>Times New Roman</vt:lpstr>
      <vt:lpstr>Wingdings 3</vt:lpstr>
      <vt:lpstr>Ion Boardroom</vt:lpstr>
      <vt:lpstr>محاضرات مادة منظمات دولية / ماجستير دولي 2019-2020</vt:lpstr>
      <vt:lpstr>مفهوم التنفيذ المباشر لقرارات التحكيم ومبادئه وخصائصه</vt:lpstr>
      <vt:lpstr>القاعدة العرفية بوجوب التنفيذ </vt:lpstr>
      <vt:lpstr>مبدأ حسن النية:</vt:lpstr>
      <vt:lpstr>مبدأ (قاعدة) العقد شريعة المتعاقدين:</vt:lpstr>
      <vt:lpstr>خصائص عملية التنفيذ:</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90</cp:revision>
  <dcterms:created xsi:type="dcterms:W3CDTF">2019-12-18T08:17:32Z</dcterms:created>
  <dcterms:modified xsi:type="dcterms:W3CDTF">2019-12-28T23:40:00Z</dcterms:modified>
</cp:coreProperties>
</file>