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63" r:id="rId4"/>
    <p:sldId id="264" r:id="rId5"/>
    <p:sldId id="265" r:id="rId6"/>
    <p:sldId id="266" r:id="rId7"/>
    <p:sldId id="267" r:id="rId8"/>
    <p:sldId id="26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2890" autoAdjust="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12/29/2019</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12/29/2019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12/29/2019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12/29/2019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12/29/2019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12/29/2019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12/29/2019</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12/29/2019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12/29/2019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12/29/2019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12/29/2019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12/29/2019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12/29/2019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12/29/2019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12/29/2019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12/29/2019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12/29/2019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12/29/2019</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1" eaLnBrk="1" latinLnBrk="0" hangingPunct="1">
        <a:spcBef>
          <a:spcPct val="0"/>
        </a:spcBef>
        <a:buNone/>
        <a:defRPr sz="3600" b="0" i="0" kern="1200">
          <a:solidFill>
            <a:schemeClr val="bg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IQ" sz="8000" dirty="0" smtClean="0"/>
              <a:t>محاضرات مادة منظمات دولية / ماجستير دولي 2019-2020</a:t>
            </a:r>
            <a:endParaRPr lang="ar-IQ" sz="8000" dirty="0"/>
          </a:p>
        </p:txBody>
      </p:sp>
      <p:sp>
        <p:nvSpPr>
          <p:cNvPr id="3" name="Subtitle 2"/>
          <p:cNvSpPr>
            <a:spLocks noGrp="1"/>
          </p:cNvSpPr>
          <p:nvPr>
            <p:ph type="subTitle" idx="1"/>
          </p:nvPr>
        </p:nvSpPr>
        <p:spPr/>
        <p:txBody>
          <a:bodyPr>
            <a:normAutofit/>
          </a:bodyPr>
          <a:lstStyle/>
          <a:p>
            <a:r>
              <a:rPr lang="ar-IQ" sz="4400" dirty="0" smtClean="0"/>
              <a:t>المحاضر2</a:t>
            </a:r>
            <a:endParaRPr lang="ar-IQ" sz="4400" dirty="0"/>
          </a:p>
        </p:txBody>
      </p:sp>
    </p:spTree>
    <p:extLst>
      <p:ext uri="{BB962C8B-B14F-4D97-AF65-F5344CB8AC3E}">
        <p14:creationId xmlns:p14="http://schemas.microsoft.com/office/powerpoint/2010/main" val="3752210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a:r>
              <a:rPr lang="ar-IQ" dirty="0" smtClean="0"/>
              <a:t>الاصول التاريخية والفلسفية للتحكيم الدولي في العصور الوسطى</a:t>
            </a:r>
            <a:endParaRPr lang="ar-IQ" dirty="0"/>
          </a:p>
        </p:txBody>
      </p:sp>
      <p:sp>
        <p:nvSpPr>
          <p:cNvPr id="3" name="Subtitle 2"/>
          <p:cNvSpPr>
            <a:spLocks noGrp="1"/>
          </p:cNvSpPr>
          <p:nvPr>
            <p:ph type="subTitle" idx="1"/>
          </p:nvPr>
        </p:nvSpPr>
        <p:spPr>
          <a:xfrm>
            <a:off x="1154954" y="4777380"/>
            <a:ext cx="10095431" cy="1345834"/>
          </a:xfrm>
        </p:spPr>
        <p:txBody>
          <a:bodyPr>
            <a:noAutofit/>
          </a:bodyPr>
          <a:lstStyle/>
          <a:p>
            <a:pPr algn="r"/>
            <a:r>
              <a:rPr lang="ar-IQ" sz="2800" dirty="0" smtClean="0"/>
              <a:t>عرف الشرق العربي التحكيم قبل الاسلام اذ كانت القبائل العربية تلجأ الى التحكيم للفصل في نزاعاتها فيتم اختيار رئيس قبيلة محايدة او هيئة مشتركة بموافقة الطرفين المتنازعين للقيام بذلك, ويكون لحكمها صفة الالزام للطرفين او الاطراف المتنازعة او الاطراف المتنازعة.</a:t>
            </a:r>
            <a:endParaRPr lang="ar-IQ" sz="2800" dirty="0"/>
          </a:p>
        </p:txBody>
      </p:sp>
    </p:spTree>
    <p:extLst>
      <p:ext uri="{BB962C8B-B14F-4D97-AF65-F5344CB8AC3E}">
        <p14:creationId xmlns:p14="http://schemas.microsoft.com/office/powerpoint/2010/main" val="1083060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sz="2800" dirty="0" smtClean="0"/>
              <a:t>ثم جاء الاسلام بتعاليمه التي ركزت على اهمية التصالح وحل المنازعات بين جماعات المؤمنين بهدف احلال العدل والسلام بينهم , لقد ورد في القرأت قوله تعالى ( وان طائفتان من المؤمنين اقتتلوا فأصلحوا بينهما فأن بغت احداهما على الاخرى فقاتلوا التي تبغي حتى تفئ الى امر الله فأن فاءت فاصلحوا بينهما بالعدل واقسطوا ان الله يحب المقسطين) صدق الله العلي العظيم</a:t>
            </a:r>
            <a:endParaRPr lang="ar-IQ" sz="2800" dirty="0"/>
          </a:p>
        </p:txBody>
      </p:sp>
      <p:sp>
        <p:nvSpPr>
          <p:cNvPr id="3" name="Text Placeholder 2"/>
          <p:cNvSpPr>
            <a:spLocks noGrp="1"/>
          </p:cNvSpPr>
          <p:nvPr>
            <p:ph type="body" sz="half" idx="2"/>
          </p:nvPr>
        </p:nvSpPr>
        <p:spPr/>
        <p:txBody>
          <a:bodyPr>
            <a:normAutofit fontScale="85000" lnSpcReduction="20000"/>
          </a:bodyPr>
          <a:lstStyle/>
          <a:p>
            <a:r>
              <a:rPr lang="ar-IQ" sz="3600" dirty="0" smtClean="0"/>
              <a:t>وهنالك ايات قرانية كثيرة تحمل معاني مشابهة, وكذلك الاحاديث النبوية الشريفة, ومن امثلة التحكيم المعروفة في الاسلام التحكيم الذي قام به كمحكم منفرد (سعد بن معاذ) بين المسلمين والقبيلة اليهودية بني قريظة بعد غزوة الخندق, وقد استند هذا التحكيم الى المعاهدة التي كان قد عقدها الرسول (ص) مع يهود المدينة. ومنه ايضا اتفاقات التحكيم التي عقدها الخلفاء الراشدون.</a:t>
            </a:r>
            <a:endParaRPr lang="ar-IQ" sz="3600" dirty="0"/>
          </a:p>
        </p:txBody>
      </p:sp>
    </p:spTree>
    <p:extLst>
      <p:ext uri="{BB962C8B-B14F-4D97-AF65-F5344CB8AC3E}">
        <p14:creationId xmlns:p14="http://schemas.microsoft.com/office/powerpoint/2010/main" val="1599844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1431" y="999247"/>
            <a:ext cx="8831816" cy="1743951"/>
          </a:xfrm>
        </p:spPr>
        <p:txBody>
          <a:bodyPr/>
          <a:lstStyle/>
          <a:p>
            <a:pPr algn="r"/>
            <a:r>
              <a:rPr lang="ar-IQ" sz="2800" dirty="0" smtClean="0"/>
              <a:t>وفي اوربا المسحية تطورت فكرة اللجوء الى التحكيم في اطار العائلة الدولية في العصور الوسطى نتيجة عوامل اجتماعية ودينية اهمها:</a:t>
            </a:r>
            <a:endParaRPr lang="ar-IQ" sz="2800" dirty="0"/>
          </a:p>
        </p:txBody>
      </p:sp>
      <p:sp>
        <p:nvSpPr>
          <p:cNvPr id="3" name="Text Placeholder 2"/>
          <p:cNvSpPr>
            <a:spLocks noGrp="1"/>
          </p:cNvSpPr>
          <p:nvPr>
            <p:ph type="body" sz="half" idx="2"/>
          </p:nvPr>
        </p:nvSpPr>
        <p:spPr>
          <a:xfrm>
            <a:off x="1154954" y="3543299"/>
            <a:ext cx="8825659" cy="2953753"/>
          </a:xfrm>
        </p:spPr>
        <p:txBody>
          <a:bodyPr>
            <a:noAutofit/>
          </a:bodyPr>
          <a:lstStyle/>
          <a:p>
            <a:pPr marL="457200" indent="-457200">
              <a:buFontTx/>
              <a:buChar char="-"/>
            </a:pPr>
            <a:r>
              <a:rPr lang="ar-IQ" sz="2800" dirty="0" smtClean="0"/>
              <a:t>دور الكنيسة الكاثوليكية والبابا في الدعوة الى اتباع التحكيم كوسيلة لحل المنازعات.</a:t>
            </a:r>
          </a:p>
          <a:p>
            <a:pPr marL="457200" indent="-457200">
              <a:buFontTx/>
              <a:buChar char="-"/>
            </a:pPr>
            <a:r>
              <a:rPr lang="ar-IQ" sz="2800" dirty="0" smtClean="0"/>
              <a:t>مارست الجماعات المحلية الاوربية التحكيم كوسيلة لحل المنازعات.</a:t>
            </a:r>
          </a:p>
          <a:p>
            <a:pPr marL="457200" indent="-457200">
              <a:buFontTx/>
              <a:buChar char="-"/>
            </a:pPr>
            <a:r>
              <a:rPr lang="ar-IQ" sz="2800" dirty="0" smtClean="0"/>
              <a:t>اللجوء الى التحكيم في تسوية مايثور من علاقات بين البارونات والملوك في اطار المجتمع الاقطاعي وبخاصة مايتعلق بالخلافات بالملكية الاقليمية.</a:t>
            </a:r>
          </a:p>
          <a:p>
            <a:pPr marL="457200" indent="-457200">
              <a:buFontTx/>
              <a:buChar char="-"/>
            </a:pPr>
            <a:endParaRPr lang="ar-IQ" sz="3200" dirty="0"/>
          </a:p>
        </p:txBody>
      </p:sp>
    </p:spTree>
    <p:extLst>
      <p:ext uri="{BB962C8B-B14F-4D97-AF65-F5344CB8AC3E}">
        <p14:creationId xmlns:p14="http://schemas.microsoft.com/office/powerpoint/2010/main" val="4000958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sz="2800" dirty="0" smtClean="0"/>
              <a:t>تطور التحكيم الدولي منذ اواخر القرن الثامن عشر وحتى اواخر القرن التاسع عشر:</a:t>
            </a:r>
            <a:endParaRPr lang="ar-IQ" sz="2800" dirty="0"/>
          </a:p>
        </p:txBody>
      </p:sp>
      <p:sp>
        <p:nvSpPr>
          <p:cNvPr id="3" name="Text Placeholder 2"/>
          <p:cNvSpPr>
            <a:spLocks noGrp="1"/>
          </p:cNvSpPr>
          <p:nvPr>
            <p:ph type="body" idx="1"/>
          </p:nvPr>
        </p:nvSpPr>
        <p:spPr/>
        <p:txBody>
          <a:bodyPr/>
          <a:lstStyle/>
          <a:p>
            <a:pPr marL="457200" indent="-457200" algn="r">
              <a:buAutoNum type="arabic1Minus"/>
            </a:pPr>
            <a:r>
              <a:rPr lang="ar-IQ" dirty="0" smtClean="0"/>
              <a:t>اللجان المختلطة الدبلوماسية</a:t>
            </a:r>
          </a:p>
          <a:p>
            <a:pPr marL="457200" indent="-457200" algn="r">
              <a:buAutoNum type="arabic1Minus"/>
            </a:pPr>
            <a:r>
              <a:rPr lang="ar-IQ" dirty="0" smtClean="0"/>
              <a:t>اللجان التحكيمية المختلطة</a:t>
            </a:r>
          </a:p>
          <a:p>
            <a:pPr algn="r"/>
            <a:endParaRPr lang="ar-IQ" dirty="0"/>
          </a:p>
        </p:txBody>
      </p:sp>
    </p:spTree>
    <p:extLst>
      <p:ext uri="{BB962C8B-B14F-4D97-AF65-F5344CB8AC3E}">
        <p14:creationId xmlns:p14="http://schemas.microsoft.com/office/powerpoint/2010/main" val="3626384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تطور التحكيم الدولي في القرن العشرين واسسه القانونية:</a:t>
            </a:r>
            <a:endParaRPr lang="ar-IQ" dirty="0"/>
          </a:p>
        </p:txBody>
      </p:sp>
      <p:sp>
        <p:nvSpPr>
          <p:cNvPr id="3" name="Text Placeholder 2"/>
          <p:cNvSpPr>
            <a:spLocks noGrp="1"/>
          </p:cNvSpPr>
          <p:nvPr>
            <p:ph type="body" idx="1"/>
          </p:nvPr>
        </p:nvSpPr>
        <p:spPr>
          <a:xfrm>
            <a:off x="1154954" y="4687910"/>
            <a:ext cx="8825659" cy="1403797"/>
          </a:xfrm>
        </p:spPr>
        <p:txBody>
          <a:bodyPr>
            <a:normAutofit fontScale="92500" lnSpcReduction="10000"/>
          </a:bodyPr>
          <a:lstStyle/>
          <a:p>
            <a:pPr algn="r"/>
            <a:r>
              <a:rPr lang="ar-IQ" dirty="0" smtClean="0"/>
              <a:t>1</a:t>
            </a:r>
            <a:r>
              <a:rPr lang="ar-IQ" sz="2800" dirty="0" smtClean="0"/>
              <a:t>- تطور علاقة التحكيم الدولي بالتنظيم الدولي بين مؤتمر لاهاي الاول 1899 ونهاية الحرب العالمية الثانية.</a:t>
            </a:r>
          </a:p>
          <a:p>
            <a:pPr algn="r"/>
            <a:r>
              <a:rPr lang="ar-IQ" sz="2800" dirty="0" smtClean="0"/>
              <a:t>2- تطور علاقة التحكيم الدولي بالتنظيم الدولي بعد نهاية الحرب العالمية الثانية</a:t>
            </a:r>
            <a:endParaRPr lang="ar-IQ" sz="2800" dirty="0"/>
          </a:p>
        </p:txBody>
      </p:sp>
    </p:spTree>
    <p:extLst>
      <p:ext uri="{BB962C8B-B14F-4D97-AF65-F5344CB8AC3E}">
        <p14:creationId xmlns:p14="http://schemas.microsoft.com/office/powerpoint/2010/main" val="2076292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الاسس القانونية المشتركة للتحكيم الولي والتنظيم الدولي:</a:t>
            </a:r>
            <a:endParaRPr lang="ar-IQ" dirty="0"/>
          </a:p>
        </p:txBody>
      </p:sp>
      <p:sp>
        <p:nvSpPr>
          <p:cNvPr id="3" name="Text Placeholder 2"/>
          <p:cNvSpPr>
            <a:spLocks noGrp="1"/>
          </p:cNvSpPr>
          <p:nvPr>
            <p:ph type="body" idx="1"/>
          </p:nvPr>
        </p:nvSpPr>
        <p:spPr>
          <a:xfrm>
            <a:off x="1154954" y="4662152"/>
            <a:ext cx="8825659" cy="1751527"/>
          </a:xfrm>
        </p:spPr>
        <p:txBody>
          <a:bodyPr>
            <a:normAutofit/>
          </a:bodyPr>
          <a:lstStyle/>
          <a:p>
            <a:pPr marL="457200" indent="-457200" algn="r">
              <a:buAutoNum type="arabic1Minus"/>
            </a:pPr>
            <a:r>
              <a:rPr lang="ar-IQ" dirty="0" smtClean="0"/>
              <a:t>مبدا عدم استعمال القوة في العلاقات الدولية</a:t>
            </a:r>
          </a:p>
          <a:p>
            <a:pPr marL="457200" indent="-457200" algn="r">
              <a:buAutoNum type="arabic1Minus"/>
            </a:pPr>
            <a:r>
              <a:rPr lang="ar-IQ" dirty="0" smtClean="0"/>
              <a:t>مبدأ عدم التدخل في شؤون الدول الداخلية والخارجية</a:t>
            </a:r>
          </a:p>
          <a:p>
            <a:pPr marL="457200" indent="-457200" algn="r">
              <a:buAutoNum type="arabic1Minus"/>
            </a:pPr>
            <a:r>
              <a:rPr lang="ar-IQ" dirty="0" smtClean="0"/>
              <a:t>مبدأ الحقوق السيادية المتساوية للدول</a:t>
            </a:r>
          </a:p>
          <a:p>
            <a:pPr marL="457200" indent="-457200" algn="r">
              <a:buAutoNum type="arabic1Minus"/>
            </a:pPr>
            <a:r>
              <a:rPr lang="ar-IQ" dirty="0" smtClean="0"/>
              <a:t>مبدأ سيادة الدول واستقلالها وسلامتها الاقليمية</a:t>
            </a:r>
          </a:p>
          <a:p>
            <a:pPr marL="457200" indent="-457200" algn="r">
              <a:buAutoNum type="arabic1Minus"/>
            </a:pPr>
            <a:endParaRPr lang="ar-IQ" dirty="0"/>
          </a:p>
        </p:txBody>
      </p:sp>
    </p:spTree>
    <p:extLst>
      <p:ext uri="{BB962C8B-B14F-4D97-AF65-F5344CB8AC3E}">
        <p14:creationId xmlns:p14="http://schemas.microsoft.com/office/powerpoint/2010/main" val="421220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a:r>
              <a:rPr lang="ar-IQ" sz="2800" dirty="0"/>
              <a:t>ج- مبدأ العدالة والقانون الدولي</a:t>
            </a:r>
            <a:br>
              <a:rPr lang="ar-IQ" sz="2800" dirty="0"/>
            </a:br>
            <a:r>
              <a:rPr lang="ar-IQ" sz="2800" dirty="0"/>
              <a:t>ح- مبدأ حسن النية في العلاقات الدولية</a:t>
            </a:r>
            <a:br>
              <a:rPr lang="ar-IQ" sz="2800" dirty="0"/>
            </a:br>
            <a:r>
              <a:rPr lang="ar-IQ" sz="2800" dirty="0"/>
              <a:t>خ- مبدأ تساوي الشعوب في الحقوق وحقها في تقرير المصير</a:t>
            </a:r>
            <a:br>
              <a:rPr lang="ar-IQ" sz="2800" dirty="0"/>
            </a:br>
            <a:r>
              <a:rPr lang="ar-IQ" sz="2800" dirty="0"/>
              <a:t>د- مبدأ الزامية تسوية النزاعات الدولية بالوسائل السلمية وحرية الاختيار بين هذه الوسائل</a:t>
            </a:r>
          </a:p>
        </p:txBody>
      </p:sp>
      <p:sp>
        <p:nvSpPr>
          <p:cNvPr id="3" name="Subtitle 2"/>
          <p:cNvSpPr>
            <a:spLocks noGrp="1"/>
          </p:cNvSpPr>
          <p:nvPr>
            <p:ph type="subTitle" idx="1"/>
          </p:nvPr>
        </p:nvSpPr>
        <p:spPr/>
        <p:txBody>
          <a:bodyPr/>
          <a:lstStyle/>
          <a:p>
            <a:pPr algn="r"/>
            <a:r>
              <a:rPr lang="ar-IQ" dirty="0"/>
              <a:t>(المحاضرة تمثل جزء بسيط او مجموعة من المفردات التي اثيرت في الدرس ولاتمثل كل المادة المطلوبة من الطالب ... </a:t>
            </a:r>
            <a:r>
              <a:rPr lang="ar-IQ"/>
              <a:t>لذى اقتضى التنويه)</a:t>
            </a:r>
            <a:endParaRPr lang="ar-IQ" dirty="0"/>
          </a:p>
        </p:txBody>
      </p:sp>
    </p:spTree>
    <p:extLst>
      <p:ext uri="{BB962C8B-B14F-4D97-AF65-F5344CB8AC3E}">
        <p14:creationId xmlns:p14="http://schemas.microsoft.com/office/powerpoint/2010/main" val="38766363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2321</TotalTime>
  <Words>373</Words>
  <Application>Microsoft Office PowerPoint</Application>
  <PresentationFormat>Widescreen</PresentationFormat>
  <Paragraphs>23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Century Gothic</vt:lpstr>
      <vt:lpstr>Times New Roman</vt:lpstr>
      <vt:lpstr>Wingdings 3</vt:lpstr>
      <vt:lpstr>Ion Boardroom</vt:lpstr>
      <vt:lpstr>محاضرات مادة منظمات دولية / ماجستير دولي 2019-2020</vt:lpstr>
      <vt:lpstr>الاصول التاريخية والفلسفية للتحكيم الدولي في العصور الوسطى</vt:lpstr>
      <vt:lpstr>ثم جاء الاسلام بتعاليمه التي ركزت على اهمية التصالح وحل المنازعات بين جماعات المؤمنين بهدف احلال العدل والسلام بينهم , لقد ورد في القرأت قوله تعالى ( وان طائفتان من المؤمنين اقتتلوا فأصلحوا بينهما فأن بغت احداهما على الاخرى فقاتلوا التي تبغي حتى تفئ الى امر الله فأن فاءت فاصلحوا بينهما بالعدل واقسطوا ان الله يحب المقسطين) صدق الله العلي العظيم</vt:lpstr>
      <vt:lpstr>وفي اوربا المسحية تطورت فكرة اللجوء الى التحكيم في اطار العائلة الدولية في العصور الوسطى نتيجة عوامل اجتماعية ودينية اهمها:</vt:lpstr>
      <vt:lpstr>تطور التحكيم الدولي منذ اواخر القرن الثامن عشر وحتى اواخر القرن التاسع عشر:</vt:lpstr>
      <vt:lpstr>تطور التحكيم الدولي في القرن العشرين واسسه القانونية:</vt:lpstr>
      <vt:lpstr>الاسس القانونية المشتركة للتحكيم الولي والتنظيم الدولي:</vt:lpstr>
      <vt:lpstr>ج- مبدأ العدالة والقانون الدولي ح- مبدأ حسن النية في العلاقات الدولية خ- مبدأ تساوي الشعوب في الحقوق وحقها في تقرير المصير د- مبدأ الزامية تسوية النزاعات الدولية بالوسائل السلمية وحرية الاختيار بين هذه الوسائل</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التعريف بالتلوث البيئي تحديد مفهوم البيئة والتلوث</dc:title>
  <dc:creator>dell</dc:creator>
  <cp:lastModifiedBy>dell</cp:lastModifiedBy>
  <cp:revision>98</cp:revision>
  <dcterms:created xsi:type="dcterms:W3CDTF">2019-12-18T08:17:32Z</dcterms:created>
  <dcterms:modified xsi:type="dcterms:W3CDTF">2019-12-28T23:38:46Z</dcterms:modified>
</cp:coreProperties>
</file>