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C60A40E-8CE8-4A37-8CB4-56EA33EBBF11}"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543EA6-7DDE-48D6-A1DA-B5C2429136D3}" type="slidenum">
              <a:rPr lang="ar-IQ" smtClean="0"/>
              <a:t>‹#›</a:t>
            </a:fld>
            <a:endParaRPr lang="ar-IQ"/>
          </a:p>
        </p:txBody>
      </p:sp>
    </p:spTree>
    <p:extLst>
      <p:ext uri="{BB962C8B-B14F-4D97-AF65-F5344CB8AC3E}">
        <p14:creationId xmlns:p14="http://schemas.microsoft.com/office/powerpoint/2010/main" val="189487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C60A40E-8CE8-4A37-8CB4-56EA33EBBF11}"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543EA6-7DDE-48D6-A1DA-B5C2429136D3}" type="slidenum">
              <a:rPr lang="ar-IQ" smtClean="0"/>
              <a:t>‹#›</a:t>
            </a:fld>
            <a:endParaRPr lang="ar-IQ"/>
          </a:p>
        </p:txBody>
      </p:sp>
    </p:spTree>
    <p:extLst>
      <p:ext uri="{BB962C8B-B14F-4D97-AF65-F5344CB8AC3E}">
        <p14:creationId xmlns:p14="http://schemas.microsoft.com/office/powerpoint/2010/main" val="2540894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C60A40E-8CE8-4A37-8CB4-56EA33EBBF11}"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543EA6-7DDE-48D6-A1DA-B5C2429136D3}" type="slidenum">
              <a:rPr lang="ar-IQ" smtClean="0"/>
              <a:t>‹#›</a:t>
            </a:fld>
            <a:endParaRPr lang="ar-IQ"/>
          </a:p>
        </p:txBody>
      </p:sp>
    </p:spTree>
    <p:extLst>
      <p:ext uri="{BB962C8B-B14F-4D97-AF65-F5344CB8AC3E}">
        <p14:creationId xmlns:p14="http://schemas.microsoft.com/office/powerpoint/2010/main" val="3644541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C60A40E-8CE8-4A37-8CB4-56EA33EBBF11}"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543EA6-7DDE-48D6-A1DA-B5C2429136D3}" type="slidenum">
              <a:rPr lang="ar-IQ" smtClean="0"/>
              <a:t>‹#›</a:t>
            </a:fld>
            <a:endParaRPr lang="ar-IQ"/>
          </a:p>
        </p:txBody>
      </p:sp>
    </p:spTree>
    <p:extLst>
      <p:ext uri="{BB962C8B-B14F-4D97-AF65-F5344CB8AC3E}">
        <p14:creationId xmlns:p14="http://schemas.microsoft.com/office/powerpoint/2010/main" val="2812939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C60A40E-8CE8-4A37-8CB4-56EA33EBBF11}"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543EA6-7DDE-48D6-A1DA-B5C2429136D3}" type="slidenum">
              <a:rPr lang="ar-IQ" smtClean="0"/>
              <a:t>‹#›</a:t>
            </a:fld>
            <a:endParaRPr lang="ar-IQ"/>
          </a:p>
        </p:txBody>
      </p:sp>
    </p:spTree>
    <p:extLst>
      <p:ext uri="{BB962C8B-B14F-4D97-AF65-F5344CB8AC3E}">
        <p14:creationId xmlns:p14="http://schemas.microsoft.com/office/powerpoint/2010/main" val="92980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C60A40E-8CE8-4A37-8CB4-56EA33EBBF11}"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3543EA6-7DDE-48D6-A1DA-B5C2429136D3}" type="slidenum">
              <a:rPr lang="ar-IQ" smtClean="0"/>
              <a:t>‹#›</a:t>
            </a:fld>
            <a:endParaRPr lang="ar-IQ"/>
          </a:p>
        </p:txBody>
      </p:sp>
    </p:spTree>
    <p:extLst>
      <p:ext uri="{BB962C8B-B14F-4D97-AF65-F5344CB8AC3E}">
        <p14:creationId xmlns:p14="http://schemas.microsoft.com/office/powerpoint/2010/main" val="337029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C60A40E-8CE8-4A37-8CB4-56EA33EBBF11}" type="datetimeFigureOut">
              <a:rPr lang="ar-IQ" smtClean="0"/>
              <a:t>21/05/1441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3543EA6-7DDE-48D6-A1DA-B5C2429136D3}" type="slidenum">
              <a:rPr lang="ar-IQ" smtClean="0"/>
              <a:t>‹#›</a:t>
            </a:fld>
            <a:endParaRPr lang="ar-IQ"/>
          </a:p>
        </p:txBody>
      </p:sp>
    </p:spTree>
    <p:extLst>
      <p:ext uri="{BB962C8B-B14F-4D97-AF65-F5344CB8AC3E}">
        <p14:creationId xmlns:p14="http://schemas.microsoft.com/office/powerpoint/2010/main" val="204167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C60A40E-8CE8-4A37-8CB4-56EA33EBBF11}" type="datetimeFigureOut">
              <a:rPr lang="ar-IQ" smtClean="0"/>
              <a:t>21/05/1441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3543EA6-7DDE-48D6-A1DA-B5C2429136D3}" type="slidenum">
              <a:rPr lang="ar-IQ" smtClean="0"/>
              <a:t>‹#›</a:t>
            </a:fld>
            <a:endParaRPr lang="ar-IQ"/>
          </a:p>
        </p:txBody>
      </p:sp>
    </p:spTree>
    <p:extLst>
      <p:ext uri="{BB962C8B-B14F-4D97-AF65-F5344CB8AC3E}">
        <p14:creationId xmlns:p14="http://schemas.microsoft.com/office/powerpoint/2010/main" val="31771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C60A40E-8CE8-4A37-8CB4-56EA33EBBF11}" type="datetimeFigureOut">
              <a:rPr lang="ar-IQ" smtClean="0"/>
              <a:t>21/05/1441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3543EA6-7DDE-48D6-A1DA-B5C2429136D3}" type="slidenum">
              <a:rPr lang="ar-IQ" smtClean="0"/>
              <a:t>‹#›</a:t>
            </a:fld>
            <a:endParaRPr lang="ar-IQ"/>
          </a:p>
        </p:txBody>
      </p:sp>
    </p:spTree>
    <p:extLst>
      <p:ext uri="{BB962C8B-B14F-4D97-AF65-F5344CB8AC3E}">
        <p14:creationId xmlns:p14="http://schemas.microsoft.com/office/powerpoint/2010/main" val="439618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C60A40E-8CE8-4A37-8CB4-56EA33EBBF11}"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3543EA6-7DDE-48D6-A1DA-B5C2429136D3}" type="slidenum">
              <a:rPr lang="ar-IQ" smtClean="0"/>
              <a:t>‹#›</a:t>
            </a:fld>
            <a:endParaRPr lang="ar-IQ"/>
          </a:p>
        </p:txBody>
      </p:sp>
    </p:spTree>
    <p:extLst>
      <p:ext uri="{BB962C8B-B14F-4D97-AF65-F5344CB8AC3E}">
        <p14:creationId xmlns:p14="http://schemas.microsoft.com/office/powerpoint/2010/main" val="141216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C60A40E-8CE8-4A37-8CB4-56EA33EBBF11}"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3543EA6-7DDE-48D6-A1DA-B5C2429136D3}" type="slidenum">
              <a:rPr lang="ar-IQ" smtClean="0"/>
              <a:t>‹#›</a:t>
            </a:fld>
            <a:endParaRPr lang="ar-IQ"/>
          </a:p>
        </p:txBody>
      </p:sp>
    </p:spTree>
    <p:extLst>
      <p:ext uri="{BB962C8B-B14F-4D97-AF65-F5344CB8AC3E}">
        <p14:creationId xmlns:p14="http://schemas.microsoft.com/office/powerpoint/2010/main" val="1724246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C60A40E-8CE8-4A37-8CB4-56EA33EBBF11}" type="datetimeFigureOut">
              <a:rPr lang="ar-IQ" smtClean="0"/>
              <a:t>21/05/1441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3543EA6-7DDE-48D6-A1DA-B5C2429136D3}" type="slidenum">
              <a:rPr lang="ar-IQ" smtClean="0"/>
              <a:t>‹#›</a:t>
            </a:fld>
            <a:endParaRPr lang="ar-IQ"/>
          </a:p>
        </p:txBody>
      </p:sp>
    </p:spTree>
    <p:extLst>
      <p:ext uri="{BB962C8B-B14F-4D97-AF65-F5344CB8AC3E}">
        <p14:creationId xmlns:p14="http://schemas.microsoft.com/office/powerpoint/2010/main" val="2917013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ثانياً : عدم التركيز الإداري </a:t>
            </a:r>
            <a:endParaRPr lang="ar-IQ" dirty="0"/>
          </a:p>
        </p:txBody>
      </p:sp>
      <p:sp>
        <p:nvSpPr>
          <p:cNvPr id="3" name="عنوان فرعي 2"/>
          <p:cNvSpPr>
            <a:spLocks noGrp="1"/>
          </p:cNvSpPr>
          <p:nvPr>
            <p:ph type="subTitle" idx="1"/>
          </p:nvPr>
        </p:nvSpPr>
        <p:spPr/>
        <p:txBody>
          <a:bodyPr>
            <a:normAutofit fontScale="32500" lnSpcReduction="20000"/>
          </a:bodyPr>
          <a:lstStyle/>
          <a:p>
            <a:r>
              <a:rPr lang="en-US" dirty="0" smtClean="0"/>
              <a:t>la </a:t>
            </a:r>
            <a:r>
              <a:rPr lang="en-US" dirty="0" err="1" smtClean="0">
                <a:latin typeface="Arial Black" pitchFamily="34" charset="0"/>
              </a:rPr>
              <a:t>deconcentration</a:t>
            </a:r>
            <a:r>
              <a:rPr lang="en-US" dirty="0" smtClean="0">
                <a:latin typeface="Arial Black" pitchFamily="34" charset="0"/>
              </a:rPr>
              <a:t> :</a:t>
            </a:r>
            <a:r>
              <a:rPr lang="ar-IQ" dirty="0" smtClean="0">
                <a:latin typeface="Arial Black" pitchFamily="34" charset="0"/>
              </a:rPr>
              <a:t>يطلق على هذه الصورة من المركزية الإدارية ألا وزارية أو المركزية   المعتدلة.  (8).ومقتضاها تخفيف العبء عن الحكومة المركزية بتخويل بعض الموظفين في الأقاليم المختلفة سلطة البت في بعض الأمور ذات الطابع المحلي دون الحاجة للرجوع للوزير المختص في العاصمة .  إلا أن هذه الصورة من المركزية لا تعني استقلال هؤلاء الموظفين عن الوزير ، فهم يبقون خاضعين لسلطته الرئاسية وله أن يصدر إليهم القرارات الملزمة وله أن يعدل قراراتهم أو </a:t>
            </a:r>
            <a:r>
              <a:rPr lang="ar-IQ" sz="6200" dirty="0" smtClean="0">
                <a:latin typeface="Arial Black" pitchFamily="34" charset="0"/>
              </a:rPr>
              <a:t>يلغيها</a:t>
            </a:r>
            <a:r>
              <a:rPr lang="ar-IQ" dirty="0" smtClean="0">
                <a:latin typeface="Arial Black" pitchFamily="34" charset="0"/>
              </a:rPr>
              <a:t> ، وكل ما في الأمر أن عدم التركيز الإداري يخفف من العبء على الوزارات والإدارات المركزية وإن بعض القرارات الإدارية أصبحت تتخذ من ممثلي الوزراء في الأقاليم بدلا من أن تتخذ من الوزراء أنفسهم . ومن ثم يختلف عدم التركيز الإداري عن اللامركزية الإدارية إذ تتعدد السلطات الإدارية في اللامركزية الإدارية نظراً لتعدد الأشخاص المعنوية ، وتختص كل سلطة بجانب من الوظيفة الإِدارية في الدولة ، حيث يتم توزيع الاختصاصات على هذا الأساس(9). وعلى أي حال فإن هذه الصورة من المركزية أفضل من التركيز الإداري وهي مرحلة انتقال صوب نظام اللامركزية الإدارية ، وهي الصورة الباقية في إطار نظام المركزية الإدارية (10) .ولعل من أبرز وسائل تحقيق عدم التركيز الإداري نظام تفويض الاختصاص ، الذي سنتناوله في هذا الجزء من الدراسة .</a:t>
            </a:r>
            <a:endParaRPr lang="ar-IQ" dirty="0">
              <a:latin typeface="Arial Black" pitchFamily="34" charset="0"/>
            </a:endParaRPr>
          </a:p>
        </p:txBody>
      </p:sp>
    </p:spTree>
    <p:extLst>
      <p:ext uri="{BB962C8B-B14F-4D97-AF65-F5344CB8AC3E}">
        <p14:creationId xmlns:p14="http://schemas.microsoft.com/office/powerpoint/2010/main" val="1170930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التفويض:</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                              تستلزم ضرورات العمل الإداري وحسن سير المرافق العامة أن يفوض بعض الموظفين المختصين بعض أعمالهم إلى موظفين آخرين غالباً ما يكونون مرؤوسين بالنسبة لهم . ويقصد بالتفويض أن يعهد صاحب الاختصاص بممارسة جزء من اختصاصاته إلى أحد مرؤوسيه . بشرط أن يسمح القانون بإجراء هذا التفويض وأن تكون ممارسة الاختصاص المفوض تحت رقابة الرئيس الإداري صاحب الاختصاص الأصيل . وللتفويض مزايا عدة فهو من جانب يخفف العبء عن الرئيس صاحب الاختصاص الأصيل ، فهو يقوم بنقل جزء من اختصاصه في مسألة معينة إلى أحد مرؤوسيه أو جهة أو هيئة ما . ويؤدي من جانب آخر إلى تحقيق السرعة والمرونة في أداء الأعمال مما يسهل على الأفراد قضاء مصالحهم ويدرب المرؤوسين على القيام بأعمال الرؤساء، فينمي فيهم الثقة والقدرة على القيادة(11).</a:t>
            </a:r>
            <a:endParaRPr lang="ar-IQ" dirty="0"/>
          </a:p>
        </p:txBody>
      </p:sp>
    </p:spTree>
    <p:extLst>
      <p:ext uri="{BB962C8B-B14F-4D97-AF65-F5344CB8AC3E}">
        <p14:creationId xmlns:p14="http://schemas.microsoft.com/office/powerpoint/2010/main" val="2156858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شروط التفويض</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شروط عامة استقر على إيرادها الفقه وأحكام القضاء، يجب مراعاتها حتى يكون التفويض صحيحاً هي :1-التفويض لا يكون إلا بنص : يلزم حتى يكون التفويض صحيحاً أن يسمح القانون بالتفويض ، فإذا منح القانون الاختصاص إلى جهة معينة ليس لهذه الجهة التنازل عن هذا الاختصاص أو تفويضه إلى سلطة أخرى إلا إذا أجاز القانون ذلك ومن الضروري أن يصدر قرار صريح من الجهة صاحبة الاختصاص الأصيل عن رغبتها في استخدام التفويض الذي منحه لها القانون .2-التفويض يجب أن يكون جزئياً : فلا يجوز أن يفوض الرئيس الإداري جميع اختصاصاته </a:t>
            </a:r>
            <a:r>
              <a:rPr lang="ar-IQ" dirty="0" err="1" smtClean="0"/>
              <a:t>لإن</a:t>
            </a:r>
            <a:r>
              <a:rPr lang="ar-IQ" dirty="0" smtClean="0"/>
              <a:t> هذا يعد تنازلاً من الرئيس عن مزاولة جميع أعماله التي أسندها إليه القانون .3-يبقى الرئيس المفوض مسؤولاً عن الأعمال التي فوضها بالإضافة إلى مسؤولية المفوض إليه ، تطبيقاً لمبدأ أن التفويض في السلطة ولا تفويض في المسؤولية .والمرؤوس المفوض إليه لا يسأل عن تصرفاته بشأن السلطات المفوضة إليه إلا أمام رئيسه المباشر الذي قام بالتفويض(12) ولا تنصرف المسؤولية إلى أعلى منه وفقاً لمبدأ وحدة الرئاسة والأمر .4-لا يجوز للمفوض إليه أن يفوض غيره ، فالتفويض لا يتم إلا لمرة واحدة، ومخالفة هذه القاعدة تجعل القرار الإداري الصادر من المفوض إليه الثاني معيباً بعدم الاختصاص .5-التفويض مؤقت وقابل للرجوع فيه من جانب الرئيس لأن الأصل هو عدم التفويض والاستثناء هو التفويض الذي يستطيع الرئيس دائماً إلغاءه بقرار ويسترد اختصاصه.</a:t>
            </a:r>
            <a:endParaRPr lang="ar-IQ" dirty="0"/>
          </a:p>
        </p:txBody>
      </p:sp>
    </p:spTree>
    <p:extLst>
      <p:ext uri="{BB962C8B-B14F-4D97-AF65-F5344CB8AC3E}">
        <p14:creationId xmlns:p14="http://schemas.microsoft.com/office/powerpoint/2010/main" val="166958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smtClean="0"/>
              <a:t>وتثار بشأن التفويض مشكلة سلطة الجهة المفوضة " </a:t>
            </a:r>
            <a:r>
              <a:rPr lang="ar-IQ" dirty="0" err="1" smtClean="0"/>
              <a:t>بكسرلواو</a:t>
            </a:r>
            <a:r>
              <a:rPr lang="ar-IQ" dirty="0" smtClean="0"/>
              <a:t> " على اختصاصات المفوض إليه " المرؤوس " فهل للسلطة صاحبة الاختصاص الأصلي أن تلغي قرارات السلطة المفوض إليها . ذهب جانب من الفقهاء إلى عدم السماح بتوجيه تعليمات إلى المرؤوسين تتعلق بالاختصاص المفوض إليهم على أساس أن الموظف الذي قام بالتفويض لا يعتبر رئيسياً إدارياً بالنسبة للقرارات الصادرة طبقاً للتفويض على أساس أن المرؤوس يعتبر كأنه الرئيس نفسه وعندئذ فإن قراراته واجبة الاحترام(13). بينما ذهب جانب آخر من الفقهاء إلى أن الأصيل يبقى له الحق في التعقيب على القرارات الصادرة عن المفوض إليه إذا كان الأخير مرؤوساً له ، لأن التفويض لا يقطع العلاقة الرئاسية بين الرئيس والمرؤوس ولا يحول دون ممارسة الرئيس لاختصاصه في التوجيه والرقابة السابقة واللاحقة على أعمال </a:t>
            </a:r>
            <a:r>
              <a:rPr lang="ar-IQ" dirty="0" err="1" smtClean="0"/>
              <a:t>مرؤؤسه</a:t>
            </a:r>
            <a:r>
              <a:rPr lang="ar-IQ" dirty="0" smtClean="0"/>
              <a:t>.   ومن الملاحظ أن تفويض الاختصاص لا يعدو أن يكون تخفيفاً عن كاهل الرؤساء ومساعدتهم في تسيير أعمالهم وهذا الغرض لا يجعل المرؤوس ممارساً لاختصاص مانع للتعقيب والرقابة ، ونرى أنه لا مانع من قيام الرئيس المفوض بمراجعة قرارات مرؤوسيه وتوجيههم من خلال إصدار الأوامر والتعليمات التي تتعلق بالاختصاص المفوض ليطمئن إلى سلامة العمل من الناحية القانونية ، خاصة وإن مسؤولية الرئيس المفوض تبقى قائمة عما قام بتفويضه من اختصاص ، لأن لا تفويض في المسؤولية كما </a:t>
            </a:r>
            <a:r>
              <a:rPr lang="ar-IQ" smtClean="0"/>
              <a:t>بينا سابقا</a:t>
            </a:r>
            <a:endParaRPr lang="ar-IQ" dirty="0"/>
          </a:p>
        </p:txBody>
      </p:sp>
    </p:spTree>
    <p:extLst>
      <p:ext uri="{BB962C8B-B14F-4D97-AF65-F5344CB8AC3E}">
        <p14:creationId xmlns:p14="http://schemas.microsoft.com/office/powerpoint/2010/main" val="369205884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365</Words>
  <Application>Microsoft Office PowerPoint</Application>
  <PresentationFormat>عرض على الشاشة (3:4)‏</PresentationFormat>
  <Paragraphs>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ثانياً : عدم التركيز الإداري </vt:lpstr>
      <vt:lpstr>التفويض:</vt:lpstr>
      <vt:lpstr>شروط التفويض</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ثانياً : عدم التركيز الإداري </dc:title>
  <dc:creator>مكتب الكوثر</dc:creator>
  <cp:lastModifiedBy>مكتب الكوثر</cp:lastModifiedBy>
  <cp:revision>1</cp:revision>
  <dcterms:created xsi:type="dcterms:W3CDTF">2020-01-16T17:49:17Z</dcterms:created>
  <dcterms:modified xsi:type="dcterms:W3CDTF">2020-01-16T17:53:33Z</dcterms:modified>
</cp:coreProperties>
</file>