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C7065C-9148-4F1A-9F2E-886FA21001B3}"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165451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C7065C-9148-4F1A-9F2E-886FA21001B3}"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69652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C7065C-9148-4F1A-9F2E-886FA21001B3}"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244087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C7065C-9148-4F1A-9F2E-886FA21001B3}"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4138686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C7065C-9148-4F1A-9F2E-886FA21001B3}"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1937198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C7065C-9148-4F1A-9F2E-886FA21001B3}"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339807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C7065C-9148-4F1A-9F2E-886FA21001B3}" type="datetimeFigureOut">
              <a:rPr lang="ar-IQ" smtClean="0"/>
              <a:t>21/05/1441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1576865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C7065C-9148-4F1A-9F2E-886FA21001B3}" type="datetimeFigureOut">
              <a:rPr lang="ar-IQ" smtClean="0"/>
              <a:t>21/05/1441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382407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C7065C-9148-4F1A-9F2E-886FA21001B3}" type="datetimeFigureOut">
              <a:rPr lang="ar-IQ" smtClean="0"/>
              <a:t>21/05/1441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2233317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C7065C-9148-4F1A-9F2E-886FA21001B3}"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278245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C7065C-9148-4F1A-9F2E-886FA21001B3}"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CAB4BC8-C9D5-43F2-A52D-6947ED72508E}" type="slidenum">
              <a:rPr lang="ar-IQ" smtClean="0"/>
              <a:t>‹#›</a:t>
            </a:fld>
            <a:endParaRPr lang="ar-IQ"/>
          </a:p>
        </p:txBody>
      </p:sp>
    </p:spTree>
    <p:extLst>
      <p:ext uri="{BB962C8B-B14F-4D97-AF65-F5344CB8AC3E}">
        <p14:creationId xmlns:p14="http://schemas.microsoft.com/office/powerpoint/2010/main" val="314896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C7065C-9148-4F1A-9F2E-886FA21001B3}" type="datetimeFigureOut">
              <a:rPr lang="ar-IQ" smtClean="0"/>
              <a:t>21/05/1441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AB4BC8-C9D5-43F2-A52D-6947ED72508E}" type="slidenum">
              <a:rPr lang="ar-IQ" smtClean="0"/>
              <a:t>‹#›</a:t>
            </a:fld>
            <a:endParaRPr lang="ar-IQ"/>
          </a:p>
        </p:txBody>
      </p:sp>
    </p:spTree>
    <p:extLst>
      <p:ext uri="{BB962C8B-B14F-4D97-AF65-F5344CB8AC3E}">
        <p14:creationId xmlns:p14="http://schemas.microsoft.com/office/powerpoint/2010/main" val="1791029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ثالثاً : السلطة الرئاسية </a:t>
            </a:r>
            <a:endParaRPr lang="ar-IQ" dirty="0"/>
          </a:p>
        </p:txBody>
      </p:sp>
      <p:sp>
        <p:nvSpPr>
          <p:cNvPr id="3" name="عنوان فرعي 2"/>
          <p:cNvSpPr>
            <a:spLocks noGrp="1"/>
          </p:cNvSpPr>
          <p:nvPr>
            <p:ph type="subTitle" idx="1"/>
          </p:nvPr>
        </p:nvSpPr>
        <p:spPr/>
        <p:txBody>
          <a:bodyPr>
            <a:normAutofit fontScale="47500" lnSpcReduction="20000"/>
          </a:bodyPr>
          <a:lstStyle/>
          <a:p>
            <a:r>
              <a:rPr lang="ar-IQ" dirty="0" smtClean="0"/>
              <a:t>               السلطة الرئيسية </a:t>
            </a:r>
            <a:r>
              <a:rPr lang="en-US" dirty="0" smtClean="0"/>
              <a:t>le </a:t>
            </a:r>
            <a:r>
              <a:rPr lang="en-US" dirty="0" err="1" smtClean="0"/>
              <a:t>pouvior</a:t>
            </a:r>
            <a:r>
              <a:rPr lang="en-US" dirty="0" smtClean="0"/>
              <a:t> </a:t>
            </a:r>
            <a:r>
              <a:rPr lang="en-US" dirty="0" err="1" smtClean="0"/>
              <a:t>herachique</a:t>
            </a:r>
            <a:r>
              <a:rPr lang="en-US" dirty="0" smtClean="0"/>
              <a:t>  </a:t>
            </a:r>
            <a:r>
              <a:rPr lang="ar-IQ" dirty="0" smtClean="0"/>
              <a:t>ضمانه معترف بها للرؤساء الإداريين </a:t>
            </a:r>
            <a:r>
              <a:rPr lang="ar-IQ" dirty="0" err="1" smtClean="0"/>
              <a:t>ينضمها</a:t>
            </a:r>
            <a:r>
              <a:rPr lang="ar-IQ" dirty="0" smtClean="0"/>
              <a:t> القانون فيوفر وحدة العمل وفعاليته واستمراريته(2). وتعتبر السلطة الرئاسية الوجه المقابل للتبعية الإدارية </a:t>
            </a:r>
            <a:r>
              <a:rPr lang="ar-IQ" sz="4200" dirty="0" smtClean="0"/>
              <a:t>وهي</a:t>
            </a:r>
            <a:r>
              <a:rPr lang="ar-IQ" dirty="0" smtClean="0"/>
              <a:t> تتقرر بدون نص وبشكل طبيعي غير إنها من جانب آخر ترتب مسؤولية الرئيس عن أعماله </a:t>
            </a:r>
            <a:r>
              <a:rPr lang="ar-IQ" dirty="0" err="1" smtClean="0"/>
              <a:t>مرؤوسية</a:t>
            </a:r>
            <a:r>
              <a:rPr lang="ar-IQ" dirty="0" smtClean="0"/>
              <a:t> وبالتالي عدم إمكانية تهربه من هذه المسؤولية(3) . والسلطة الرئاسية من أهم ركائز النظام المركزي ، إلا أنها سلطة ليست مطلقة وليست على درجة واحدة من القوة فهي تتأثر بصاحب السلطة ومركزه في السلم الإداري وبنوع الوظيفة التي يمارسها .والسلطة الرئاسية تتحلل إلى مجموعة من الاختصاصات بعضها يتعلق بشخص المرؤوس والآخر منها يتعلق بأعماله</a:t>
            </a:r>
            <a:endParaRPr lang="ar-IQ" dirty="0"/>
          </a:p>
        </p:txBody>
      </p:sp>
    </p:spTree>
    <p:extLst>
      <p:ext uri="{BB962C8B-B14F-4D97-AF65-F5344CB8AC3E}">
        <p14:creationId xmlns:p14="http://schemas.microsoft.com/office/powerpoint/2010/main" val="337814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 سلطة الرئيس على شخص مرؤوسيه</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تتضمن سلطة الرئيس على أشخاص مرؤوسيه الكثير من الاختصاصات منها ما يتعلق بالحق في التعيين والاختيار ، وحق الرئيس في تخصيص مرؤوسيه لأعمال معينة . كما تتضمن سلطة نقل الموظف وترقيته وإيقاع العقوبات التأديبية عليه والتي قد تصل إلى حد عزله أو حرمانه من حقوقه الوظيفية ، في حدود ما يسمح به القانون .ب- سلطة الرئيس على أعمال </a:t>
            </a:r>
            <a:r>
              <a:rPr lang="ar-IQ" dirty="0" err="1" smtClean="0"/>
              <a:t>مرؤوسيهتشمل</a:t>
            </a:r>
            <a:r>
              <a:rPr lang="ar-IQ" dirty="0" smtClean="0"/>
              <a:t> هذه السلطة في حق الرئيس في توجيه مرؤوسيه عن طريق </a:t>
            </a:r>
            <a:r>
              <a:rPr lang="ar-IQ" dirty="0" err="1" smtClean="0"/>
              <a:t>أصدار</a:t>
            </a:r>
            <a:r>
              <a:rPr lang="ar-IQ" dirty="0" smtClean="0"/>
              <a:t> الأوامر والتوجيهات إليهم قبل ممارسة أعمالهم وسلطة مراقبة تنفيذهم لهذه الأعمال والتعقيب عليها وتشمل هذه السلطات .</a:t>
            </a:r>
            <a:endParaRPr lang="ar-IQ" dirty="0"/>
          </a:p>
        </p:txBody>
      </p:sp>
    </p:spTree>
    <p:extLst>
      <p:ext uri="{BB962C8B-B14F-4D97-AF65-F5344CB8AC3E}">
        <p14:creationId xmlns:p14="http://schemas.microsoft.com/office/powerpoint/2010/main" val="1769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smtClean="0"/>
              <a:t>1.سلطة الأمر يملك الرئيس إصدار الأوامر والتعليمات  ويعتبر اختصاصه هذا من أهم مميزات السلطة الرئاسية ، ذلك إن إصدار الأوامر عمل قيادي له أهمية كبرى في سير الأعمال الإدارية ، وعلى وجه العموم نجد إن السلطة الرئاسية تتصف أساساً بأنها سلطة آمره لكونها تقوم على إصدار أوامر ملزمة للمرؤوسين(4) .2.  سلطة الرقابة </a:t>
            </a:r>
            <a:r>
              <a:rPr lang="ar-IQ" dirty="0" err="1" smtClean="0"/>
              <a:t>والتعقيبسلطة</a:t>
            </a:r>
            <a:r>
              <a:rPr lang="ar-IQ" dirty="0" smtClean="0"/>
              <a:t> الرئيس في الرقابة على أعمال </a:t>
            </a:r>
            <a:r>
              <a:rPr lang="ar-IQ" dirty="0" err="1" smtClean="0"/>
              <a:t>مرؤوسية</a:t>
            </a:r>
            <a:r>
              <a:rPr lang="ar-IQ" dirty="0" smtClean="0"/>
              <a:t> تتمثل بحقه في إجازة أعمالهم أو تعديله قراراتهم أو إلغائها وسحبها كما يملك أيضاً الحلول محلهم إذا اقتضى العمل ذلك . وتمتد رقابة الرئيس على أعمال </a:t>
            </a:r>
            <a:r>
              <a:rPr lang="ar-IQ" dirty="0" err="1" smtClean="0"/>
              <a:t>مرؤوسية</a:t>
            </a:r>
            <a:r>
              <a:rPr lang="ar-IQ" dirty="0" smtClean="0"/>
              <a:t> لتشمل ملائمة هذا العمل أو التصرف ومقتضيات حين سير المرفق العام (5)وسيلة الرئيس في رقابته على مرؤوسيه تتمثل بالتقارير التي يقدمها الموظفين عن أعمالهم بصورة دورية أو بوساطة التقارير التي يضعها المفتشون ويطلعون السلطة الرئاسية عليها ، قد يمارسها الرئيس عن طريق الشكاوي التي يقدمها إليه الأفراد الذين أصابهم الضرر نتيجة تصرفات مرؤوسيه(6)</a:t>
            </a:r>
            <a:endParaRPr lang="ar-IQ" dirty="0"/>
          </a:p>
        </p:txBody>
      </p:sp>
    </p:spTree>
    <p:extLst>
      <p:ext uri="{BB962C8B-B14F-4D97-AF65-F5344CB8AC3E}">
        <p14:creationId xmlns:p14="http://schemas.microsoft.com/office/powerpoint/2010/main" val="241910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صور المركزية </a:t>
            </a:r>
            <a:r>
              <a:rPr lang="ar-IQ" dirty="0" smtClean="0"/>
              <a:t>الادارية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أولاً : التركيز الإداري  </a:t>
            </a:r>
            <a:r>
              <a:rPr lang="en-US" dirty="0" smtClean="0"/>
              <a:t>la concentration :</a:t>
            </a:r>
            <a:r>
              <a:rPr lang="ar-IQ" dirty="0" smtClean="0"/>
              <a:t>وهي الصورة البدائية للمركزية الإدارية ، ويطلق عليها أيضاً المركزية المتطرفة أو الوزارية، لإبراز دور الوزارة في هذا النظام (7).ومعنى التركيز الإداري أن تتركز سلطة اتخاذ القرارات في كل الشؤون الإدارية بيد الوزراء في العاصمة ، بحيث لا يكون لأية سلطة أخرى تقرير أي أمر من الأمور ، إنما يتعين على كافة الموظفين في الأقاليم الرجوع إلى الوزير المختص لإصدار القرار . وينحصر دور الموظفين في الجهاز الإداري في تقديم المقترحات والآراء في المسائل المطروحة عليهم وانتظار ما يقرره الوزير المختص بشأنها ، وتنفيذ هذه القرارات . ولا شك أن هذه الصورة من التركيز الشديد تضر بمصالح الأفراد وتعرقل عمل الإدارة فمن غير المتصور أن تتخذ جهة إدارية واحدة كافة القرارات في كل أنحاء الدولة وتكون هذه القرارات ملائمة ومناسبة لظروف العمل الإداري وتوفر حلاً لمشاكل الأفراد . لذلك هجرت أغلب الدول هذه الصورة من المركزية الإدارية إلى الصور المعتدلة للمركزية الإدارية وهي عدم التركيز الإداري .</a:t>
            </a:r>
            <a:endParaRPr lang="ar-IQ" dirty="0"/>
          </a:p>
        </p:txBody>
      </p:sp>
    </p:spTree>
    <p:extLst>
      <p:ext uri="{BB962C8B-B14F-4D97-AF65-F5344CB8AC3E}">
        <p14:creationId xmlns:p14="http://schemas.microsoft.com/office/powerpoint/2010/main" val="74713090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107</Words>
  <Application>Microsoft Office PowerPoint</Application>
  <PresentationFormat>عرض على الشاشة (3:4)‏</PresentationFormat>
  <Paragraphs>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ثالثاً : السلطة الرئاسية </vt:lpstr>
      <vt:lpstr>أ- سلطة الرئيس على شخص مرؤوسيه</vt:lpstr>
      <vt:lpstr>عرض تقديمي في PowerPoint</vt:lpstr>
      <vt:lpstr>صور المركزية الادارية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ثالثاً : السلطة الرئاسية </dc:title>
  <dc:creator>مكتب الكوثر</dc:creator>
  <cp:lastModifiedBy>مكتب الكوثر</cp:lastModifiedBy>
  <cp:revision>1</cp:revision>
  <dcterms:created xsi:type="dcterms:W3CDTF">2020-01-16T17:44:56Z</dcterms:created>
  <dcterms:modified xsi:type="dcterms:W3CDTF">2020-01-16T17:48:51Z</dcterms:modified>
</cp:coreProperties>
</file>