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287187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154703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117890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12865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390755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239346C-BB63-49C8-9CB9-3F5F0AB50C8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20851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239346C-BB63-49C8-9CB9-3F5F0AB50C85}"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391655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239346C-BB63-49C8-9CB9-3F5F0AB50C85}"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308928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239346C-BB63-49C8-9CB9-3F5F0AB50C85}"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371522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39346C-BB63-49C8-9CB9-3F5F0AB50C8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3202284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239346C-BB63-49C8-9CB9-3F5F0AB50C8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D6E100-8A5D-4F48-983D-0BA9994F1FE6}" type="slidenum">
              <a:rPr lang="ar-IQ" smtClean="0"/>
              <a:t>‹#›</a:t>
            </a:fld>
            <a:endParaRPr lang="ar-IQ"/>
          </a:p>
        </p:txBody>
      </p:sp>
    </p:spTree>
    <p:extLst>
      <p:ext uri="{BB962C8B-B14F-4D97-AF65-F5344CB8AC3E}">
        <p14:creationId xmlns:p14="http://schemas.microsoft.com/office/powerpoint/2010/main" val="402701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39346C-BB63-49C8-9CB9-3F5F0AB50C85}"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D6E100-8A5D-4F48-983D-0BA9994F1FE6}" type="slidenum">
              <a:rPr lang="ar-IQ" smtClean="0"/>
              <a:t>‹#›</a:t>
            </a:fld>
            <a:endParaRPr lang="ar-IQ"/>
          </a:p>
        </p:txBody>
      </p:sp>
    </p:spTree>
    <p:extLst>
      <p:ext uri="{BB962C8B-B14F-4D97-AF65-F5344CB8AC3E}">
        <p14:creationId xmlns:p14="http://schemas.microsoft.com/office/powerpoint/2010/main" val="2805727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الرقابة</a:t>
            </a:r>
            <a:endParaRPr lang="ar-IQ" dirty="0"/>
          </a:p>
        </p:txBody>
      </p:sp>
      <p:sp>
        <p:nvSpPr>
          <p:cNvPr id="3" name="عنوان فرعي 2"/>
          <p:cNvSpPr>
            <a:spLocks noGrp="1"/>
          </p:cNvSpPr>
          <p:nvPr>
            <p:ph type="subTitle" idx="1"/>
          </p:nvPr>
        </p:nvSpPr>
        <p:spPr/>
        <p:txBody>
          <a:bodyPr>
            <a:normAutofit fontScale="70000" lnSpcReduction="20000"/>
          </a:bodyPr>
          <a:lstStyle/>
          <a:p>
            <a:r>
              <a:rPr lang="ar-IQ" dirty="0" smtClean="0"/>
              <a:t>أن من مقتضى الا مركزية الإدارية ، هو ؛أن الأشخاص في الا مركزية الإدارية يمتلكون الشخصية المعنوية المستقلة في مواجهة المركز وهذا </a:t>
            </a:r>
            <a:r>
              <a:rPr lang="ar-IQ" dirty="0" err="1" smtClean="0"/>
              <a:t>الأستقلال</a:t>
            </a:r>
            <a:r>
              <a:rPr lang="ar-IQ" dirty="0" smtClean="0"/>
              <a:t> يكون </a:t>
            </a:r>
            <a:r>
              <a:rPr lang="ar-IQ" dirty="0" err="1" smtClean="0"/>
              <a:t>أستقلال</a:t>
            </a:r>
            <a:r>
              <a:rPr lang="ar-IQ" dirty="0" smtClean="0"/>
              <a:t> إداري ومالي ويمكن تسميتها ب ( الهيئات الإدارية) ، المحافظات أن تبقى </a:t>
            </a:r>
            <a:r>
              <a:rPr lang="ar-IQ" dirty="0" err="1" smtClean="0"/>
              <a:t>علر</a:t>
            </a:r>
            <a:r>
              <a:rPr lang="ar-IQ" dirty="0" smtClean="0"/>
              <a:t> رأيها وموقفها في مواجهة المركز بل تتحول في بعض الأحيان إلى خصومه بين الطرفين وهذهِ الخصـــــومة بين المركز والمحافظات من </a:t>
            </a:r>
            <a:r>
              <a:rPr lang="ar-IQ" dirty="0" err="1" smtClean="0"/>
              <a:t>أختصاص</a:t>
            </a:r>
            <a:r>
              <a:rPr lang="ar-IQ" dirty="0" smtClean="0"/>
              <a:t> القضاء الإداري</a:t>
            </a:r>
            <a:endParaRPr lang="ar-IQ" dirty="0"/>
          </a:p>
        </p:txBody>
      </p:sp>
    </p:spTree>
    <p:extLst>
      <p:ext uri="{BB962C8B-B14F-4D97-AF65-F5344CB8AC3E}">
        <p14:creationId xmlns:p14="http://schemas.microsoft.com/office/powerpoint/2010/main" val="170466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الرقابة </a:t>
            </a:r>
            <a:r>
              <a:rPr lang="ar-IQ" dirty="0" err="1" smtClean="0"/>
              <a:t>الوصائية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أن اللامركزية الإدارية تعني وجود استقلال مالي وإداري للأشخاص المحلية ( المحافظات ، </a:t>
            </a:r>
            <a:r>
              <a:rPr lang="ar-IQ" dirty="0" err="1" smtClean="0"/>
              <a:t>الأستقلال</a:t>
            </a:r>
            <a:r>
              <a:rPr lang="ar-IQ" dirty="0" smtClean="0"/>
              <a:t> الإداري يعني ممارسة هؤلاء الأشخاص للوظيفة التنفيذية </a:t>
            </a:r>
            <a:r>
              <a:rPr lang="ar-IQ" dirty="0" err="1" smtClean="0"/>
              <a:t>بإسمها</a:t>
            </a:r>
            <a:r>
              <a:rPr lang="ar-IQ" dirty="0" smtClean="0"/>
              <a:t> ولحسابها وتمارسه </a:t>
            </a:r>
            <a:r>
              <a:rPr lang="ar-IQ" dirty="0" err="1" smtClean="0"/>
              <a:t>أبتداءا</a:t>
            </a:r>
            <a:r>
              <a:rPr lang="ar-IQ" dirty="0" smtClean="0"/>
              <a:t> من دون أخذ رأي السلطة المركزية ، فالاستقلال المالي ؛ معناه وجود ذمة مالية مستقلة للأشخاص المحلية مستقلةً عن السلطة المركزية ، إلاّ أن هذا الاستقلال للأشخاص المحلية يبقى استقلالا غير ناجز ولا نهائي حيث تبقى هنالك بعض الصلاحيات للسلطة المركزية على المحافظات وأهمها : ( الرقابة) والتي تسمى بـ ( الرقابة </a:t>
            </a:r>
            <a:r>
              <a:rPr lang="ar-IQ" dirty="0" err="1" smtClean="0"/>
              <a:t>الوصائية</a:t>
            </a:r>
            <a:r>
              <a:rPr lang="ar-IQ" dirty="0" smtClean="0"/>
              <a:t>) وتمييزا لها عن الرقابة الرئاسية حيث تمارس الأخيرة تُمارس في أسلوب المركزية الإدارية والتي تعني ؛ حق الموظف الأعلى في القيام بالعمل التنفيذي كقاعدة عامة وتنازله عن هذا العمل لموظف أدنى كي يمارسه </a:t>
            </a:r>
            <a:r>
              <a:rPr lang="ar-IQ" dirty="0" err="1" smtClean="0"/>
              <a:t>بإسم</a:t>
            </a:r>
            <a:r>
              <a:rPr lang="ar-IQ" dirty="0" smtClean="0"/>
              <a:t> المدير الأعلى ولحسابه بوصفه ممثلاً عن الشخص المعنوي</a:t>
            </a:r>
            <a:endParaRPr lang="ar-IQ" dirty="0"/>
          </a:p>
        </p:txBody>
      </p:sp>
    </p:spTree>
    <p:extLst>
      <p:ext uri="{BB962C8B-B14F-4D97-AF65-F5344CB8AC3E}">
        <p14:creationId xmlns:p14="http://schemas.microsoft.com/office/powerpoint/2010/main" val="120779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عام أي آخذاً بصفته الوظيفية وليس بصفته الشخصية وبالتالي ومادام الموظف الأعلى هو صاحب الحق الأصيل في ممارسة العمل الوظـــــــــيفي فأنهُ يجوز لهٌ متى ما رأى مصلحة في ذلك أن يحل محل الموظف الأدنى في اتخاذ القرار فيستطيع أن يلغي قراره ويحل محل الموظف الأدنى أو يعدل قراره باعتبار أن الموظف الأعلى صاحي الحق الأصيل في ممارسة العمل التنفيذي والموظف الأدنى يمارس العمل بالنيابة عنهُ ، كما مقتضيات الرقابة الرئاسية ؛ أن الموظف الأدنى </a:t>
            </a:r>
            <a:r>
              <a:rPr lang="ar-IQ" dirty="0" err="1" smtClean="0"/>
              <a:t>لايملك</a:t>
            </a:r>
            <a:r>
              <a:rPr lang="ar-IQ" dirty="0" smtClean="0"/>
              <a:t> أي </a:t>
            </a:r>
            <a:r>
              <a:rPr lang="ar-IQ" dirty="0" err="1" smtClean="0"/>
              <a:t>أستقلالية</a:t>
            </a:r>
            <a:r>
              <a:rPr lang="ar-IQ" dirty="0" smtClean="0"/>
              <a:t> في مواجهة الموظـــــــــف الأعلى بل يعتبر جزء </a:t>
            </a:r>
            <a:r>
              <a:rPr lang="ar-IQ" dirty="0" err="1" smtClean="0"/>
              <a:t>لايتــــــــــجزء</a:t>
            </a:r>
            <a:r>
              <a:rPr lang="ar-IQ" dirty="0" smtClean="0"/>
              <a:t> منهُ ومدمج فيه ولا يستطيع أن يماس العمل الا بتوجيه من الموظف الأعلى .</a:t>
            </a:r>
            <a:endParaRPr lang="ar-IQ" dirty="0"/>
          </a:p>
        </p:txBody>
      </p:sp>
    </p:spTree>
    <p:extLst>
      <p:ext uri="{BB962C8B-B14F-4D97-AF65-F5344CB8AC3E}">
        <p14:creationId xmlns:p14="http://schemas.microsoft.com/office/powerpoint/2010/main" val="656984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أن الرقابة الرئاسية تعد من مقتضيات المركزية الإدارية ، أما الرقابة </a:t>
            </a:r>
            <a:r>
              <a:rPr lang="ar-IQ" dirty="0" err="1" smtClean="0"/>
              <a:t>الوصائية</a:t>
            </a:r>
            <a:r>
              <a:rPr lang="ar-IQ" dirty="0" smtClean="0"/>
              <a:t> والتي تعتبر من مقتضيات الا مركزية الإدارية فهي سميت بهذهِ التسمية ( </a:t>
            </a:r>
            <a:r>
              <a:rPr lang="ar-IQ" dirty="0" err="1" smtClean="0"/>
              <a:t>الوصائية</a:t>
            </a:r>
            <a:r>
              <a:rPr lang="ar-IQ" dirty="0" smtClean="0"/>
              <a:t>) تشبيها لنظام الوصاية الموجود في القانون الخاص على القاصر وغير العاقل وهذا التشابه يكون في </a:t>
            </a:r>
            <a:r>
              <a:rPr lang="ar-IQ" dirty="0" err="1" smtClean="0"/>
              <a:t>الأسم</a:t>
            </a:r>
            <a:r>
              <a:rPr lang="ar-IQ" dirty="0" smtClean="0"/>
              <a:t> فقط دون المحتوى ، حيث أن المحافظات ليست ناقصة </a:t>
            </a:r>
            <a:r>
              <a:rPr lang="ar-IQ" dirty="0" err="1" smtClean="0"/>
              <a:t>إهلية</a:t>
            </a:r>
            <a:r>
              <a:rPr lang="ar-IQ" dirty="0" smtClean="0"/>
              <a:t> لتفرض عليها وصاية من المركز كما هو موجود في نظام الوصاية في القانون الخاص ، فهي تمتلك </a:t>
            </a:r>
            <a:r>
              <a:rPr lang="ar-IQ" dirty="0" err="1" smtClean="0"/>
              <a:t>إهلية</a:t>
            </a:r>
            <a:r>
              <a:rPr lang="ar-IQ" dirty="0" smtClean="0"/>
              <a:t> كاملة وقدرة على ممارسة العمل الوظيفي ولها ذمة مالية مستقلة أي تتمتع باستقلال مالي وإداري في </a:t>
            </a:r>
            <a:r>
              <a:rPr lang="ar-IQ" dirty="0" err="1" smtClean="0"/>
              <a:t>مواحهة</a:t>
            </a:r>
            <a:r>
              <a:rPr lang="ar-IQ" dirty="0" smtClean="0"/>
              <a:t> المركز وكل ما هنالك ؛ أن هذهِ الرقابة تقتصر على ضمان أن تكون الأشخاص المحلية تمارس عملها وفقاً للقانون وبصورة </a:t>
            </a:r>
            <a:r>
              <a:rPr lang="ar-IQ" dirty="0" err="1" smtClean="0"/>
              <a:t>تتلائم</a:t>
            </a:r>
            <a:r>
              <a:rPr lang="ar-IQ" smtClean="0"/>
              <a:t> مع الخطة العامة الموضوعة لكل المحافظات وحتى لا يحصل تضارب في التنفيذ بين محافظة وأخرى .</a:t>
            </a:r>
            <a:endParaRPr lang="ar-IQ" dirty="0"/>
          </a:p>
        </p:txBody>
      </p:sp>
    </p:spTree>
    <p:extLst>
      <p:ext uri="{BB962C8B-B14F-4D97-AF65-F5344CB8AC3E}">
        <p14:creationId xmlns:p14="http://schemas.microsoft.com/office/powerpoint/2010/main" val="9032007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411</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الرقابة</vt:lpstr>
      <vt:lpstr>الرقابة الوصائية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الرقابة</dc:title>
  <dc:creator>مكتب الكوثر</dc:creator>
  <cp:lastModifiedBy>مكتب الكوثر</cp:lastModifiedBy>
  <cp:revision>1</cp:revision>
  <dcterms:created xsi:type="dcterms:W3CDTF">2020-01-16T17:15:34Z</dcterms:created>
  <dcterms:modified xsi:type="dcterms:W3CDTF">2020-01-16T17:18:44Z</dcterms:modified>
</cp:coreProperties>
</file>