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6" r:id="rId2"/>
    <p:sldId id="257" r:id="rId3"/>
    <p:sldId id="258" r:id="rId4"/>
    <p:sldId id="259"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FAFC2D5-7179-402F-81CC-0541A7A3EB91}" type="datetime8">
              <a:rPr lang="ar-IQ" smtClean="0"/>
              <a:t>17 كانون الثاني، 20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CF0B3FA-D6CC-4C56-8883-0D8B5D1D0D5E}"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D8CBB0-4B6E-453E-91AA-67B76546AF3B}"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88F8D4F-8ABC-4A60-B293-6B5A75968351}"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E6DB026-4D46-49DA-8411-F28493E5B9A0}"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88237D1-B256-4655-AB5F-FC2D8407A424}"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6263A5C-D3B6-4AA9-8F6E-8BE312F0D0EE}" type="datetime8">
              <a:rPr lang="ar-IQ" smtClean="0"/>
              <a:t>17 كانون الثاني، 20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9208260-5BA2-4C48-B28C-067562DBCD37}" type="datetime8">
              <a:rPr lang="ar-IQ" smtClean="0"/>
              <a:t>17 كانون الثاني، 20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2CD70DC-C03F-4EC7-B150-45C5CD8BCD4F}" type="datetime8">
              <a:rPr lang="ar-IQ" smtClean="0"/>
              <a:t>17 كانون الثاني، 20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5953167-F16C-4029-BF45-733C8995699F}"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B07BEF2-423A-41FE-B2D4-1DCF389D0CD6}"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6C6213-9CFD-450B-9856-44D4D19CD934}" type="datetime8">
              <a:rPr lang="ar-IQ" smtClean="0"/>
              <a:t>17 كانون الثاني، 20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800" b="1" dirty="0" smtClean="0"/>
              <a:t>محاضرات مادة المدخل لدراسة القانون </a:t>
            </a:r>
            <a:endParaRPr lang="ar-IQ" sz="4800" b="1" dirty="0"/>
          </a:p>
        </p:txBody>
      </p:sp>
      <p:sp>
        <p:nvSpPr>
          <p:cNvPr id="3" name="عنوان فرعي 2"/>
          <p:cNvSpPr>
            <a:spLocks noGrp="1"/>
          </p:cNvSpPr>
          <p:nvPr>
            <p:ph type="subTitle" idx="1"/>
          </p:nvPr>
        </p:nvSpPr>
        <p:spPr>
          <a:xfrm>
            <a:off x="1432560" y="3068960"/>
            <a:ext cx="7387912" cy="2520280"/>
          </a:xfrm>
        </p:spPr>
        <p:txBody>
          <a:bodyPr>
            <a:normAutofit/>
          </a:bodyPr>
          <a:lstStyle/>
          <a:p>
            <a:pPr algn="ctr"/>
            <a:r>
              <a:rPr lang="ar-IQ" sz="4400" b="1" dirty="0" smtClean="0">
                <a:solidFill>
                  <a:schemeClr val="tx1"/>
                </a:solidFill>
              </a:rPr>
              <a:t>المحاضرة </a:t>
            </a:r>
            <a:r>
              <a:rPr lang="ar-IQ" sz="4400" b="1" dirty="0" smtClean="0">
                <a:solidFill>
                  <a:schemeClr val="tx1"/>
                </a:solidFill>
              </a:rPr>
              <a:t>السابعة</a:t>
            </a:r>
            <a:endParaRPr lang="ar-IQ" sz="4400" b="1" dirty="0" smtClean="0">
              <a:solidFill>
                <a:schemeClr val="tx1"/>
              </a:solidFill>
            </a:endParaRPr>
          </a:p>
          <a:p>
            <a:pPr algn="ctr"/>
            <a:r>
              <a:rPr lang="ar-IQ" sz="4400" b="1" dirty="0" smtClean="0">
                <a:solidFill>
                  <a:schemeClr val="tx1"/>
                </a:solidFill>
              </a:rPr>
              <a:t>المرحلة الاولى</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التمييز بين القاعدة القانونية وبين غيرها من القواعد الاجتماعية </a:t>
            </a:r>
            <a:endParaRPr lang="ar-IQ" b="1" dirty="0"/>
          </a:p>
        </p:txBody>
      </p:sp>
      <p:sp>
        <p:nvSpPr>
          <p:cNvPr id="3" name="عنصر نائب للمحتوى 2"/>
          <p:cNvSpPr>
            <a:spLocks noGrp="1"/>
          </p:cNvSpPr>
          <p:nvPr>
            <p:ph idx="1"/>
          </p:nvPr>
        </p:nvSpPr>
        <p:spPr/>
        <p:txBody>
          <a:bodyPr>
            <a:normAutofit/>
          </a:bodyPr>
          <a:lstStyle/>
          <a:p>
            <a:r>
              <a:rPr lang="ar-IQ" b="1" u="sng" dirty="0" smtClean="0"/>
              <a:t>ثانيا: </a:t>
            </a:r>
            <a:r>
              <a:rPr lang="ar-IQ" b="1" u="sng" dirty="0" smtClean="0"/>
              <a:t>التمييز بين القاعدة القانونية والقاعدة </a:t>
            </a:r>
            <a:r>
              <a:rPr lang="ar-IQ" b="1" u="sng" dirty="0" smtClean="0"/>
              <a:t>الاخلاقية </a:t>
            </a:r>
            <a:endParaRPr lang="ar-IQ" b="1" u="sng" dirty="0" smtClean="0"/>
          </a:p>
          <a:p>
            <a:pPr marL="82296" indent="0" algn="just">
              <a:buNone/>
            </a:pPr>
            <a:r>
              <a:rPr lang="ar-IQ" sz="3000" b="1" dirty="0" smtClean="0"/>
              <a:t>1- </a:t>
            </a:r>
            <a:r>
              <a:rPr lang="ar-IQ" sz="3000" b="1" u="sng" dirty="0" smtClean="0"/>
              <a:t>تعريف قواعد الاخلاق ومصادرها</a:t>
            </a:r>
            <a:endParaRPr lang="ar-IQ" sz="3000" b="1" u="sng" dirty="0" smtClean="0"/>
          </a:p>
          <a:p>
            <a:pPr marL="82296" indent="0" algn="just">
              <a:buNone/>
            </a:pPr>
            <a:r>
              <a:rPr lang="ar-IQ" sz="3000" dirty="0" smtClean="0"/>
              <a:t>انها مجموعة مبادئ التي يعتبرها الناس في زمن ما قواعد سلوك تتبع بدافع من الشعور الذاتي والراي السائد والا تعرض مخالفها الى سخط المجتمع وازدراء اقرانه والتي تتحدد على اساس ما يستقر في الاذهان من افكار عن الخير والشر ابتغاء السمو بالنفس البشرية نحو المثل العليا عن طريق التمسك بالفضائل وتجنب الرذائل في اقامة الروابط الاجتماعية وذلك تحقيقا لخير الانسانية وسعادة المجتمع. </a:t>
            </a:r>
            <a:endParaRPr lang="ar-IQ" sz="3000" dirty="0" smtClean="0"/>
          </a:p>
          <a:p>
            <a:pPr marL="82296" indent="0" algn="just">
              <a:buNone/>
            </a:pPr>
            <a:endParaRPr lang="ar-IQ" sz="3000" dirty="0"/>
          </a:p>
          <a:p>
            <a:pPr marL="82296" indent="0" algn="just">
              <a:buNone/>
            </a:pPr>
            <a:endParaRPr lang="ar-IQ" sz="3000" b="1" u="sng" dirty="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433467"/>
          </a:xfrm>
        </p:spPr>
        <p:txBody>
          <a:bodyPr>
            <a:normAutofit/>
          </a:bodyPr>
          <a:lstStyle/>
          <a:p>
            <a:pPr marL="82296" indent="0" algn="just">
              <a:buNone/>
            </a:pPr>
            <a:r>
              <a:rPr lang="ar-IQ" sz="3000" b="1" u="sng" dirty="0" smtClean="0"/>
              <a:t>2- مصادر قواعد الاخلاق</a:t>
            </a:r>
          </a:p>
          <a:p>
            <a:pPr marL="82296" indent="0" algn="just">
              <a:buNone/>
            </a:pPr>
            <a:r>
              <a:rPr lang="ar-IQ" sz="3000" dirty="0" smtClean="0"/>
              <a:t>أ. الدين</a:t>
            </a:r>
          </a:p>
          <a:p>
            <a:pPr marL="82296" indent="0" algn="just">
              <a:buNone/>
            </a:pPr>
            <a:r>
              <a:rPr lang="ar-IQ" sz="3000" dirty="0" smtClean="0"/>
              <a:t>ب. مقتضيات الحياة.</a:t>
            </a:r>
          </a:p>
          <a:p>
            <a:pPr marL="82296" indent="0" algn="just">
              <a:buNone/>
            </a:pPr>
            <a:r>
              <a:rPr lang="ar-IQ" sz="3000" dirty="0" smtClean="0"/>
              <a:t>ج. النظريات التأملية </a:t>
            </a:r>
            <a:endParaRPr lang="ar-IQ" sz="3000" dirty="0" smtClean="0"/>
          </a:p>
          <a:p>
            <a:pPr marL="82296" indent="0" algn="just">
              <a:buNone/>
            </a:pPr>
            <a:endParaRPr lang="ar-IQ" sz="3000" dirty="0"/>
          </a:p>
          <a:p>
            <a:pPr marL="82296" indent="0" algn="just">
              <a:buNone/>
            </a:pPr>
            <a:r>
              <a:rPr lang="ar-IQ" sz="3000" b="1" u="sng" dirty="0" smtClean="0"/>
              <a:t>3- خصائص قواعد الاخلاق </a:t>
            </a:r>
          </a:p>
          <a:p>
            <a:pPr marL="82296" indent="0" algn="just">
              <a:buNone/>
            </a:pPr>
            <a:r>
              <a:rPr lang="ar-IQ" sz="3000" dirty="0" smtClean="0"/>
              <a:t>أ. انها قواعد سلوك تهدف الى ادراك مثل اعلى للسلوك القويم والضمير الطاهر وتنشد للسمو بالنفس الاسلامية نحو الكمال.</a:t>
            </a:r>
          </a:p>
          <a:p>
            <a:pPr marL="82296" indent="0" algn="just">
              <a:buNone/>
            </a:pPr>
            <a:r>
              <a:rPr lang="ar-IQ" sz="3000" dirty="0" smtClean="0"/>
              <a:t>ب. انها تعمل في دائرة واجب الانسان نحو ربه وواجبه حيال نفسه وواجبه تجاه الغير. </a:t>
            </a:r>
            <a:endParaRPr lang="ar-IQ" sz="3000" dirty="0" smtClean="0"/>
          </a:p>
          <a:p>
            <a:pPr marL="82296" indent="0" algn="just">
              <a:buNone/>
            </a:pPr>
            <a:endParaRPr lang="ar-IQ" sz="3000"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ج. </a:t>
            </a:r>
            <a:r>
              <a:rPr lang="ar-IQ" dirty="0" smtClean="0"/>
              <a:t>انها تفرض على الانسان في دائرة روابطه مع غيره نوعين من الواجبات اولهما سلبي </a:t>
            </a:r>
            <a:r>
              <a:rPr lang="ar-IQ" dirty="0" err="1" smtClean="0"/>
              <a:t>يحضه</a:t>
            </a:r>
            <a:r>
              <a:rPr lang="ar-IQ" dirty="0" smtClean="0"/>
              <a:t> على الامتناع عن الاعتداء على حقوق الغير ونشاطه وثانيهما ايجابي يفرض عليه مساعدة الغير والتضحية في سبيل اسعاد الاخرين والاخذ بيدهم .</a:t>
            </a:r>
          </a:p>
          <a:p>
            <a:pPr marL="0" indent="0" algn="just">
              <a:buNone/>
            </a:pPr>
            <a:r>
              <a:rPr lang="ar-IQ" dirty="0" smtClean="0"/>
              <a:t>د.</a:t>
            </a:r>
            <a:r>
              <a:rPr lang="ar-IQ" dirty="0" smtClean="0"/>
              <a:t> انها قواعد عامة مجردة </a:t>
            </a:r>
            <a:r>
              <a:rPr lang="ar-IQ" dirty="0" err="1" smtClean="0"/>
              <a:t>لانها</a:t>
            </a:r>
            <a:r>
              <a:rPr lang="ar-IQ" dirty="0" smtClean="0"/>
              <a:t> تتضمن خطابا موجها الى الناس كافة يسموا على التفصيلات في حكمه وينطوي على النظام في تطبيقه .</a:t>
            </a:r>
          </a:p>
          <a:p>
            <a:pPr marL="0" indent="0" algn="just">
              <a:buNone/>
            </a:pPr>
            <a:r>
              <a:rPr lang="ar-IQ" dirty="0" smtClean="0"/>
              <a:t>ه. انها قواعد ملزمة لاقترانها بالجزاء المادي يتعرض له مخالفها هو ازدراء المجتمع وتأنيب الضمير.</a:t>
            </a:r>
          </a:p>
          <a:p>
            <a:pPr marL="0" indent="0" algn="just">
              <a:buNone/>
            </a:pPr>
            <a:r>
              <a:rPr lang="ar-IQ" dirty="0" smtClean="0"/>
              <a:t>و. انها قواعد نسبية ذلك لان بعضها قد يوصف بالخلود الا ان </a:t>
            </a:r>
          </a:p>
          <a:p>
            <a:pPr marL="0" indent="0" algn="just">
              <a:buNone/>
            </a:pPr>
            <a:endParaRPr lang="ar-IQ" dirty="0"/>
          </a:p>
          <a:p>
            <a:pPr marL="0" indent="0" algn="just">
              <a:buNone/>
            </a:pPr>
            <a:endParaRPr lang="ar-IQ" b="1" u="sng"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771728"/>
          </a:xfrm>
        </p:spPr>
        <p:txBody>
          <a:bodyPr>
            <a:normAutofit/>
          </a:bodyPr>
          <a:lstStyle/>
          <a:p>
            <a:pPr marL="0" indent="0" algn="just">
              <a:buNone/>
            </a:pPr>
            <a:r>
              <a:rPr lang="ar-IQ" dirty="0" smtClean="0"/>
              <a:t>معظمها غير ثابت فتختلف اكثر قواعد الاخلاق باختلاف المجتمعات وتتباين بتباين الزمن .</a:t>
            </a:r>
          </a:p>
          <a:p>
            <a:pPr marL="0" indent="0" algn="just">
              <a:buNone/>
            </a:pPr>
            <a:r>
              <a:rPr lang="ar-IQ" dirty="0" smtClean="0"/>
              <a:t>ز. انها قواعد غامضة مبعثرة يعوزها الوضوح ولا تستقر في موطن يسهل الرجوع اليه ذلك </a:t>
            </a:r>
            <a:r>
              <a:rPr lang="ar-IQ" dirty="0" err="1" smtClean="0"/>
              <a:t>لانها</a:t>
            </a:r>
            <a:r>
              <a:rPr lang="ar-IQ" dirty="0" smtClean="0"/>
              <a:t> تستكن في ضمير الجماعة فيعسر تدوينها وتتعذر الاحاطة علما بها .</a:t>
            </a:r>
            <a:r>
              <a:rPr lang="ar-IQ" dirty="0" smtClean="0"/>
              <a:t> </a:t>
            </a:r>
          </a:p>
          <a:p>
            <a:pPr marL="0" indent="0" algn="just">
              <a:buNone/>
            </a:pPr>
            <a:r>
              <a:rPr lang="ar-IQ" b="1" u="sng" dirty="0" smtClean="0"/>
              <a:t>4- وجوه الاختلاف بين قواعد القانون وقواعد الاخلاق </a:t>
            </a:r>
          </a:p>
          <a:p>
            <a:pPr marL="0" indent="0" algn="just">
              <a:buNone/>
            </a:pPr>
            <a:r>
              <a:rPr lang="ar-IQ" dirty="0" smtClean="0"/>
              <a:t>أ. اختلافهما من حيث مقياس الحكم على التصرفات.</a:t>
            </a:r>
          </a:p>
          <a:p>
            <a:pPr marL="0" indent="0" algn="just">
              <a:buNone/>
            </a:pPr>
            <a:r>
              <a:rPr lang="ar-IQ" dirty="0" smtClean="0"/>
              <a:t>ب. اختلافهما من حيث الوضوح والاستقرار.</a:t>
            </a:r>
          </a:p>
          <a:p>
            <a:pPr marL="0" indent="0" algn="just">
              <a:buNone/>
            </a:pPr>
            <a:r>
              <a:rPr lang="ar-IQ" dirty="0" smtClean="0"/>
              <a:t>ج. اختلافهما من حيث الجزاء .</a:t>
            </a:r>
          </a:p>
          <a:p>
            <a:pPr marL="0" indent="0" algn="just">
              <a:buNone/>
            </a:pPr>
            <a:r>
              <a:rPr lang="ar-IQ" dirty="0" smtClean="0"/>
              <a:t>د. اختلافهما من حيث النطاق.</a:t>
            </a:r>
            <a:endParaRPr lang="ar-IQ" dirty="0"/>
          </a:p>
        </p:txBody>
      </p:sp>
    </p:spTree>
    <p:extLst>
      <p:ext uri="{BB962C8B-B14F-4D97-AF65-F5344CB8AC3E}">
        <p14:creationId xmlns:p14="http://schemas.microsoft.com/office/powerpoint/2010/main" val="3455804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b="1" u="sng" dirty="0" smtClean="0"/>
              <a:t>5- مظاهر الصلة الدائمة بين القانون وبين الاخلاق</a:t>
            </a:r>
          </a:p>
          <a:p>
            <a:pPr marL="0" indent="0" algn="just">
              <a:buNone/>
            </a:pPr>
            <a:r>
              <a:rPr lang="ar-IQ" dirty="0" smtClean="0"/>
              <a:t>أ. تعتبر الاخلاق مثلا اعلى يلهم القانون احكامه في المجال الذي يشتركان في تنظيمه.</a:t>
            </a:r>
          </a:p>
          <a:p>
            <a:pPr marL="0" indent="0" algn="just">
              <a:buNone/>
            </a:pPr>
            <a:r>
              <a:rPr lang="ar-IQ" dirty="0" smtClean="0"/>
              <a:t>ب. تعتبر الاخلاق مقياسا تقاس به سلامة التصرفات القانونية.</a:t>
            </a:r>
          </a:p>
          <a:p>
            <a:pPr marL="0" indent="0" algn="just">
              <a:buNone/>
            </a:pPr>
            <a:r>
              <a:rPr lang="ar-IQ" dirty="0" smtClean="0"/>
              <a:t>ج. واذا كانت مبادئ الاخلاق تلعب دورا هاما في تكوين القاعدة القانونية </a:t>
            </a:r>
            <a:r>
              <a:rPr lang="ar-IQ" dirty="0" err="1" smtClean="0"/>
              <a:t>فانها</a:t>
            </a:r>
            <a:r>
              <a:rPr lang="ar-IQ" dirty="0" smtClean="0"/>
              <a:t> تلعب دورا ملحوظا عند اصدار الاحكام في حالة افتقاد النص والعرف.</a:t>
            </a:r>
          </a:p>
          <a:p>
            <a:pPr marL="0" indent="0" algn="just">
              <a:buNone/>
            </a:pPr>
            <a:r>
              <a:rPr lang="ar-IQ" dirty="0" smtClean="0"/>
              <a:t>د. وقد يتأثر القانون بمبادئ الاخلاق في المجال الذي </a:t>
            </a:r>
            <a:r>
              <a:rPr lang="ar-IQ" dirty="0" err="1" smtClean="0"/>
              <a:t>لايعتبر</a:t>
            </a:r>
            <a:r>
              <a:rPr lang="ar-IQ" dirty="0" smtClean="0"/>
              <a:t> فيه الواجب تكليفا قانونيا والتزاما مدنيا لسقوط قوته الملزمة .</a:t>
            </a:r>
            <a:endParaRPr lang="ar-IQ" dirty="0"/>
          </a:p>
        </p:txBody>
      </p:sp>
    </p:spTree>
    <p:extLst>
      <p:ext uri="{BB962C8B-B14F-4D97-AF65-F5344CB8AC3E}">
        <p14:creationId xmlns:p14="http://schemas.microsoft.com/office/powerpoint/2010/main" val="1555351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326</TotalTime>
  <Words>413</Words>
  <Application>Microsoft Office PowerPoint</Application>
  <PresentationFormat>عرض على الشاشة (3:4)‏</PresentationFormat>
  <Paragraphs>33</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انقلاب</vt:lpstr>
      <vt:lpstr>محاضرات مادة المدخل لدراسة القانون </vt:lpstr>
      <vt:lpstr>التمييز بين القاعدة القانونية وبين غيرها من القواعد الاجتماعية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43</cp:revision>
  <dcterms:created xsi:type="dcterms:W3CDTF">2017-05-23T05:22:20Z</dcterms:created>
  <dcterms:modified xsi:type="dcterms:W3CDTF">2020-01-17T09:03:51Z</dcterms:modified>
</cp:coreProperties>
</file>