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56" r:id="rId2"/>
    <p:sldId id="257" r:id="rId3"/>
    <p:sldId id="258" r:id="rId4"/>
    <p:sldId id="259"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327899-74C4-4E3A-B9E2-F05786A062D0}" type="datetimeFigureOut">
              <a:rPr lang="ar-IQ" smtClean="0"/>
              <a:t>21/05/1441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8BCF3FD-D3E1-4AAC-BA25-8299886B228F}" type="slidenum">
              <a:rPr lang="ar-IQ" smtClean="0"/>
              <a:t>‹#›</a:t>
            </a:fld>
            <a:endParaRPr lang="ar-IQ"/>
          </a:p>
        </p:txBody>
      </p:sp>
    </p:spTree>
    <p:extLst>
      <p:ext uri="{BB962C8B-B14F-4D97-AF65-F5344CB8AC3E}">
        <p14:creationId xmlns:p14="http://schemas.microsoft.com/office/powerpoint/2010/main" val="21525723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28BCF3FD-D3E1-4AAC-BA25-8299886B228F}" type="slidenum">
              <a:rPr lang="ar-IQ" smtClean="0"/>
              <a:t>1</a:t>
            </a:fld>
            <a:endParaRPr lang="ar-IQ"/>
          </a:p>
        </p:txBody>
      </p:sp>
    </p:spTree>
    <p:extLst>
      <p:ext uri="{BB962C8B-B14F-4D97-AF65-F5344CB8AC3E}">
        <p14:creationId xmlns:p14="http://schemas.microsoft.com/office/powerpoint/2010/main" val="28633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FEE6CA0-658B-4055-9588-E211C42167D8}" type="datetimeFigureOut">
              <a:rPr lang="ar-IQ" smtClean="0"/>
              <a:t>21/05/1441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0374A73D-D570-4D74-B9BC-33BAA8031BBC}"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FEE6CA0-658B-4055-9588-E211C42167D8}" type="datetimeFigureOut">
              <a:rPr lang="ar-IQ" smtClean="0"/>
              <a:t>21/05/1441</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374A73D-D570-4D74-B9BC-33BAA8031BBC}"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sz="4800" b="1" dirty="0" smtClean="0"/>
              <a:t>محاضرات مادة المدخل لدراسة القانون </a:t>
            </a:r>
            <a:endParaRPr lang="ar-IQ" sz="4800" b="1" dirty="0"/>
          </a:p>
        </p:txBody>
      </p:sp>
      <p:sp>
        <p:nvSpPr>
          <p:cNvPr id="3" name="عنوان فرعي 2"/>
          <p:cNvSpPr>
            <a:spLocks noGrp="1"/>
          </p:cNvSpPr>
          <p:nvPr>
            <p:ph type="subTitle" idx="1"/>
          </p:nvPr>
        </p:nvSpPr>
        <p:spPr>
          <a:xfrm>
            <a:off x="1432560" y="3068960"/>
            <a:ext cx="7387912" cy="2520280"/>
          </a:xfrm>
        </p:spPr>
        <p:txBody>
          <a:bodyPr>
            <a:normAutofit/>
          </a:bodyPr>
          <a:lstStyle/>
          <a:p>
            <a:pPr algn="ctr"/>
            <a:r>
              <a:rPr lang="ar-IQ" sz="4400" b="1" dirty="0" smtClean="0">
                <a:solidFill>
                  <a:schemeClr val="tx1"/>
                </a:solidFill>
              </a:rPr>
              <a:t>المحاضرة الرابعة</a:t>
            </a:r>
          </a:p>
          <a:p>
            <a:pPr algn="ctr"/>
            <a:r>
              <a:rPr lang="ar-IQ" sz="4400" b="1" dirty="0" smtClean="0">
                <a:solidFill>
                  <a:schemeClr val="tx1"/>
                </a:solidFill>
              </a:rPr>
              <a:t>المرحلة الاولى</a:t>
            </a:r>
          </a:p>
          <a:p>
            <a:pPr algn="ctr"/>
            <a:r>
              <a:rPr lang="ar-IQ" sz="4400" b="1" dirty="0" err="1" smtClean="0">
                <a:solidFill>
                  <a:schemeClr val="tx1"/>
                </a:solidFill>
              </a:rPr>
              <a:t>م.د</a:t>
            </a:r>
            <a:r>
              <a:rPr lang="ar-IQ" sz="4400" b="1" dirty="0" smtClean="0">
                <a:solidFill>
                  <a:schemeClr val="tx1"/>
                </a:solidFill>
              </a:rPr>
              <a:t> نادية فرحان زامل  </a:t>
            </a:r>
          </a:p>
          <a:p>
            <a:endParaRPr lang="ar-IQ" dirty="0" smtClean="0">
              <a:solidFill>
                <a:schemeClr val="tx1"/>
              </a:solidFill>
            </a:endParaRPr>
          </a:p>
          <a:p>
            <a:endParaRPr lang="ar-IQ" dirty="0"/>
          </a:p>
        </p:txBody>
      </p:sp>
    </p:spTree>
    <p:extLst>
      <p:ext uri="{BB962C8B-B14F-4D97-AF65-F5344CB8AC3E}">
        <p14:creationId xmlns:p14="http://schemas.microsoft.com/office/powerpoint/2010/main" val="1951579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خصائص القاعدة القانونية </a:t>
            </a:r>
            <a:endParaRPr lang="ar-IQ" b="1" dirty="0"/>
          </a:p>
        </p:txBody>
      </p:sp>
      <p:sp>
        <p:nvSpPr>
          <p:cNvPr id="3" name="عنصر نائب للمحتوى 2"/>
          <p:cNvSpPr>
            <a:spLocks noGrp="1"/>
          </p:cNvSpPr>
          <p:nvPr>
            <p:ph idx="1"/>
          </p:nvPr>
        </p:nvSpPr>
        <p:spPr/>
        <p:txBody>
          <a:bodyPr>
            <a:normAutofit lnSpcReduction="10000"/>
          </a:bodyPr>
          <a:lstStyle/>
          <a:p>
            <a:r>
              <a:rPr lang="ar-IQ" b="1" u="sng" dirty="0" smtClean="0"/>
              <a:t>ثانيا: القاعدة القانونية قاعدة عامة مجردة</a:t>
            </a:r>
          </a:p>
          <a:p>
            <a:pPr marL="82296" indent="0" algn="just">
              <a:buNone/>
            </a:pPr>
            <a:r>
              <a:rPr lang="ar-IQ" sz="3000" dirty="0"/>
              <a:t>لما كانت القاعدة القانونية تهدف الى اقامة النظام وتحقيق الاستقرار والعدل في المجتمع فان ذلك </a:t>
            </a:r>
            <a:r>
              <a:rPr lang="ar-IQ" sz="3000" dirty="0" err="1"/>
              <a:t>لايمكن</a:t>
            </a:r>
            <a:r>
              <a:rPr lang="ar-IQ" sz="3000" dirty="0"/>
              <a:t> ادراكه الا اذا اتسع حكمها ليشمل جميع ما تواجهه من فروض وليستوعب في التطبيق مختلف الحالات الفردية التي يستحيل حصرها والتي توجد في الحال وفي الاستقبال ولكي تكون كذلك ينبغي ان تكون عامة مجردة </a:t>
            </a:r>
            <a:r>
              <a:rPr lang="ar-IQ" sz="3000" dirty="0" smtClean="0"/>
              <a:t>.</a:t>
            </a:r>
          </a:p>
          <a:p>
            <a:pPr marL="82296" indent="0" algn="just">
              <a:buNone/>
            </a:pPr>
            <a:r>
              <a:rPr lang="ar-IQ" sz="3000" dirty="0" smtClean="0"/>
              <a:t>ان التجريد والعمومية صفتان متلازمتان فالتجريد يتعلق بالفرض الذي تتضمنه القاعدة القانونية وان العمومية تتعلق بتطبيق الحكم الذي رتبته القاعدة على الفرض لان القاعدة القانونية تتحلل الى عنصرين هما الفرض والحكم </a:t>
            </a:r>
            <a:endParaRPr lang="ar-IQ" sz="3000" dirty="0"/>
          </a:p>
        </p:txBody>
      </p:sp>
    </p:spTree>
    <p:extLst>
      <p:ext uri="{BB962C8B-B14F-4D97-AF65-F5344CB8AC3E}">
        <p14:creationId xmlns:p14="http://schemas.microsoft.com/office/powerpoint/2010/main" val="2464409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a:bodyPr>
          <a:lstStyle/>
          <a:p>
            <a:pPr marL="82296" indent="0" algn="just">
              <a:buNone/>
            </a:pPr>
            <a:r>
              <a:rPr lang="ar-IQ" sz="3000" dirty="0"/>
              <a:t>اما العمومية فتعني ان القاعدة القانونية تصاغ بصيغة تعميم تستوعب بها ما تواجهه من فروض وحالات غير متناهية فلا تتناول بالذكر شخصا او فعلا معينا بذاته بل تحدد </a:t>
            </a:r>
            <a:r>
              <a:rPr lang="ar-IQ" sz="3000" dirty="0" err="1"/>
              <a:t>مايجب</a:t>
            </a:r>
            <a:r>
              <a:rPr lang="ar-IQ" sz="3000" dirty="0"/>
              <a:t> تحققه من صفة في الشخص لتطبق عليه وما يجب </a:t>
            </a:r>
            <a:r>
              <a:rPr lang="ar-IQ" sz="3000" dirty="0" smtClean="0"/>
              <a:t>استيفاؤه </a:t>
            </a:r>
            <a:r>
              <a:rPr lang="ar-IQ" sz="3000" dirty="0"/>
              <a:t>من شروط في الفعل ليسري عليه مضمونها فهي لا تستهدف في التطبيق شخصا بعينه او فعلا بذاته بل تنطبق على كل من توافرت فيه شروط انطباقها</a:t>
            </a:r>
            <a:r>
              <a:rPr lang="ar-IQ" sz="3000" dirty="0" smtClean="0"/>
              <a:t>.</a:t>
            </a:r>
          </a:p>
          <a:p>
            <a:pPr marL="82296" indent="0" algn="just">
              <a:buNone/>
            </a:pPr>
            <a:endParaRPr lang="ar-IQ" sz="3000" dirty="0" smtClean="0"/>
          </a:p>
          <a:p>
            <a:pPr marL="82296" indent="0" algn="just">
              <a:buNone/>
            </a:pPr>
            <a:endParaRPr lang="ar-IQ" sz="3000" dirty="0"/>
          </a:p>
        </p:txBody>
      </p:sp>
    </p:spTree>
    <p:extLst>
      <p:ext uri="{BB962C8B-B14F-4D97-AF65-F5344CB8AC3E}">
        <p14:creationId xmlns:p14="http://schemas.microsoft.com/office/powerpoint/2010/main" val="10284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ثالثا: القاعدة القانونية خطاب يوجه الى الاشخاص لتنظيم روابطهم</a:t>
            </a:r>
          </a:p>
          <a:p>
            <a:pPr marL="0" indent="0" algn="just">
              <a:buNone/>
            </a:pPr>
            <a:r>
              <a:rPr lang="ar-IQ" dirty="0" smtClean="0"/>
              <a:t>يقصد بالرابطة او العلاقة الاجتماعية التي يعنى القانون بتنظيمها العلاقة الظاهرة التي تنشأ بين الاشخاص في المجتمع والتي يجيز المجتمع للقانون تنظيمها لذلك فان تحديد ما يخضع لحكم القانون من روابط </a:t>
            </a:r>
            <a:r>
              <a:rPr lang="ar-IQ" dirty="0" err="1" smtClean="0"/>
              <a:t>يقتضيها</a:t>
            </a:r>
            <a:r>
              <a:rPr lang="ar-IQ" dirty="0" smtClean="0"/>
              <a:t> سوق الملاحظات الاتية:</a:t>
            </a:r>
          </a:p>
          <a:p>
            <a:pPr marL="0" indent="0" algn="just">
              <a:buNone/>
            </a:pPr>
            <a:r>
              <a:rPr lang="ar-IQ" dirty="0" smtClean="0"/>
              <a:t> 1- لا تتناول القاعدة القانونية الا واجبا واحدا وهو واجب الفرد قبل غيره ممن يدخل معهم في علاقات اجتماعية .</a:t>
            </a:r>
          </a:p>
          <a:p>
            <a:pPr marL="0" indent="0" algn="just">
              <a:buNone/>
            </a:pPr>
            <a:r>
              <a:rPr lang="ar-IQ" dirty="0" smtClean="0"/>
              <a:t>2- اذا كانت القاعدة القانونية تعنى بحكم واجب الفرد تجاه غيره فان هذا الغير يجب ان يكون شخصا </a:t>
            </a:r>
            <a:r>
              <a:rPr lang="ar-IQ" dirty="0" err="1" smtClean="0"/>
              <a:t>لاحيوانا</a:t>
            </a:r>
            <a:r>
              <a:rPr lang="ar-IQ" dirty="0" smtClean="0"/>
              <a:t> ولا جمادا.</a:t>
            </a:r>
            <a:endParaRPr lang="ar-IQ" dirty="0"/>
          </a:p>
        </p:txBody>
      </p:sp>
    </p:spTree>
    <p:extLst>
      <p:ext uri="{BB962C8B-B14F-4D97-AF65-F5344CB8AC3E}">
        <p14:creationId xmlns:p14="http://schemas.microsoft.com/office/powerpoint/2010/main" val="3954367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43608" y="476672"/>
            <a:ext cx="7890080" cy="5771728"/>
          </a:xfrm>
        </p:spPr>
        <p:txBody>
          <a:bodyPr>
            <a:normAutofit/>
          </a:bodyPr>
          <a:lstStyle/>
          <a:p>
            <a:pPr marL="0" indent="0" algn="just">
              <a:buNone/>
            </a:pPr>
            <a:r>
              <a:rPr lang="ar-IQ" dirty="0" smtClean="0"/>
              <a:t>3- اذا كانت القاعدة القانونية تعنى بتنظيم الروابط مع الغير فان هذا الغير </a:t>
            </a:r>
            <a:r>
              <a:rPr lang="ar-IQ" dirty="0" err="1" smtClean="0"/>
              <a:t>لايشترط</a:t>
            </a:r>
            <a:r>
              <a:rPr lang="ar-IQ" dirty="0" smtClean="0"/>
              <a:t> ان يكون انسانا بل يجب ان يكون شخصا وان الشخصية ليست مرادفة </a:t>
            </a:r>
            <a:r>
              <a:rPr lang="ar-IQ" dirty="0" err="1" smtClean="0"/>
              <a:t>للادمية</a:t>
            </a:r>
            <a:r>
              <a:rPr lang="ar-IQ" dirty="0" smtClean="0"/>
              <a:t> </a:t>
            </a:r>
            <a:r>
              <a:rPr lang="ar-IQ" dirty="0" err="1" smtClean="0"/>
              <a:t>فالادمي</a:t>
            </a:r>
            <a:r>
              <a:rPr lang="ar-IQ" dirty="0" smtClean="0"/>
              <a:t> هو الانسان اما الشخص فهو كل من كان صالحا لثبوت الحقوق له وترتب الالتزامات عليه </a:t>
            </a:r>
            <a:r>
              <a:rPr lang="ar-IQ" dirty="0" err="1" smtClean="0"/>
              <a:t>فالانسان</a:t>
            </a:r>
            <a:r>
              <a:rPr lang="ar-IQ" dirty="0" smtClean="0"/>
              <a:t> هو شخص طبيعي اما الشخص المعنوي مثل المؤسسات والجمعيات والشركات .</a:t>
            </a:r>
          </a:p>
          <a:p>
            <a:pPr marL="0" indent="0" algn="just">
              <a:buNone/>
            </a:pPr>
            <a:r>
              <a:rPr lang="ar-IQ" dirty="0" smtClean="0"/>
              <a:t>4- ومع ان القانون لا يحكم </a:t>
            </a:r>
            <a:r>
              <a:rPr lang="ar-IQ" dirty="0" err="1" smtClean="0"/>
              <a:t>الاواجبات</a:t>
            </a:r>
            <a:r>
              <a:rPr lang="ar-IQ" dirty="0" smtClean="0"/>
              <a:t> الشخص قبل غيره الا انها </a:t>
            </a:r>
            <a:r>
              <a:rPr lang="ar-IQ" dirty="0" err="1" smtClean="0"/>
              <a:t>لاتعبر</a:t>
            </a:r>
            <a:r>
              <a:rPr lang="ar-IQ" dirty="0" smtClean="0"/>
              <a:t> الا عن السلوك الخارجي للشخص في المجتمع دون الاكتراث بما يكمن في نفسه من نوايا فالقانون لا يعبأ بالنية الا اذا عبر عنها بتصرف خارجي . </a:t>
            </a:r>
            <a:endParaRPr lang="ar-IQ" dirty="0"/>
          </a:p>
        </p:txBody>
      </p:sp>
    </p:spTree>
    <p:extLst>
      <p:ext uri="{BB962C8B-B14F-4D97-AF65-F5344CB8AC3E}">
        <p14:creationId xmlns:p14="http://schemas.microsoft.com/office/powerpoint/2010/main" val="3455804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lnSpcReduction="10000"/>
          </a:bodyPr>
          <a:lstStyle/>
          <a:p>
            <a:pPr marL="0" indent="0" algn="just">
              <a:buNone/>
            </a:pPr>
            <a:r>
              <a:rPr lang="ar-IQ" dirty="0" smtClean="0"/>
              <a:t>5- واذا كانت القواعد القانونية لا تكترث بالنوايا ما ظلت كامنة في النفس </a:t>
            </a:r>
            <a:r>
              <a:rPr lang="ar-IQ" dirty="0" err="1" smtClean="0"/>
              <a:t>فانها</a:t>
            </a:r>
            <a:r>
              <a:rPr lang="ar-IQ" dirty="0" smtClean="0"/>
              <a:t> </a:t>
            </a:r>
            <a:r>
              <a:rPr lang="ar-IQ" dirty="0" err="1" smtClean="0"/>
              <a:t>لاتحكم</a:t>
            </a:r>
            <a:r>
              <a:rPr lang="ar-IQ" dirty="0" smtClean="0"/>
              <a:t> كذلك </a:t>
            </a:r>
            <a:r>
              <a:rPr lang="ar-IQ" dirty="0" err="1" smtClean="0"/>
              <a:t>ماينبغي</a:t>
            </a:r>
            <a:r>
              <a:rPr lang="ar-IQ" dirty="0" smtClean="0"/>
              <a:t> ان يتحلى به المجتمع من قيم واخلاق من صدق ومروءة وشهامة ووفاء ولا تفرض الجزاء على من تجرد منها الا اذا تسبب ذلك في الاضرار بالغير .</a:t>
            </a:r>
          </a:p>
          <a:p>
            <a:pPr marL="0" indent="0" algn="just">
              <a:buNone/>
            </a:pPr>
            <a:r>
              <a:rPr lang="ar-IQ" dirty="0" smtClean="0"/>
              <a:t>6- القاعدة القانونية لا تحكم الا ما يجيز لها المجتمع تنظيمه من علاقات اجتماعية بتأثير ما يسود المجتمع من تيارات او نزعات فكرية وابرز هذه النزعات الفكرية التي تلعب دورا هاما في تحديد وظيفة القانون ونطاقه نزعتان </a:t>
            </a:r>
            <a:r>
              <a:rPr lang="ar-IQ" dirty="0" err="1" smtClean="0"/>
              <a:t>تتسيد</a:t>
            </a:r>
            <a:r>
              <a:rPr lang="ar-IQ" dirty="0" smtClean="0"/>
              <a:t> الفكر المعاصر هما النزعة الفردية والنزعة الاشتراكية فاذا شاعت في المجتمع النزعة الفردية ضاقت دائرة القانون وخرجت عن حكمه مجموعة كبيرة من العلاقات الاجتماعية لان مهمة القانون تقف</a:t>
            </a:r>
          </a:p>
          <a:p>
            <a:pPr marL="0" indent="0" algn="just">
              <a:buNone/>
            </a:pPr>
            <a:endParaRPr lang="ar-IQ" dirty="0"/>
          </a:p>
        </p:txBody>
      </p:sp>
    </p:spTree>
    <p:extLst>
      <p:ext uri="{BB962C8B-B14F-4D97-AF65-F5344CB8AC3E}">
        <p14:creationId xmlns:p14="http://schemas.microsoft.com/office/powerpoint/2010/main" val="155535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a:bodyPr>
          <a:lstStyle/>
          <a:p>
            <a:pPr marL="0" indent="0" algn="just">
              <a:buNone/>
            </a:pPr>
            <a:r>
              <a:rPr lang="ar-IQ" dirty="0" smtClean="0"/>
              <a:t>عند حدود اقرار الامن وحفظ الكيان ومنه الاعتداء على الحقوق واذا </a:t>
            </a:r>
            <a:r>
              <a:rPr lang="ar-IQ" dirty="0" err="1" smtClean="0"/>
              <a:t>تسيدت</a:t>
            </a:r>
            <a:r>
              <a:rPr lang="ar-IQ" dirty="0" smtClean="0"/>
              <a:t> النزعة الاشتراكية مجتمعا ما اتسع نطاق القانون وبسطت قواعده وسلطانها على اكبر قدر ممكن من </a:t>
            </a:r>
            <a:r>
              <a:rPr lang="ar-IQ" smtClean="0"/>
              <a:t>الروابط الاجتماعية .</a:t>
            </a:r>
            <a:endParaRPr lang="ar-IQ" dirty="0" smtClean="0"/>
          </a:p>
        </p:txBody>
      </p:sp>
    </p:spTree>
    <p:extLst>
      <p:ext uri="{BB962C8B-B14F-4D97-AF65-F5344CB8AC3E}">
        <p14:creationId xmlns:p14="http://schemas.microsoft.com/office/powerpoint/2010/main" val="37291976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225</TotalTime>
  <Words>495</Words>
  <Application>Microsoft Office PowerPoint</Application>
  <PresentationFormat>عرض على الشاشة (3:4)‏</PresentationFormat>
  <Paragraphs>19</Paragraphs>
  <Slides>7</Slides>
  <Notes>1</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انقلاب</vt:lpstr>
      <vt:lpstr>محاضرات مادة المدخل لدراسة القانون </vt:lpstr>
      <vt:lpstr>خصائص القاعدة القانونية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طرق الطعن في الاحكام والقرارات </dc:title>
  <dc:creator>ابن الديار</dc:creator>
  <cp:lastModifiedBy>ابن الديار</cp:lastModifiedBy>
  <cp:revision>31</cp:revision>
  <dcterms:created xsi:type="dcterms:W3CDTF">2017-05-23T05:22:20Z</dcterms:created>
  <dcterms:modified xsi:type="dcterms:W3CDTF">2020-01-16T17:21:20Z</dcterms:modified>
</cp:coreProperties>
</file>