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0"/>
  </p:notes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21/05/1441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FEE6CA0-658B-4055-9588-E211C42167D8}" type="datetimeFigureOut">
              <a:rPr lang="ar-IQ" smtClean="0"/>
              <a:t>21/05/1441</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74A73D-D570-4D74-B9BC-33BAA8031BBC}"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4800" b="1" dirty="0" smtClean="0"/>
              <a:t>محاضرات مادة المدخل لدراسة القانون </a:t>
            </a:r>
            <a:endParaRPr lang="ar-IQ" sz="4800" b="1" dirty="0"/>
          </a:p>
        </p:txBody>
      </p:sp>
      <p:sp>
        <p:nvSpPr>
          <p:cNvPr id="3" name="عنوان فرعي 2"/>
          <p:cNvSpPr>
            <a:spLocks noGrp="1"/>
          </p:cNvSpPr>
          <p:nvPr>
            <p:ph type="subTitle" idx="1"/>
          </p:nvPr>
        </p:nvSpPr>
        <p:spPr>
          <a:xfrm>
            <a:off x="1432560" y="3068960"/>
            <a:ext cx="7387912" cy="2520280"/>
          </a:xfrm>
        </p:spPr>
        <p:txBody>
          <a:bodyPr>
            <a:normAutofit/>
          </a:bodyPr>
          <a:lstStyle/>
          <a:p>
            <a:pPr algn="ctr"/>
            <a:r>
              <a:rPr lang="ar-IQ" sz="4400" b="1" dirty="0" smtClean="0">
                <a:solidFill>
                  <a:schemeClr val="tx1"/>
                </a:solidFill>
              </a:rPr>
              <a:t>المحاضرة الثالثة</a:t>
            </a:r>
          </a:p>
          <a:p>
            <a:pPr algn="ctr"/>
            <a:r>
              <a:rPr lang="ar-IQ" sz="4400" b="1" dirty="0" smtClean="0">
                <a:solidFill>
                  <a:schemeClr val="tx1"/>
                </a:solidFill>
              </a:rPr>
              <a:t>المرحلة الاولى</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خصائص القاعدة القانونية </a:t>
            </a:r>
            <a:endParaRPr lang="ar-IQ" b="1" dirty="0"/>
          </a:p>
        </p:txBody>
      </p:sp>
      <p:sp>
        <p:nvSpPr>
          <p:cNvPr id="3" name="عنصر نائب للمحتوى 2"/>
          <p:cNvSpPr>
            <a:spLocks noGrp="1"/>
          </p:cNvSpPr>
          <p:nvPr>
            <p:ph idx="1"/>
          </p:nvPr>
        </p:nvSpPr>
        <p:spPr/>
        <p:txBody>
          <a:bodyPr>
            <a:normAutofit fontScale="92500" lnSpcReduction="20000"/>
          </a:bodyPr>
          <a:lstStyle/>
          <a:p>
            <a:r>
              <a:rPr lang="ar-IQ" b="1" u="sng" dirty="0" smtClean="0"/>
              <a:t>اولا : القاعدة القانونية قاعدة سلوك اجتماعية </a:t>
            </a:r>
          </a:p>
          <a:p>
            <a:pPr marL="0" indent="0" algn="just">
              <a:buNone/>
            </a:pPr>
            <a:r>
              <a:rPr lang="ar-IQ" dirty="0" smtClean="0"/>
              <a:t>توصف القاعدة القانونية بانها قاعدة اجتماعية لان الحاجة اليها </a:t>
            </a:r>
            <a:r>
              <a:rPr lang="ar-IQ" dirty="0" err="1" smtClean="0"/>
              <a:t>لاتمس</a:t>
            </a:r>
            <a:r>
              <a:rPr lang="ar-IQ" dirty="0" smtClean="0"/>
              <a:t> الا اذا وجد مجتمع يعيش فيه الناس وينشطون ويدخلون مع بعضهم في روابط شتى ابتغاء تنظيم الحياة فيه عن طريق ضبط النظام وتحقيق الانسجام فهي اذن </a:t>
            </a:r>
            <a:r>
              <a:rPr lang="ar-IQ" dirty="0" err="1" smtClean="0"/>
              <a:t>لاتنشا</a:t>
            </a:r>
            <a:r>
              <a:rPr lang="ar-IQ" dirty="0" smtClean="0"/>
              <a:t> الا اذا وجد المجتمع </a:t>
            </a:r>
            <a:r>
              <a:rPr lang="ar-IQ" dirty="0" err="1" smtClean="0"/>
              <a:t>ايا</a:t>
            </a:r>
            <a:r>
              <a:rPr lang="ar-IQ" dirty="0" smtClean="0"/>
              <a:t> كان شكله واذا كانت الدولة هي الشكل السياسي للمجتمع المعاصر فان ذلك لا يعني ارتباط وجود القاعدة القانونية بوجود الدولة فهي اقدم من الدولة وجودا عرفتها المجتمعات القديمة وهي في شكل اسرة او قبيلة او مدينة قبل ان ينشأ المجتمع المنظم تنظيما سياسيا وهو الد\</a:t>
            </a:r>
            <a:r>
              <a:rPr lang="ar-IQ" dirty="0" err="1" smtClean="0"/>
              <a:t>ولة</a:t>
            </a:r>
            <a:r>
              <a:rPr lang="ar-IQ" dirty="0" smtClean="0"/>
              <a:t> وعرفها المجتمع القديم في صورة عرف او دين قبل وجود الدولة وبروز التشريع </a:t>
            </a:r>
            <a:endParaRPr lang="ar-IQ" dirty="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marL="82296" indent="0" algn="just">
              <a:buNone/>
            </a:pPr>
            <a:r>
              <a:rPr lang="ar-IQ" b="1" u="sng" dirty="0" smtClean="0"/>
              <a:t>يترتب على وصف القاعدة القانونية بانها اجتماعية امران :</a:t>
            </a:r>
          </a:p>
          <a:p>
            <a:pPr marL="82296" indent="0" algn="just">
              <a:buNone/>
            </a:pPr>
            <a:r>
              <a:rPr lang="ar-IQ" b="1" dirty="0" smtClean="0"/>
              <a:t>اولا:</a:t>
            </a:r>
            <a:r>
              <a:rPr lang="ar-IQ" sz="3000" dirty="0"/>
              <a:t> الصلة الوثيقة بين القانون وبين سائر العلوم الاجتماعية ذلك لان كلا من هذه العلوم وليد الحياة الاجتماعية ومعني بتنظيمها وكل منها يؤثر في الاخر ويتأثر به وقواعدها جميعا تتداخل وبعضها من حيث النطاق وتتشابك من حيث الغرض الى مدى ما </a:t>
            </a:r>
          </a:p>
          <a:p>
            <a:pPr marL="82296" indent="0" algn="just">
              <a:buNone/>
            </a:pPr>
            <a:endParaRPr lang="ar-IQ" sz="3000" dirty="0"/>
          </a:p>
          <a:p>
            <a:pPr marL="82296" indent="0" algn="just">
              <a:buNone/>
            </a:pPr>
            <a:r>
              <a:rPr lang="ar-IQ" sz="3000" b="1" dirty="0"/>
              <a:t>ثانيا: </a:t>
            </a:r>
            <a:r>
              <a:rPr lang="ar-IQ" sz="3000" dirty="0"/>
              <a:t>تخصيص القانون بالزمان والمكان ذلك لان القانون في نشوئه وتطوره يستجيب لظروف المجتمع وحاجاته ويعكس اوضاعه ومشاعره لذلك اصبح لكل مجتمع قانون وضعي يختص به  </a:t>
            </a:r>
            <a:r>
              <a:rPr lang="ar-IQ" sz="3000" dirty="0" smtClean="0"/>
              <a:t>واضحى تناول احكام القانون بالتعديل والتغيير امرا لا مفر منه </a:t>
            </a:r>
            <a:endParaRPr lang="ar-IQ" sz="3000"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10000"/>
          </a:bodyPr>
          <a:lstStyle/>
          <a:p>
            <a:pPr marL="0" indent="0" algn="just">
              <a:buNone/>
            </a:pPr>
            <a:r>
              <a:rPr lang="ar-IQ" dirty="0" smtClean="0"/>
              <a:t>وبذلك فان القاعدة القانونية توصف بانها </a:t>
            </a:r>
            <a:r>
              <a:rPr lang="ar-IQ" dirty="0" smtClean="0">
                <a:solidFill>
                  <a:srgbClr val="FF0000"/>
                </a:solidFill>
              </a:rPr>
              <a:t>تقويمية</a:t>
            </a:r>
            <a:r>
              <a:rPr lang="ar-IQ" dirty="0" smtClean="0"/>
              <a:t> اي انها تقوم سلوك الفرد بفرض ما ينبغي ان يكون عليه وتحدده في ضوء غايتها وتخضعه لسلطاتها .</a:t>
            </a:r>
          </a:p>
          <a:p>
            <a:pPr marL="0" indent="0" algn="just">
              <a:buNone/>
            </a:pPr>
            <a:r>
              <a:rPr lang="ar-IQ" dirty="0" smtClean="0"/>
              <a:t>اما القاعدة الطبيعية فتوصف بانها </a:t>
            </a:r>
            <a:r>
              <a:rPr lang="ar-IQ" dirty="0" smtClean="0">
                <a:solidFill>
                  <a:srgbClr val="FF0000"/>
                </a:solidFill>
              </a:rPr>
              <a:t>تقريرية</a:t>
            </a:r>
            <a:r>
              <a:rPr lang="ar-IQ" dirty="0" smtClean="0"/>
              <a:t> اي انها تقرر امرا واقعا </a:t>
            </a:r>
            <a:r>
              <a:rPr lang="ar-IQ" dirty="0" err="1" smtClean="0"/>
              <a:t>لاسلطان</a:t>
            </a:r>
            <a:r>
              <a:rPr lang="ar-IQ" dirty="0" smtClean="0"/>
              <a:t> لاحد عليه </a:t>
            </a:r>
            <a:r>
              <a:rPr lang="ar-IQ" dirty="0" err="1" smtClean="0"/>
              <a:t>ولاتملك</a:t>
            </a:r>
            <a:r>
              <a:rPr lang="ar-IQ" dirty="0" smtClean="0"/>
              <a:t> غير التعبير عنه .</a:t>
            </a:r>
          </a:p>
          <a:p>
            <a:pPr marL="0" indent="0" algn="just">
              <a:buNone/>
            </a:pPr>
            <a:r>
              <a:rPr lang="ar-IQ" dirty="0" smtClean="0"/>
              <a:t>ان </a:t>
            </a:r>
            <a:r>
              <a:rPr lang="ar-IQ" dirty="0" err="1" smtClean="0"/>
              <a:t>ماتحدده</a:t>
            </a:r>
            <a:r>
              <a:rPr lang="ar-IQ" dirty="0" smtClean="0"/>
              <a:t> القاعدة القانونية من سلوك لا تتوجه به الافراد على سبيل النصح والارشاد وانما على سبيل الامر او التكليف ، وان ما تقضي به القاعدة من تكليف يكون تكليفا مطلقا لا تكليفا شرطيا </a:t>
            </a:r>
            <a:r>
              <a:rPr lang="ar-IQ" dirty="0" smtClean="0">
                <a:solidFill>
                  <a:srgbClr val="FF0000"/>
                </a:solidFill>
              </a:rPr>
              <a:t>والتكليف المطلق </a:t>
            </a:r>
            <a:r>
              <a:rPr lang="ar-IQ" dirty="0" smtClean="0"/>
              <a:t>هو ما لا يدع للمكلف خيارا بين الطاعة وبين تحمل الجزاء اما </a:t>
            </a:r>
            <a:r>
              <a:rPr lang="ar-IQ" dirty="0" smtClean="0">
                <a:solidFill>
                  <a:srgbClr val="FF0000"/>
                </a:solidFill>
              </a:rPr>
              <a:t>التكليف الشرطي </a:t>
            </a:r>
            <a:r>
              <a:rPr lang="ar-IQ" dirty="0" smtClean="0"/>
              <a:t>فيعني تكليفا باتخاذ وسيلة معينة يوجه الى من يريد بلوغ نتيجة معينة مثال فالقاعدة التي تحدد عقوبة السارق تتضمن تكليفا مطلقا </a:t>
            </a:r>
            <a:r>
              <a:rPr lang="ar-IQ" dirty="0" err="1" smtClean="0"/>
              <a:t>لايكون</a:t>
            </a:r>
            <a:r>
              <a:rPr lang="ar-IQ" dirty="0" smtClean="0"/>
              <a:t> الجزاء فيها شرطا للتكليف </a:t>
            </a:r>
            <a:endParaRPr lang="ar-IQ"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7890080" cy="5771728"/>
          </a:xfrm>
        </p:spPr>
        <p:txBody>
          <a:bodyPr>
            <a:normAutofit/>
          </a:bodyPr>
          <a:lstStyle/>
          <a:p>
            <a:pPr marL="0" indent="0" algn="just">
              <a:buNone/>
            </a:pPr>
            <a:r>
              <a:rPr lang="ar-IQ" dirty="0" smtClean="0"/>
              <a:t>وفي ذلك تختلف القاعدة القانونية عن القاعدة الطبيعية التي تنطوي على تكليف شرطي .</a:t>
            </a:r>
          </a:p>
          <a:p>
            <a:pPr marL="0" indent="0" algn="just">
              <a:buNone/>
            </a:pPr>
            <a:r>
              <a:rPr lang="ar-IQ" dirty="0" smtClean="0"/>
              <a:t>فالقاعدة الطبيعية التي تقرر ان الماء يغلي في درجة حرارة معينة </a:t>
            </a:r>
            <a:r>
              <a:rPr lang="ar-IQ" dirty="0" err="1" smtClean="0"/>
              <a:t>لاتنطوي</a:t>
            </a:r>
            <a:r>
              <a:rPr lang="ar-IQ" dirty="0" smtClean="0"/>
              <a:t> في الاصل على تكليف بشي غير ان على من يريد ان يغلي الماء رفع الحرارة الى درجة الغليان.</a:t>
            </a:r>
          </a:p>
          <a:p>
            <a:pPr marL="0" indent="0" algn="just">
              <a:buNone/>
            </a:pPr>
            <a:r>
              <a:rPr lang="ar-IQ" dirty="0" smtClean="0"/>
              <a:t>كما ان </a:t>
            </a:r>
            <a:r>
              <a:rPr lang="ar-IQ" dirty="0" err="1" smtClean="0"/>
              <a:t>ماتنطوي</a:t>
            </a:r>
            <a:r>
              <a:rPr lang="ar-IQ" dirty="0" smtClean="0"/>
              <a:t> عليه القاعدة القانونية من تكليف بسلوك معين قد يستفاد منها صراحة وقد يستخلص فرضها للسلوك ضمنا فيستفاد </a:t>
            </a:r>
            <a:r>
              <a:rPr lang="ar-IQ" dirty="0" smtClean="0">
                <a:solidFill>
                  <a:srgbClr val="FF0000"/>
                </a:solidFill>
              </a:rPr>
              <a:t>التكليف صراحة </a:t>
            </a:r>
            <a:r>
              <a:rPr lang="ar-IQ" dirty="0" smtClean="0"/>
              <a:t>اذا اوحت صيغتها بانها تفرض سلوكا معينا كان تتضمن القاعدة اباحة فعل كالقاعدة التي تقرر الحريات العامة </a:t>
            </a:r>
            <a:r>
              <a:rPr lang="ar-IQ" dirty="0" err="1" smtClean="0"/>
              <a:t>لافراد</a:t>
            </a:r>
            <a:r>
              <a:rPr lang="ar-IQ" dirty="0" smtClean="0"/>
              <a:t> الشعب ، او تتضمن امرا بفعل كالقاعدة التي تلزم المتعاقد بتنفيذ التزاماته ، او نهيا عن   </a:t>
            </a:r>
            <a:endParaRPr lang="ar-IQ" dirty="0"/>
          </a:p>
        </p:txBody>
      </p:sp>
    </p:spTree>
    <p:extLst>
      <p:ext uri="{BB962C8B-B14F-4D97-AF65-F5344CB8AC3E}">
        <p14:creationId xmlns:p14="http://schemas.microsoft.com/office/powerpoint/2010/main" val="3455804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marL="0" indent="0" algn="just">
              <a:buNone/>
            </a:pPr>
            <a:r>
              <a:rPr lang="ar-IQ" dirty="0" smtClean="0"/>
              <a:t>فعل كالقاعدة التي تنهي عن ارتكاب الجريمة الجنائية وتحدد عقوبة ارتكابها .</a:t>
            </a:r>
          </a:p>
          <a:p>
            <a:pPr marL="0" indent="0" algn="just">
              <a:buNone/>
            </a:pPr>
            <a:r>
              <a:rPr lang="ar-IQ" dirty="0" smtClean="0"/>
              <a:t>اما </a:t>
            </a:r>
            <a:r>
              <a:rPr lang="ar-IQ" dirty="0" smtClean="0">
                <a:solidFill>
                  <a:srgbClr val="FF0000"/>
                </a:solidFill>
              </a:rPr>
              <a:t>التكليف ضمنا </a:t>
            </a:r>
            <a:r>
              <a:rPr lang="ar-IQ" dirty="0" smtClean="0"/>
              <a:t>يستخلص اذا كانت صيغة القاعدة </a:t>
            </a:r>
            <a:r>
              <a:rPr lang="ar-IQ" dirty="0" err="1" smtClean="0"/>
              <a:t>لاتوحي</a:t>
            </a:r>
            <a:r>
              <a:rPr lang="ar-IQ" dirty="0" smtClean="0"/>
              <a:t> بفرض السلوك ويخفى التكليف فيها </a:t>
            </a:r>
            <a:r>
              <a:rPr lang="ar-IQ" dirty="0" err="1" smtClean="0"/>
              <a:t>لانها</a:t>
            </a:r>
            <a:r>
              <a:rPr lang="ar-IQ" dirty="0" smtClean="0"/>
              <a:t> لا تتضمن اباحة او امرا او نهيا الا ان التكليف يستفاد من مضمونها كالقاعدة التي تحدد سن الرشد والقاعدة التي ترسم اجراءات التقاضي ففي القاعدة الاولى يستنتج منها ان كل من لم يبلغ سن الرشد يعتبر قاصرا وعلى الناس مراعاة ذلك في تعاملهم معه لاحتمالية ضياع حقوقهم ، وفي القاعدة الثانية يستنتج ان على القاضي واجب مراعاة هذه الاجراءات والا طعن في حكمه وان على المتقاضين واجب استيفائها والا خسروا دعواهم .وتسمى هذه القواعد (</a:t>
            </a:r>
            <a:r>
              <a:rPr lang="ar-IQ" dirty="0" smtClean="0">
                <a:solidFill>
                  <a:srgbClr val="FF0000"/>
                </a:solidFill>
              </a:rPr>
              <a:t>بالقواعد المقررة</a:t>
            </a:r>
            <a:r>
              <a:rPr lang="ar-IQ" dirty="0" smtClean="0"/>
              <a:t>) </a:t>
            </a:r>
            <a:r>
              <a:rPr lang="ar-IQ" dirty="0" err="1" smtClean="0"/>
              <a:t>لانها</a:t>
            </a:r>
            <a:r>
              <a:rPr lang="ar-IQ" dirty="0" smtClean="0"/>
              <a:t> لا تتضمن اباحة او امرا </a:t>
            </a:r>
            <a:r>
              <a:rPr lang="ar-IQ" dirty="0" err="1" smtClean="0"/>
              <a:t>اونهيا</a:t>
            </a:r>
            <a:r>
              <a:rPr lang="ar-IQ" dirty="0" smtClean="0"/>
              <a:t> </a:t>
            </a:r>
            <a:endParaRPr lang="ar-IQ" dirty="0"/>
          </a:p>
        </p:txBody>
      </p:sp>
    </p:spTree>
    <p:extLst>
      <p:ext uri="{BB962C8B-B14F-4D97-AF65-F5344CB8AC3E}">
        <p14:creationId xmlns:p14="http://schemas.microsoft.com/office/powerpoint/2010/main" val="1555351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20000"/>
          </a:bodyPr>
          <a:lstStyle/>
          <a:p>
            <a:pPr marL="0" indent="0" algn="just">
              <a:buNone/>
            </a:pPr>
            <a:r>
              <a:rPr lang="ar-IQ" dirty="0" smtClean="0"/>
              <a:t>وهناك طائفة اخرى من القواعد تسمى بالقواعد (المكملة </a:t>
            </a:r>
            <a:r>
              <a:rPr lang="ar-IQ" dirty="0" err="1" smtClean="0"/>
              <a:t>للارادة</a:t>
            </a:r>
            <a:r>
              <a:rPr lang="ar-IQ" dirty="0" smtClean="0"/>
              <a:t> او المفسرة ) وهي القواعد التي لا يعمل </a:t>
            </a:r>
            <a:r>
              <a:rPr lang="ar-IQ" dirty="0" err="1" smtClean="0"/>
              <a:t>باحكامها</a:t>
            </a:r>
            <a:r>
              <a:rPr lang="ar-IQ" dirty="0" smtClean="0"/>
              <a:t> عند الاتفاق على خلافها كالقاعدة التي تقضي باستحقاق الوفاء بالثمن في مكان تسليم المبيع والوقع ان هذه القواعد تنطوي على تكليف غير صريح الا انه يقتصر على من لا يتفق على استبعادها فان استبعدت باتفاق الطرفين اهمل العمل بها وتحرر الطرفان مما تنطوي عليه من تكليف .</a:t>
            </a:r>
          </a:p>
          <a:p>
            <a:pPr marL="0" indent="0" algn="just">
              <a:buNone/>
            </a:pPr>
            <a:r>
              <a:rPr lang="ar-IQ" b="1" u="sng" dirty="0" smtClean="0"/>
              <a:t>وتسلك قواعد القانون في رسمها سلوك الاشخاص في المجتمع سبيلين : </a:t>
            </a:r>
          </a:p>
          <a:p>
            <a:pPr marL="0" indent="0" algn="just">
              <a:buNone/>
            </a:pPr>
            <a:endParaRPr lang="ar-IQ" dirty="0" smtClean="0"/>
          </a:p>
          <a:p>
            <a:pPr marL="0" indent="0" algn="just">
              <a:buNone/>
            </a:pPr>
            <a:r>
              <a:rPr lang="ar-IQ" dirty="0" smtClean="0"/>
              <a:t>الاول: </a:t>
            </a:r>
            <a:r>
              <a:rPr lang="ar-IQ" dirty="0" smtClean="0">
                <a:solidFill>
                  <a:srgbClr val="FF0000"/>
                </a:solidFill>
              </a:rPr>
              <a:t>سلبي </a:t>
            </a:r>
            <a:r>
              <a:rPr lang="ar-IQ" dirty="0" smtClean="0"/>
              <a:t>-  وتسلكه طائفة من القواعد التي تفرض على الاشخاص واجب الامتناع عن افعال تلحق بالغير ضررا او تعرقل نشاطه وتسمى بالقواعد المانعة او الواقية مثل القاعدة التي تحرم  القتل والبناء على مقربة من ملك الجار.</a:t>
            </a:r>
          </a:p>
        </p:txBody>
      </p:sp>
    </p:spTree>
    <p:extLst>
      <p:ext uri="{BB962C8B-B14F-4D97-AF65-F5344CB8AC3E}">
        <p14:creationId xmlns:p14="http://schemas.microsoft.com/office/powerpoint/2010/main" val="3729197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pPr marL="0" indent="0" algn="just">
              <a:buNone/>
            </a:pPr>
            <a:r>
              <a:rPr lang="ar-IQ" dirty="0" smtClean="0"/>
              <a:t>الثاني : </a:t>
            </a:r>
            <a:r>
              <a:rPr lang="ar-IQ" dirty="0" smtClean="0">
                <a:solidFill>
                  <a:srgbClr val="FF0000"/>
                </a:solidFill>
              </a:rPr>
              <a:t>ايجابي </a:t>
            </a:r>
            <a:r>
              <a:rPr lang="ar-IQ" dirty="0" smtClean="0"/>
              <a:t>– وتسلكه جملة من القواعد التي تحث الافراد على التضحية لمصلحة الاخرين وتحفزهم </a:t>
            </a:r>
            <a:r>
              <a:rPr lang="ar-IQ" dirty="0" err="1" smtClean="0"/>
              <a:t>للاسهام</a:t>
            </a:r>
            <a:r>
              <a:rPr lang="ar-IQ" dirty="0" smtClean="0"/>
              <a:t> في تمكين الغير من شق طريق الحياة كالقاعدة التي تفرض على الابن الانفاق على ابيه المعوز او التي تفرض الضرائب على الثروات المكتسبة لتكوين موارد للدولة وتسمى هذه القواعد التي اخذ عددها بالتكاثر ودورها بالتعاظم في المجتمع المعاصر بفضل تسامي الوعي الاجتماعي بالقواعد الحافزة. </a:t>
            </a:r>
            <a:endParaRPr lang="ar-IQ" dirty="0"/>
          </a:p>
        </p:txBody>
      </p:sp>
    </p:spTree>
    <p:extLst>
      <p:ext uri="{BB962C8B-B14F-4D97-AF65-F5344CB8AC3E}">
        <p14:creationId xmlns:p14="http://schemas.microsoft.com/office/powerpoint/2010/main" val="427366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174</TotalTime>
  <Words>724</Words>
  <Application>Microsoft Office PowerPoint</Application>
  <PresentationFormat>عرض على الشاشة (3:4)‏</PresentationFormat>
  <Paragraphs>25</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انقلاب</vt:lpstr>
      <vt:lpstr>محاضرات مادة المدخل لدراسة القانون </vt:lpstr>
      <vt:lpstr>خصائص القاعدة القانونية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26</cp:revision>
  <dcterms:created xsi:type="dcterms:W3CDTF">2017-05-23T05:22:20Z</dcterms:created>
  <dcterms:modified xsi:type="dcterms:W3CDTF">2020-01-16T17:20:40Z</dcterms:modified>
</cp:coreProperties>
</file>