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EE6CA0-658B-4055-9588-E211C42167D8}" type="datetimeFigureOut">
              <a:rPr lang="ar-IQ" smtClean="0"/>
              <a:t>22/05/1441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الاولى </a:t>
            </a: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معنى القاعدة القانونية </a:t>
            </a:r>
            <a:endParaRPr lang="ar-IQ" b="1" dirty="0"/>
          </a:p>
        </p:txBody>
      </p:sp>
      <p:sp>
        <p:nvSpPr>
          <p:cNvPr id="3" name="عنصر نائب للمحتوى 2"/>
          <p:cNvSpPr>
            <a:spLocks noGrp="1"/>
          </p:cNvSpPr>
          <p:nvPr>
            <p:ph idx="1"/>
          </p:nvPr>
        </p:nvSpPr>
        <p:spPr/>
        <p:txBody>
          <a:bodyPr>
            <a:normAutofit fontScale="92500" lnSpcReduction="20000"/>
          </a:bodyPr>
          <a:lstStyle/>
          <a:p>
            <a:r>
              <a:rPr lang="ar-IQ" b="1" dirty="0" smtClean="0"/>
              <a:t>معنى القانون اصطلاحا</a:t>
            </a:r>
          </a:p>
          <a:p>
            <a:pPr marL="0" indent="0" algn="just">
              <a:buNone/>
            </a:pPr>
            <a:r>
              <a:rPr lang="ar-IQ" dirty="0" smtClean="0"/>
              <a:t>1- </a:t>
            </a:r>
            <a:r>
              <a:rPr lang="ar-IQ" dirty="0" smtClean="0">
                <a:solidFill>
                  <a:srgbClr val="FF0000"/>
                </a:solidFill>
              </a:rPr>
              <a:t>المعنى الخاص: </a:t>
            </a:r>
            <a:r>
              <a:rPr lang="ar-IQ" dirty="0" smtClean="0"/>
              <a:t>وهو مجموعة القواعد القانونية التي تسنها السلطة المختصة بالتشريع في دولة ما لتنظيم امر معين مثل قانون نزع الملكية وقانون المرور وقانون الضريبة .</a:t>
            </a:r>
          </a:p>
          <a:p>
            <a:pPr marL="0" indent="0" algn="just">
              <a:buNone/>
            </a:pPr>
            <a:endParaRPr lang="ar-IQ" dirty="0"/>
          </a:p>
          <a:p>
            <a:pPr marL="0" indent="0" algn="just">
              <a:buNone/>
            </a:pPr>
            <a:r>
              <a:rPr lang="ar-IQ" dirty="0" smtClean="0"/>
              <a:t>2- </a:t>
            </a:r>
            <a:r>
              <a:rPr lang="ar-IQ" dirty="0" smtClean="0">
                <a:solidFill>
                  <a:srgbClr val="FF0000"/>
                </a:solidFill>
              </a:rPr>
              <a:t>المعنى العام : </a:t>
            </a:r>
            <a:r>
              <a:rPr lang="ar-IQ" dirty="0" smtClean="0"/>
              <a:t>مجموعة القواعد القانونية المرعية في مجتمع ما والمنظمة للعلاقات الاجتماعية في والتي يلتزم الاشخاص اتباعها والا تعرضوا للجزاء المادي الذي تفرضه السلطة العامة والقانون بهذا المعنى مجموعة الاحكام القانونية الملزمة المشرعة من قبل السلطة المختصة او المستمدة من مصادر اخرى غير التشريع </a:t>
            </a:r>
            <a:endParaRPr lang="ar-IQ"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algn="just"/>
            <a:r>
              <a:rPr lang="ar-IQ" b="1" u="sng" dirty="0" smtClean="0"/>
              <a:t>ابرز مفاهيم مصطلح القانون بمعناه العام </a:t>
            </a:r>
          </a:p>
          <a:p>
            <a:pPr marL="0" indent="0" algn="just">
              <a:buNone/>
            </a:pPr>
            <a:r>
              <a:rPr lang="ar-IQ" dirty="0" smtClean="0"/>
              <a:t>1- يقصد به النظريات والقواعد الكلية والتشريعات المقننة دون التقيد بالزمان والمكان فيراد به علم القانون .</a:t>
            </a:r>
          </a:p>
          <a:p>
            <a:pPr marL="0" indent="0" algn="just">
              <a:buNone/>
            </a:pPr>
            <a:r>
              <a:rPr lang="ar-IQ" dirty="0" smtClean="0"/>
              <a:t>2- قد يستعمل للدلالة على مجموعة القواعد الملزمة والمنظمة للعلاقات الاجتماعية في دولة ما وهو عندئذ يرادف مصطلح الشريعة في المعنى كان يقال القانون الفرنسي او القانون العراقي .</a:t>
            </a:r>
          </a:p>
          <a:p>
            <a:pPr marL="0" indent="0" algn="just">
              <a:buNone/>
            </a:pPr>
            <a:r>
              <a:rPr lang="ar-IQ" dirty="0" smtClean="0"/>
              <a:t>3- قد يعني مجموعة القواعد التي </a:t>
            </a:r>
            <a:r>
              <a:rPr lang="ar-IQ" dirty="0" err="1" smtClean="0"/>
              <a:t>ينتظمها</a:t>
            </a:r>
            <a:r>
              <a:rPr lang="ar-IQ" dirty="0" smtClean="0"/>
              <a:t> فرع من فروع القانون في دولة ما فيقال : القانون التجاري الفرنسي او القانون الجنائي الايطالي.</a:t>
            </a:r>
            <a:endParaRPr lang="ar-IQ"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buNone/>
            </a:pPr>
            <a:r>
              <a:rPr lang="ar-IQ" dirty="0" smtClean="0"/>
              <a:t>4- قد يراد به فرع من فروع الثقافة القانونية غير مرتبط بدولة ما فيقال القانون الدولي العام .</a:t>
            </a:r>
          </a:p>
          <a:p>
            <a:pPr marL="0" indent="0">
              <a:buNone/>
            </a:pPr>
            <a:r>
              <a:rPr lang="ar-IQ" dirty="0" smtClean="0"/>
              <a:t>يفهم مما تقدم ان القانون بمعناه الخاص مرادف للتشريع في المعنى وهو القانون المكتوب المشرع الذي يعد نوعا من انواع يضمها جنس القانون اي القانون بمعناه العام ذلك ان التشريع </a:t>
            </a:r>
            <a:r>
              <a:rPr lang="ar-IQ" dirty="0" err="1" smtClean="0"/>
              <a:t>لايعدو</a:t>
            </a:r>
            <a:r>
              <a:rPr lang="ar-IQ" dirty="0" smtClean="0"/>
              <a:t> ان يكون مصدرا من مصادر ستة للقانون بمعناه الشمل وصورة من صور ست يظهر فيها هي ( العرف ، الدين ، الفقه، القضاء ، ومبادئ العدالة والتشريع) </a:t>
            </a:r>
          </a:p>
          <a:p>
            <a:pPr marL="0" indent="0">
              <a:buNone/>
            </a:pP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4800" b="1" dirty="0">
                <a:solidFill>
                  <a:srgbClr val="4F271C">
                    <a:satMod val="130000"/>
                  </a:srgbClr>
                </a:solidFill>
              </a:rPr>
              <a:t>تعريف القانون </a:t>
            </a:r>
            <a:endParaRPr lang="ar-IQ" b="1" dirty="0"/>
          </a:p>
        </p:txBody>
      </p:sp>
      <p:sp>
        <p:nvSpPr>
          <p:cNvPr id="3" name="عنصر نائب للمحتوى 2"/>
          <p:cNvSpPr>
            <a:spLocks noGrp="1"/>
          </p:cNvSpPr>
          <p:nvPr>
            <p:ph idx="1"/>
          </p:nvPr>
        </p:nvSpPr>
        <p:spPr/>
        <p:txBody>
          <a:bodyPr>
            <a:normAutofit/>
          </a:bodyPr>
          <a:lstStyle/>
          <a:p>
            <a:pPr lvl="0" algn="just">
              <a:buClr>
                <a:srgbClr val="3891A7"/>
              </a:buClr>
            </a:pPr>
            <a:r>
              <a:rPr lang="ar-IQ" sz="4400" b="1" dirty="0">
                <a:solidFill>
                  <a:srgbClr val="FF0000"/>
                </a:solidFill>
              </a:rPr>
              <a:t>هو مجوعة من قواعد السلوك العامة المجردة المنظمة للعلاقات الاجتماعية بين الاشخاص والمقترنة بجزاء مادي تفرضه السلطة العامة على من </a:t>
            </a:r>
            <a:r>
              <a:rPr lang="ar-IQ" sz="4400" b="1" dirty="0" smtClean="0">
                <a:solidFill>
                  <a:srgbClr val="FF0000"/>
                </a:solidFill>
              </a:rPr>
              <a:t>يخالفها.</a:t>
            </a:r>
            <a:endParaRPr lang="ar-IQ" sz="4400" b="1" dirty="0">
              <a:solidFill>
                <a:srgbClr val="FF0000"/>
              </a:solidFill>
            </a:endParaRPr>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3900" b="1" dirty="0">
                <a:solidFill>
                  <a:srgbClr val="4F271C">
                    <a:satMod val="130000"/>
                  </a:srgbClr>
                </a:solidFill>
              </a:rPr>
              <a:t>التمييز بين مصطلح القانون ومصطلحات قانونية اخرى </a:t>
            </a:r>
            <a:endParaRPr lang="ar-IQ" dirty="0"/>
          </a:p>
        </p:txBody>
      </p:sp>
      <p:sp>
        <p:nvSpPr>
          <p:cNvPr id="3" name="عنصر نائب للمحتوى 2"/>
          <p:cNvSpPr>
            <a:spLocks noGrp="1"/>
          </p:cNvSpPr>
          <p:nvPr>
            <p:ph idx="1"/>
          </p:nvPr>
        </p:nvSpPr>
        <p:spPr/>
        <p:txBody>
          <a:bodyPr>
            <a:normAutofit lnSpcReduction="10000"/>
          </a:bodyPr>
          <a:lstStyle/>
          <a:p>
            <a:pPr lvl="0" algn="just">
              <a:buClr>
                <a:srgbClr val="3891A7"/>
              </a:buClr>
            </a:pPr>
            <a:r>
              <a:rPr lang="ar-IQ" sz="3000" dirty="0">
                <a:solidFill>
                  <a:prstClr val="black"/>
                </a:solidFill>
              </a:rPr>
              <a:t>اولا </a:t>
            </a:r>
            <a:r>
              <a:rPr lang="ar-IQ" sz="3000" b="1" u="sng" dirty="0"/>
              <a:t>: الشريعة : </a:t>
            </a:r>
            <a:r>
              <a:rPr lang="ar-IQ" sz="3000" dirty="0">
                <a:solidFill>
                  <a:prstClr val="black"/>
                </a:solidFill>
              </a:rPr>
              <a:t>هي مجموعة القواعد والنظريات القانونية السائدة في دولة معينة او مجتمع يضم دولا متعددة تجمعها روابط مشتركة واتجاه متجانس وابرز الشرائع التي تسود عالمنا المعاصر وتستمد منها القوانين الوضعية في مختلف الدول واحكامها شرائع خمس نشير اليها بإيجاز فيما يلي :</a:t>
            </a:r>
          </a:p>
          <a:p>
            <a:pPr marL="0" lvl="0" indent="0" algn="just">
              <a:buClr>
                <a:srgbClr val="3891A7"/>
              </a:buClr>
              <a:buNone/>
            </a:pPr>
            <a:r>
              <a:rPr lang="ar-IQ" sz="3000" dirty="0">
                <a:solidFill>
                  <a:prstClr val="black"/>
                </a:solidFill>
              </a:rPr>
              <a:t>1- </a:t>
            </a:r>
            <a:r>
              <a:rPr lang="ar-IQ" sz="3000" dirty="0">
                <a:solidFill>
                  <a:srgbClr val="FF0000"/>
                </a:solidFill>
              </a:rPr>
              <a:t>الشريعة الاسلامية</a:t>
            </a:r>
            <a:r>
              <a:rPr lang="ar-IQ" sz="3000" dirty="0">
                <a:solidFill>
                  <a:prstClr val="black"/>
                </a:solidFill>
              </a:rPr>
              <a:t>: التي تسود في الدول الاسلامية .</a:t>
            </a:r>
          </a:p>
          <a:p>
            <a:pPr marL="0" lvl="0" indent="0" algn="just">
              <a:buClr>
                <a:srgbClr val="3891A7"/>
              </a:buClr>
              <a:buNone/>
            </a:pPr>
            <a:r>
              <a:rPr lang="ar-IQ" sz="3000" dirty="0">
                <a:solidFill>
                  <a:prstClr val="black"/>
                </a:solidFill>
              </a:rPr>
              <a:t>2- </a:t>
            </a:r>
            <a:r>
              <a:rPr lang="ar-IQ" sz="3000" dirty="0">
                <a:solidFill>
                  <a:srgbClr val="FF0000"/>
                </a:solidFill>
              </a:rPr>
              <a:t>الشريعة اللاتينية: </a:t>
            </a:r>
            <a:r>
              <a:rPr lang="ar-IQ" sz="3000" dirty="0">
                <a:solidFill>
                  <a:prstClr val="black"/>
                </a:solidFill>
              </a:rPr>
              <a:t>وتسود كثيرا من الدول اللاتينية ودول امريكا الجنوبية وتؤثر في دول اخرى والتي تتميز </a:t>
            </a:r>
            <a:r>
              <a:rPr lang="ar-IQ" sz="3000" dirty="0" err="1">
                <a:solidFill>
                  <a:prstClr val="black"/>
                </a:solidFill>
              </a:rPr>
              <a:t>باصلها</a:t>
            </a:r>
            <a:r>
              <a:rPr lang="ar-IQ" sz="3000" dirty="0">
                <a:solidFill>
                  <a:prstClr val="black"/>
                </a:solidFill>
              </a:rPr>
              <a:t> الروماني وباعتمادها على القانون المكتوب.</a:t>
            </a:r>
          </a:p>
          <a:p>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lvl="0" indent="0" algn="just">
              <a:buClr>
                <a:srgbClr val="3891A7"/>
              </a:buClr>
              <a:buNone/>
            </a:pPr>
            <a:r>
              <a:rPr lang="ar-IQ" dirty="0">
                <a:solidFill>
                  <a:prstClr val="black"/>
                </a:solidFill>
              </a:rPr>
              <a:t>3- </a:t>
            </a:r>
            <a:r>
              <a:rPr lang="ar-IQ" dirty="0">
                <a:solidFill>
                  <a:srgbClr val="FF0000"/>
                </a:solidFill>
              </a:rPr>
              <a:t>الشريعة </a:t>
            </a:r>
            <a:r>
              <a:rPr lang="ar-IQ" dirty="0" err="1">
                <a:solidFill>
                  <a:srgbClr val="FF0000"/>
                </a:solidFill>
              </a:rPr>
              <a:t>الانكلوسكسونية</a:t>
            </a:r>
            <a:r>
              <a:rPr lang="ar-IQ" dirty="0">
                <a:solidFill>
                  <a:srgbClr val="FF0000"/>
                </a:solidFill>
              </a:rPr>
              <a:t> </a:t>
            </a:r>
            <a:r>
              <a:rPr lang="ar-IQ" dirty="0">
                <a:solidFill>
                  <a:prstClr val="black"/>
                </a:solidFill>
              </a:rPr>
              <a:t>: التي تعم المجتمع </a:t>
            </a:r>
            <a:r>
              <a:rPr lang="ar-IQ" dirty="0" err="1">
                <a:solidFill>
                  <a:prstClr val="black"/>
                </a:solidFill>
              </a:rPr>
              <a:t>الانكلوسكسوني</a:t>
            </a:r>
            <a:r>
              <a:rPr lang="ar-IQ" dirty="0">
                <a:solidFill>
                  <a:prstClr val="black"/>
                </a:solidFill>
              </a:rPr>
              <a:t> كبريطانيا واستراليا والولايات المتحدة الامريكية وتؤثر في قوانين امم اخرى </a:t>
            </a:r>
            <a:r>
              <a:rPr lang="ar-IQ" dirty="0" err="1">
                <a:solidFill>
                  <a:prstClr val="black"/>
                </a:solidFill>
              </a:rPr>
              <a:t>رزخت</a:t>
            </a:r>
            <a:r>
              <a:rPr lang="ar-IQ" dirty="0">
                <a:solidFill>
                  <a:prstClr val="black"/>
                </a:solidFill>
              </a:rPr>
              <a:t> تحت استعمار البريطاني وتتميز باعتمادها على الاعراف والسوابق القضائية.</a:t>
            </a:r>
          </a:p>
          <a:p>
            <a:pPr marL="0" lvl="0" indent="0" algn="just">
              <a:buClr>
                <a:srgbClr val="3891A7"/>
              </a:buClr>
              <a:buNone/>
            </a:pPr>
            <a:r>
              <a:rPr lang="ar-IQ" dirty="0">
                <a:solidFill>
                  <a:prstClr val="black"/>
                </a:solidFill>
              </a:rPr>
              <a:t>4- </a:t>
            </a:r>
            <a:r>
              <a:rPr lang="ar-IQ" dirty="0">
                <a:solidFill>
                  <a:srgbClr val="FF0000"/>
                </a:solidFill>
              </a:rPr>
              <a:t>الشريعة الجرمانية : </a:t>
            </a:r>
            <a:r>
              <a:rPr lang="ar-IQ" dirty="0">
                <a:solidFill>
                  <a:prstClr val="black"/>
                </a:solidFill>
              </a:rPr>
              <a:t>التي تعم المانيا والبلاد الجرمانية والبلاد الجرمانية الاخرى كالنمسا وتتميز بغلبة النزعة المادية عليها وباعتزازها بالنظريات الجرمانية .</a:t>
            </a:r>
          </a:p>
          <a:p>
            <a:pPr marL="0" lvl="0" indent="0" algn="just">
              <a:buClr>
                <a:srgbClr val="3891A7"/>
              </a:buClr>
              <a:buNone/>
            </a:pPr>
            <a:r>
              <a:rPr lang="ar-IQ" dirty="0">
                <a:solidFill>
                  <a:prstClr val="black"/>
                </a:solidFill>
              </a:rPr>
              <a:t>5- الشريعة البلشفية: التي تسود دول الاتحاد السوفييتي سابقا والدول الاخرى التي يسودها النظام الاشتراكي .</a:t>
            </a:r>
          </a:p>
          <a:p>
            <a:pPr marL="0" indent="0" algn="just">
              <a:buNone/>
            </a:pPr>
            <a:endParaRPr lang="ar-IQ" b="1" u="sng" dirty="0"/>
          </a:p>
        </p:txBody>
      </p:sp>
    </p:spTree>
    <p:extLst>
      <p:ext uri="{BB962C8B-B14F-4D97-AF65-F5344CB8AC3E}">
        <p14:creationId xmlns:p14="http://schemas.microsoft.com/office/powerpoint/2010/main" val="1796171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TotalTime>
  <Words>427</Words>
  <Application>Microsoft Office PowerPoint</Application>
  <PresentationFormat>عرض على الشاشة (3:4)‏</PresentationFormat>
  <Paragraphs>25</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محاضرات مادة المدخل لدراسة القانون </vt:lpstr>
      <vt:lpstr>معنى القاعدة القانونية </vt:lpstr>
      <vt:lpstr>عرض تقديمي في PowerPoint</vt:lpstr>
      <vt:lpstr>عرض تقديمي في PowerPoint</vt:lpstr>
      <vt:lpstr>تعريف القانون </vt:lpstr>
      <vt:lpstr>التمييز بين مصطلح القانون ومصطلحات قانونية اخرى </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22</cp:revision>
  <dcterms:created xsi:type="dcterms:W3CDTF">2017-05-23T05:22:20Z</dcterms:created>
  <dcterms:modified xsi:type="dcterms:W3CDTF">2020-01-17T11:29:54Z</dcterms:modified>
</cp:coreProperties>
</file>