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C327899-74C4-4E3A-B9E2-F05786A062D0}" type="datetimeFigureOut">
              <a:rPr lang="ar-IQ" smtClean="0"/>
              <a:t>23/05/1441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8BCF3FD-D3E1-4AAC-BA25-8299886B228F}" type="slidenum">
              <a:rPr lang="ar-IQ" smtClean="0"/>
              <a:t>‹#›</a:t>
            </a:fld>
            <a:endParaRPr lang="ar-IQ"/>
          </a:p>
        </p:txBody>
      </p:sp>
    </p:spTree>
    <p:extLst>
      <p:ext uri="{BB962C8B-B14F-4D97-AF65-F5344CB8AC3E}">
        <p14:creationId xmlns:p14="http://schemas.microsoft.com/office/powerpoint/2010/main" val="215257237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28BCF3FD-D3E1-4AAC-BA25-8299886B228F}" type="slidenum">
              <a:rPr lang="ar-IQ" smtClean="0"/>
              <a:t>1</a:t>
            </a:fld>
            <a:endParaRPr lang="ar-IQ"/>
          </a:p>
        </p:txBody>
      </p:sp>
    </p:spTree>
    <p:extLst>
      <p:ext uri="{BB962C8B-B14F-4D97-AF65-F5344CB8AC3E}">
        <p14:creationId xmlns:p14="http://schemas.microsoft.com/office/powerpoint/2010/main" val="28633365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1"/>
      </p:bgRef>
    </p:bg>
    <p:spTree>
      <p:nvGrpSpPr>
        <p:cNvPr id="1" name=""/>
        <p:cNvGrpSpPr/>
        <p:nvPr/>
      </p:nvGrpSpPr>
      <p:grpSpPr>
        <a:xfrm>
          <a:off x="0" y="0"/>
          <a:ext cx="0" cy="0"/>
          <a:chOff x="0" y="0"/>
          <a:chExt cx="0" cy="0"/>
        </a:xfrm>
      </p:grpSpPr>
      <p:sp>
        <p:nvSpPr>
          <p:cNvPr id="8" name="مستطيل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رابط مستقيم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عنوان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ar-SA" smtClean="0"/>
              <a:t>انقر لتحرير نمط العنوان الرئيسي</a:t>
            </a:r>
            <a:endParaRPr kumimoji="0" lang="en-US"/>
          </a:p>
        </p:txBody>
      </p:sp>
      <p:sp>
        <p:nvSpPr>
          <p:cNvPr id="25" name="عنوان فرعي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31" name="عنصر نائب للتاريخ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3FEE6CA0-658B-4055-9588-E211C42167D8}" type="datetimeFigureOut">
              <a:rPr lang="ar-IQ" smtClean="0"/>
              <a:t>23/05/1441</a:t>
            </a:fld>
            <a:endParaRPr lang="ar-IQ"/>
          </a:p>
        </p:txBody>
      </p:sp>
      <p:sp>
        <p:nvSpPr>
          <p:cNvPr id="18" name="عنصر نائب للتذييل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IQ"/>
          </a:p>
        </p:txBody>
      </p:sp>
      <p:sp>
        <p:nvSpPr>
          <p:cNvPr id="29" name="عنصر نائب لرقم الشريحة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374A73D-D570-4D74-B9BC-33BAA8031BB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FEE6CA0-658B-4055-9588-E211C42167D8}" type="datetimeFigureOut">
              <a:rPr lang="ar-IQ" smtClean="0"/>
              <a:t>23/05/1441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274955"/>
            <a:ext cx="1524000" cy="5851525"/>
          </a:xfrm>
        </p:spPr>
        <p:txBody>
          <a:bodyPr vert="eaVert" ancho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2"/>
            <a:ext cx="6019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242816" y="6557946"/>
            <a:ext cx="2002464" cy="226902"/>
          </a:xfrm>
        </p:spPr>
        <p:txBody>
          <a:bodyPr/>
          <a:lstStyle>
            <a:extLst/>
          </a:lstStyle>
          <a:p>
            <a:fld id="{3FEE6CA0-658B-4055-9588-E211C42167D8}" type="datetimeFigureOut">
              <a:rPr lang="ar-IQ" smtClean="0"/>
              <a:t>23/05/1441</a:t>
            </a:fld>
            <a:endParaRPr lang="ar-IQ"/>
          </a:p>
        </p:txBody>
      </p:sp>
      <p:sp>
        <p:nvSpPr>
          <p:cNvPr id="5" name="عنصر نائب للتذييل 4"/>
          <p:cNvSpPr>
            <a:spLocks noGrp="1"/>
          </p:cNvSpPr>
          <p:nvPr>
            <p:ph type="ftr" sz="quarter" idx="11"/>
          </p:nvPr>
        </p:nvSpPr>
        <p:spPr>
          <a:xfrm>
            <a:off x="457200" y="6556248"/>
            <a:ext cx="3657600" cy="228600"/>
          </a:xfrm>
        </p:spPr>
        <p:txBody>
          <a:bodyPr/>
          <a:lstStyle>
            <a:extLst/>
          </a:lstStyle>
          <a:p>
            <a:endParaRPr lang="ar-IQ"/>
          </a:p>
        </p:txBody>
      </p:sp>
      <p:sp>
        <p:nvSpPr>
          <p:cNvPr id="6" name="عنصر نائب لرقم الشريحة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374A73D-D570-4D74-B9BC-33BAA8031BB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FEE6CA0-658B-4055-9588-E211C42167D8}" type="datetimeFigureOut">
              <a:rPr lang="ar-IQ" smtClean="0"/>
              <a:t>23/05/1441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1">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3FEE6CA0-658B-4055-9588-E211C42167D8}" type="datetimeFigureOut">
              <a:rPr lang="ar-IQ" smtClean="0"/>
              <a:t>23/05/1441</a:t>
            </a:fld>
            <a:endParaRPr lang="ar-IQ"/>
          </a:p>
        </p:txBody>
      </p:sp>
      <p:sp>
        <p:nvSpPr>
          <p:cNvPr id="5" name="عنصر نائب للتذييل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IQ"/>
          </a:p>
        </p:txBody>
      </p:sp>
      <p:sp>
        <p:nvSpPr>
          <p:cNvPr id="6" name="عنصر نائب لرقم الشريحة 5"/>
          <p:cNvSpPr>
            <a:spLocks noGrp="1"/>
          </p:cNvSpPr>
          <p:nvPr>
            <p:ph type="sldNum" sz="quarter" idx="12"/>
          </p:nvPr>
        </p:nvSpPr>
        <p:spPr>
          <a:xfrm>
            <a:off x="6733952" y="6555112"/>
            <a:ext cx="588336" cy="228600"/>
          </a:xfrm>
        </p:spPr>
        <p:txBody>
          <a:bodyPr/>
          <a:lstStyle>
            <a:extLst/>
          </a:lstStyle>
          <a:p>
            <a:fld id="{0374A73D-D570-4D74-B9BC-33BAA8031BB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3FEE6CA0-658B-4055-9588-E211C42167D8}" type="datetimeFigureOut">
              <a:rPr lang="ar-IQ" smtClean="0"/>
              <a:t>23/05/1441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3FEE6CA0-658B-4055-9588-E211C42167D8}" type="datetimeFigureOut">
              <a:rPr lang="ar-IQ" smtClean="0"/>
              <a:t>23/05/1441</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3FEE6CA0-658B-4055-9588-E211C42167D8}" type="datetimeFigureOut">
              <a:rPr lang="ar-IQ" smtClean="0"/>
              <a:t>23/05/1441</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solidFill>
                  <a:schemeClr val="tx2"/>
                </a:solidFill>
              </a:defRPr>
            </a:lvl1pPr>
            <a:extLst/>
          </a:lstStyle>
          <a:p>
            <a:fld id="{3FEE6CA0-658B-4055-9588-E211C42167D8}" type="datetimeFigureOut">
              <a:rPr lang="ar-IQ" smtClean="0"/>
              <a:t>23/05/1441</a:t>
            </a:fld>
            <a:endParaRPr lang="ar-IQ"/>
          </a:p>
        </p:txBody>
      </p:sp>
      <p:sp>
        <p:nvSpPr>
          <p:cNvPr id="3" name="عنصر نائب للتذييل 2"/>
          <p:cNvSpPr>
            <a:spLocks noGrp="1"/>
          </p:cNvSpPr>
          <p:nvPr>
            <p:ph type="ftr" sz="quarter" idx="11"/>
          </p:nvPr>
        </p:nvSpPr>
        <p:spPr/>
        <p:txBody>
          <a:bodyPr/>
          <a:lstStyle>
            <a:lvl1pPr>
              <a:defRPr>
                <a:solidFill>
                  <a:schemeClr val="tx2"/>
                </a:solidFill>
              </a:defRPr>
            </a:lvl1pPr>
            <a:extLst/>
          </a:lstStyle>
          <a:p>
            <a:endParaRPr lang="ar-IQ"/>
          </a:p>
        </p:txBody>
      </p:sp>
      <p:sp>
        <p:nvSpPr>
          <p:cNvPr id="4" name="عنصر نائب لرقم الشريحة 3"/>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3FEE6CA0-658B-4055-9588-E211C42167D8}" type="datetimeFigureOut">
              <a:rPr lang="ar-IQ" smtClean="0"/>
              <a:t>23/05/1441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2"/>
      </p:bgRef>
    </p:bg>
    <p:spTree>
      <p:nvGrpSpPr>
        <p:cNvPr id="1" name=""/>
        <p:cNvGrpSpPr/>
        <p:nvPr/>
      </p:nvGrpSpPr>
      <p:grpSpPr>
        <a:xfrm>
          <a:off x="0" y="0"/>
          <a:ext cx="0" cy="0"/>
          <a:chOff x="0" y="0"/>
          <a:chExt cx="0" cy="0"/>
        </a:xfrm>
      </p:grpSpPr>
      <p:sp>
        <p:nvSpPr>
          <p:cNvPr id="8" name="مستطيل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مستطيل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ar-SA" smtClean="0"/>
              <a:t>انقر لتحرير نمط العنوان الرئيسي</a:t>
            </a:r>
            <a:endParaRPr kumimoji="0" lang="en-US" dirty="0"/>
          </a:p>
        </p:txBody>
      </p:sp>
      <p:sp>
        <p:nvSpPr>
          <p:cNvPr id="4" name="عنصر نائب للنص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extLst/>
          </a:lstStyle>
          <a:p>
            <a:fld id="{3FEE6CA0-658B-4055-9588-E211C42167D8}" type="datetimeFigureOut">
              <a:rPr lang="ar-IQ" smtClean="0"/>
              <a:t>23/05/1441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10" name="عنصر نائب للصورة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ar-SA" smtClean="0"/>
              <a:t>انقر فوق الأيقونة لإضافة صورة</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عنصر نائب للعنوان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ar-SA" smtClean="0"/>
              <a:t>انقر لتحرير نمط العنوان الرئيسي</a:t>
            </a:r>
            <a:endParaRPr kumimoji="0" lang="en-US"/>
          </a:p>
        </p:txBody>
      </p:sp>
      <p:sp>
        <p:nvSpPr>
          <p:cNvPr id="31" name="عنصر نائب للنص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7" name="عنصر نائب للتاريخ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3FEE6CA0-658B-4055-9588-E211C42167D8}" type="datetimeFigureOut">
              <a:rPr lang="ar-IQ" smtClean="0"/>
              <a:t>23/05/1441</a:t>
            </a:fld>
            <a:endParaRPr lang="ar-IQ"/>
          </a:p>
        </p:txBody>
      </p:sp>
      <p:sp>
        <p:nvSpPr>
          <p:cNvPr id="4" name="عنصر نائب للتذييل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IQ"/>
          </a:p>
        </p:txBody>
      </p:sp>
      <p:sp>
        <p:nvSpPr>
          <p:cNvPr id="16" name="عنصر نائب لرقم الشريحة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374A73D-D570-4D74-B9BC-33BAA8031BBC}"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63688" y="533400"/>
            <a:ext cx="6708580" cy="2868168"/>
          </a:xfrm>
        </p:spPr>
        <p:txBody>
          <a:bodyPr>
            <a:normAutofit/>
          </a:bodyPr>
          <a:lstStyle/>
          <a:p>
            <a:pPr algn="ctr"/>
            <a:r>
              <a:rPr lang="ar-IQ" sz="4800" b="1" dirty="0" smtClean="0"/>
              <a:t>محاضرات مادة قانون العمل </a:t>
            </a:r>
            <a:endParaRPr lang="ar-IQ" sz="4800" b="1" dirty="0"/>
          </a:p>
        </p:txBody>
      </p:sp>
      <p:sp>
        <p:nvSpPr>
          <p:cNvPr id="3" name="عنوان فرعي 2"/>
          <p:cNvSpPr>
            <a:spLocks noGrp="1"/>
          </p:cNvSpPr>
          <p:nvPr>
            <p:ph type="subTitle" idx="1"/>
          </p:nvPr>
        </p:nvSpPr>
        <p:spPr>
          <a:xfrm>
            <a:off x="1432560" y="3645024"/>
            <a:ext cx="7387912" cy="1944216"/>
          </a:xfrm>
        </p:spPr>
        <p:txBody>
          <a:bodyPr>
            <a:normAutofit fontScale="92500" lnSpcReduction="10000"/>
          </a:bodyPr>
          <a:lstStyle/>
          <a:p>
            <a:pPr algn="ctr"/>
            <a:r>
              <a:rPr lang="ar-IQ" sz="4400" b="1" dirty="0" smtClean="0">
                <a:solidFill>
                  <a:schemeClr val="tx1"/>
                </a:solidFill>
              </a:rPr>
              <a:t>المحاضرة السادسة </a:t>
            </a:r>
          </a:p>
          <a:p>
            <a:pPr algn="ctr"/>
            <a:r>
              <a:rPr lang="ar-IQ" sz="4400" b="1" dirty="0" smtClean="0">
                <a:solidFill>
                  <a:schemeClr val="tx1"/>
                </a:solidFill>
              </a:rPr>
              <a:t>المرحلة الثالثة </a:t>
            </a:r>
          </a:p>
          <a:p>
            <a:pPr algn="ctr"/>
            <a:r>
              <a:rPr lang="ar-IQ" sz="4400" b="1" dirty="0" err="1" smtClean="0">
                <a:solidFill>
                  <a:schemeClr val="tx1"/>
                </a:solidFill>
              </a:rPr>
              <a:t>م.د</a:t>
            </a:r>
            <a:r>
              <a:rPr lang="ar-IQ" sz="4400" b="1" dirty="0" smtClean="0">
                <a:solidFill>
                  <a:schemeClr val="tx1"/>
                </a:solidFill>
              </a:rPr>
              <a:t> نادية فرحان زامل  </a:t>
            </a:r>
          </a:p>
          <a:p>
            <a:endParaRPr lang="ar-IQ" dirty="0" smtClean="0">
              <a:solidFill>
                <a:schemeClr val="tx1"/>
              </a:solidFill>
            </a:endParaRPr>
          </a:p>
          <a:p>
            <a:endParaRPr lang="ar-IQ" dirty="0"/>
          </a:p>
        </p:txBody>
      </p:sp>
    </p:spTree>
    <p:extLst>
      <p:ext uri="{BB962C8B-B14F-4D97-AF65-F5344CB8AC3E}">
        <p14:creationId xmlns:p14="http://schemas.microsoft.com/office/powerpoint/2010/main" val="1951579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u="sng" dirty="0"/>
              <a:t>القيود التي ترد على حرية العمل </a:t>
            </a:r>
            <a:endParaRPr lang="ar-IQ" b="1" dirty="0"/>
          </a:p>
        </p:txBody>
      </p:sp>
      <p:sp>
        <p:nvSpPr>
          <p:cNvPr id="3" name="عنصر نائب للمحتوى 2"/>
          <p:cNvSpPr>
            <a:spLocks noGrp="1"/>
          </p:cNvSpPr>
          <p:nvPr>
            <p:ph idx="1"/>
          </p:nvPr>
        </p:nvSpPr>
        <p:spPr/>
        <p:txBody>
          <a:bodyPr>
            <a:normAutofit/>
          </a:bodyPr>
          <a:lstStyle/>
          <a:p>
            <a:pPr marL="0" indent="0">
              <a:buNone/>
            </a:pPr>
            <a:r>
              <a:rPr lang="ar-IQ" b="1" dirty="0" smtClean="0"/>
              <a:t>ب- تنظيم وقت العمل الاسبوعي </a:t>
            </a:r>
          </a:p>
          <a:p>
            <a:pPr marL="0" indent="0" algn="just">
              <a:buNone/>
            </a:pPr>
            <a:r>
              <a:rPr lang="ar-IQ" dirty="0" smtClean="0"/>
              <a:t>لقد الزم قانون العمل صاحب العمل وجوب منح العامل يوم راحة كامل خلال الاسبوع مدفوعة الاجر ويتولى صاحب العمل تنظيم مواعيد حصول العمال على الراحة الاسبوعية بشكل جماعي او بالتناوب وعلى هذا الاساس يجوز ان تتوقف المنشأة يوما محددا في الاسبوع كما يجوز اذا رغب صاحب </a:t>
            </a:r>
            <a:r>
              <a:rPr lang="ar-IQ" dirty="0" err="1" smtClean="0"/>
              <a:t>الاعمل</a:t>
            </a:r>
            <a:r>
              <a:rPr lang="ar-IQ" dirty="0" smtClean="0"/>
              <a:t> بالاستمرار في العمل في منشأته طوال ايام الاسبوع وفي هذه الحالة يجب عليه توزيع ايام العمل على العمال بشرط ان يتم تحديد لكل عامل موعدا معينا للراحة الاسبوعية .</a:t>
            </a:r>
          </a:p>
        </p:txBody>
      </p:sp>
    </p:spTree>
    <p:extLst>
      <p:ext uri="{BB962C8B-B14F-4D97-AF65-F5344CB8AC3E}">
        <p14:creationId xmlns:p14="http://schemas.microsoft.com/office/powerpoint/2010/main" val="2464409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620688"/>
            <a:ext cx="8229600" cy="5433467"/>
          </a:xfrm>
        </p:spPr>
        <p:txBody>
          <a:bodyPr>
            <a:normAutofit lnSpcReduction="10000"/>
          </a:bodyPr>
          <a:lstStyle/>
          <a:p>
            <a:pPr marL="0" indent="0" algn="just">
              <a:buNone/>
            </a:pPr>
            <a:r>
              <a:rPr lang="ar-IQ" b="1" u="sng" dirty="0" smtClean="0"/>
              <a:t>ج- تنظيم وقت العمل السنوي </a:t>
            </a:r>
          </a:p>
          <a:p>
            <a:pPr marL="0" indent="0" algn="just">
              <a:buNone/>
            </a:pPr>
            <a:r>
              <a:rPr lang="ar-IQ" b="1" u="sng" dirty="0" err="1" smtClean="0"/>
              <a:t>اولا:اجازة</a:t>
            </a:r>
            <a:r>
              <a:rPr lang="ar-IQ" b="1" u="sng" dirty="0" smtClean="0"/>
              <a:t> العيد: </a:t>
            </a:r>
            <a:r>
              <a:rPr lang="ar-IQ" dirty="0"/>
              <a:t>للعامل حق التمتع </a:t>
            </a:r>
            <a:r>
              <a:rPr lang="ar-IQ" dirty="0" err="1"/>
              <a:t>بايام</a:t>
            </a:r>
            <a:r>
              <a:rPr lang="ar-IQ" dirty="0"/>
              <a:t> الاعياد والعطل الرسمية </a:t>
            </a:r>
            <a:r>
              <a:rPr lang="ar-IQ" dirty="0" smtClean="0"/>
              <a:t>التي تقررها القوانين باجر كامل وبصورة وجوبية وتعد هذه الاجازات مستقلة لا تتداخل مع الاجازة السنوية او الاجازة المرضية ومن ثم لا يجوز ان تخصم من هذه الاجازات .</a:t>
            </a:r>
          </a:p>
          <a:p>
            <a:pPr marL="0" indent="0" algn="just">
              <a:buNone/>
            </a:pPr>
            <a:r>
              <a:rPr lang="ar-IQ" b="1" u="sng" dirty="0" smtClean="0"/>
              <a:t>ثانيا: الاجازة السنوية </a:t>
            </a:r>
            <a:r>
              <a:rPr lang="ar-IQ" dirty="0" smtClean="0"/>
              <a:t>: يقرر المشرع مبدأ الاجازة السنوية للعمال جميعا وهو حق متعلق بالنظام العام </a:t>
            </a:r>
            <a:r>
              <a:rPr lang="ar-IQ" dirty="0" err="1" smtClean="0"/>
              <a:t>لايجوز</a:t>
            </a:r>
            <a:r>
              <a:rPr lang="ar-IQ" dirty="0" smtClean="0"/>
              <a:t> الاتفاق على حرمانه منها كلا او جزءا وكل اتفاق من هذا النوع يعد باطلا بطلانا مطلقا.</a:t>
            </a:r>
          </a:p>
          <a:p>
            <a:pPr marL="0" indent="0" algn="just">
              <a:buNone/>
            </a:pPr>
            <a:r>
              <a:rPr lang="ar-IQ" b="1" u="sng" dirty="0" smtClean="0"/>
              <a:t>ثالثا: الاجازة المرضية: </a:t>
            </a:r>
            <a:r>
              <a:rPr lang="ar-IQ" dirty="0" smtClean="0"/>
              <a:t>تقرر قوانين العمل للعمال اجازة مرضية سواء كانت </a:t>
            </a:r>
            <a:r>
              <a:rPr lang="ar-IQ" dirty="0" err="1" smtClean="0"/>
              <a:t>ماجورة</a:t>
            </a:r>
            <a:r>
              <a:rPr lang="ar-IQ" dirty="0" smtClean="0"/>
              <a:t> ام غير </a:t>
            </a:r>
            <a:r>
              <a:rPr lang="ar-IQ" dirty="0" err="1" smtClean="0"/>
              <a:t>ماجورة</a:t>
            </a:r>
            <a:r>
              <a:rPr lang="ar-IQ" dirty="0" smtClean="0"/>
              <a:t> ولقد نظم قانون العمل احكام هذه الاجازة حيث الزم صاحب العمل بمنح العامل اجازة مرضية باجر لمدة (30) يوما خلال سنة العمل واجاز تراكمها لمدة (180) يوما .  </a:t>
            </a:r>
          </a:p>
        </p:txBody>
      </p:sp>
    </p:spTree>
    <p:extLst>
      <p:ext uri="{BB962C8B-B14F-4D97-AF65-F5344CB8AC3E}">
        <p14:creationId xmlns:p14="http://schemas.microsoft.com/office/powerpoint/2010/main" val="10284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a:bodyPr>
          <a:lstStyle/>
          <a:p>
            <a:pPr marL="0" indent="0" algn="just">
              <a:buNone/>
            </a:pPr>
            <a:r>
              <a:rPr lang="ar-IQ" b="1" dirty="0" smtClean="0"/>
              <a:t>رابعا: اجازة الولادة : </a:t>
            </a:r>
            <a:r>
              <a:rPr lang="ar-IQ" dirty="0" smtClean="0"/>
              <a:t>تستحق </a:t>
            </a:r>
            <a:r>
              <a:rPr lang="ar-IQ" dirty="0" err="1" smtClean="0"/>
              <a:t>المراة</a:t>
            </a:r>
            <a:r>
              <a:rPr lang="ar-IQ" dirty="0" smtClean="0"/>
              <a:t> العاملة اجازة خاصة بالحمل والولادة باجر تام لمدة (72) يوما ويحق لها ان تتمتع </a:t>
            </a:r>
            <a:r>
              <a:rPr lang="ar-IQ" dirty="0" err="1" smtClean="0"/>
              <a:t>بالاجازة</a:t>
            </a:r>
            <a:r>
              <a:rPr lang="ar-IQ" dirty="0" smtClean="0"/>
              <a:t> قبل 30 يوما من التاريخ المتوقع للوضع بشهادة طبية صادرة من الجهة المختصة ، ويجوز للجهة الطبية المختصة ان تقرر جعل فترة الاجازة مدة </a:t>
            </a:r>
            <a:r>
              <a:rPr lang="ar-IQ" dirty="0" err="1" smtClean="0"/>
              <a:t>لاتزيد</a:t>
            </a:r>
            <a:r>
              <a:rPr lang="ar-IQ" dirty="0" smtClean="0"/>
              <a:t> عن 9 اشهر في حالة ولادة اكثر من طفل او ظهور </a:t>
            </a:r>
            <a:r>
              <a:rPr lang="ar-IQ" dirty="0" err="1" smtClean="0"/>
              <a:t>مظاعفات</a:t>
            </a:r>
            <a:r>
              <a:rPr lang="ar-IQ" dirty="0" smtClean="0"/>
              <a:t> قبل الوضع او بعده.</a:t>
            </a:r>
          </a:p>
          <a:p>
            <a:pPr marL="0" indent="0" algn="just">
              <a:buNone/>
            </a:pPr>
            <a:endParaRPr lang="ar-IQ" b="1" u="sng" dirty="0" smtClean="0"/>
          </a:p>
          <a:p>
            <a:pPr marL="0" indent="0" algn="just">
              <a:buNone/>
            </a:pPr>
            <a:r>
              <a:rPr lang="ar-IQ" b="1" u="sng" dirty="0" smtClean="0"/>
              <a:t>2-  تنظيم فئات خاصة من العمال</a:t>
            </a:r>
          </a:p>
          <a:p>
            <a:pPr marL="0" indent="0" algn="just">
              <a:buNone/>
            </a:pPr>
            <a:r>
              <a:rPr lang="ar-IQ" b="1" u="sng" dirty="0" smtClean="0"/>
              <a:t>أ. تنظيم تشغيل الاحداث</a:t>
            </a:r>
          </a:p>
          <a:p>
            <a:pPr marL="0" indent="0" algn="just">
              <a:buNone/>
            </a:pPr>
            <a:r>
              <a:rPr lang="ar-IQ" b="1" u="sng" dirty="0" smtClean="0"/>
              <a:t>ب. تنظيم تشغيل النساء.</a:t>
            </a:r>
          </a:p>
          <a:p>
            <a:pPr marL="0" indent="0" algn="just">
              <a:buNone/>
            </a:pPr>
            <a:r>
              <a:rPr lang="ar-IQ" b="1" u="sng" dirty="0" smtClean="0"/>
              <a:t>ج. </a:t>
            </a:r>
            <a:r>
              <a:rPr lang="ar-IQ" b="1" u="sng" smtClean="0"/>
              <a:t>حماية عمال </a:t>
            </a:r>
            <a:r>
              <a:rPr lang="ar-IQ" b="1" u="sng" dirty="0" smtClean="0"/>
              <a:t>المقالع </a:t>
            </a:r>
            <a:r>
              <a:rPr lang="ar-IQ" dirty="0" smtClean="0"/>
              <a:t> </a:t>
            </a:r>
            <a:endParaRPr lang="ar-IQ" dirty="0"/>
          </a:p>
        </p:txBody>
      </p:sp>
    </p:spTree>
    <p:extLst>
      <p:ext uri="{BB962C8B-B14F-4D97-AF65-F5344CB8AC3E}">
        <p14:creationId xmlns:p14="http://schemas.microsoft.com/office/powerpoint/2010/main" val="39543671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476672"/>
            <a:ext cx="7239000" cy="5979064"/>
          </a:xfrm>
        </p:spPr>
        <p:txBody>
          <a:bodyPr>
            <a:normAutofit lnSpcReduction="10000"/>
          </a:bodyPr>
          <a:lstStyle/>
          <a:p>
            <a:pPr marL="0" lvl="0" indent="0" algn="just">
              <a:buClr>
                <a:srgbClr val="3891A7"/>
              </a:buClr>
              <a:buNone/>
            </a:pPr>
            <a:r>
              <a:rPr lang="ar-IQ" b="1" u="sng" dirty="0" smtClean="0"/>
              <a:t>أ. تنظيم تشغيل الاحداث</a:t>
            </a:r>
          </a:p>
          <a:p>
            <a:pPr marL="0" lvl="0" indent="0" algn="just">
              <a:buClr>
                <a:srgbClr val="3891A7"/>
              </a:buClr>
              <a:buNone/>
            </a:pPr>
            <a:r>
              <a:rPr lang="ar-IQ" dirty="0" smtClean="0"/>
              <a:t>يقصد </a:t>
            </a:r>
            <a:r>
              <a:rPr lang="ar-IQ" dirty="0" err="1" smtClean="0"/>
              <a:t>بالاحداث</a:t>
            </a:r>
            <a:r>
              <a:rPr lang="ar-IQ" dirty="0" smtClean="0"/>
              <a:t> </a:t>
            </a:r>
            <a:r>
              <a:rPr lang="ar-IQ" dirty="0" err="1" smtClean="0"/>
              <a:t>لاغراض</a:t>
            </a:r>
            <a:r>
              <a:rPr lang="ar-IQ" dirty="0" smtClean="0"/>
              <a:t> تطبيق قانون العمل هم الاشخاص من الذين لم يكملوا سن الثامنة عشر من العمر ففي كثر من الاحيان تدفع الظروف المادية الصعبة الاحداث الى العمل لذا فان المشرع قد تدخل لحمايتهم </a:t>
            </a:r>
            <a:r>
              <a:rPr lang="ar-IQ" dirty="0" err="1" smtClean="0"/>
              <a:t>فاجاز</a:t>
            </a:r>
            <a:r>
              <a:rPr lang="ar-IQ" dirty="0" smtClean="0"/>
              <a:t> تشغيلهم وفق شروط وضوابط معينة تحول دون تعرضهم الى مخاطر مادية او اجتماعية او نفسية:</a:t>
            </a:r>
          </a:p>
          <a:p>
            <a:pPr marL="0" lvl="0" indent="0" algn="just">
              <a:buClr>
                <a:srgbClr val="3891A7"/>
              </a:buClr>
              <a:buNone/>
            </a:pPr>
            <a:r>
              <a:rPr lang="ar-IQ" b="1" u="sng" dirty="0" smtClean="0"/>
              <a:t>اولا: شرط العمر :</a:t>
            </a:r>
            <a:r>
              <a:rPr lang="ar-IQ" dirty="0" smtClean="0"/>
              <a:t>لقد حدد قانون العمل العراقي السن الادنى لتشغيل الاحداث وهو بلوغ الخامسة عشرة . </a:t>
            </a:r>
          </a:p>
          <a:p>
            <a:pPr marL="0" lvl="0" indent="0" algn="just">
              <a:buClr>
                <a:srgbClr val="3891A7"/>
              </a:buClr>
              <a:buNone/>
            </a:pPr>
            <a:r>
              <a:rPr lang="ar-IQ" b="1" u="sng" dirty="0" smtClean="0"/>
              <a:t>ثانيا: الفحص الطبي: </a:t>
            </a:r>
            <a:r>
              <a:rPr lang="ar-IQ" dirty="0" smtClean="0"/>
              <a:t>لقد اشترط القانون في الحالات التي يجوز فيها تشغيل الاحداث ان يتمتع باللياقة البدنية والاهلية اللازمة لمباشرة عمل معين </a:t>
            </a:r>
            <a:r>
              <a:rPr lang="ar-IQ" dirty="0" err="1" smtClean="0"/>
              <a:t>بناءا</a:t>
            </a:r>
            <a:r>
              <a:rPr lang="ar-IQ" dirty="0" smtClean="0"/>
              <a:t> على شهادة طبية صادرة عن جهة مختصة.</a:t>
            </a:r>
          </a:p>
          <a:p>
            <a:pPr marL="0" lvl="0" indent="0" algn="just">
              <a:buClr>
                <a:srgbClr val="3891A7"/>
              </a:buClr>
              <a:buNone/>
            </a:pPr>
            <a:endParaRPr lang="ar-IQ" dirty="0" smtClean="0"/>
          </a:p>
        </p:txBody>
      </p:sp>
    </p:spTree>
    <p:extLst>
      <p:ext uri="{BB962C8B-B14F-4D97-AF65-F5344CB8AC3E}">
        <p14:creationId xmlns:p14="http://schemas.microsoft.com/office/powerpoint/2010/main" val="35154279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7239000" cy="5763040"/>
          </a:xfrm>
        </p:spPr>
        <p:txBody>
          <a:bodyPr>
            <a:normAutofit lnSpcReduction="10000"/>
          </a:bodyPr>
          <a:lstStyle/>
          <a:p>
            <a:pPr marL="0" indent="0">
              <a:buNone/>
            </a:pPr>
            <a:r>
              <a:rPr lang="ar-IQ" b="1" u="sng" dirty="0" smtClean="0"/>
              <a:t>ثالثا: عدم جواز تشغيل الاحداث </a:t>
            </a:r>
            <a:r>
              <a:rPr lang="ar-IQ" b="1" u="sng" dirty="0" err="1" smtClean="0"/>
              <a:t>باعمال</a:t>
            </a:r>
            <a:r>
              <a:rPr lang="ar-IQ" b="1" u="sng" dirty="0" smtClean="0"/>
              <a:t> معينة : </a:t>
            </a:r>
          </a:p>
          <a:p>
            <a:pPr marL="0" indent="0" algn="just">
              <a:buNone/>
            </a:pPr>
            <a:r>
              <a:rPr lang="ar-IQ" dirty="0" smtClean="0"/>
              <a:t>الاعمال التي تسبب امراض مهنية او معدية او تسممات خطرة والاعمال التي تكون بطبيعتها او بالطرق او بالظروف التي تجري بها خطرة على حياة الاشخاص الذين يعملون فيها او على اخلاقهم او صحتهم وتحدد هذه الاعمال بتعليمات يصدرها وزير العمل والشؤون الاجتماعية .</a:t>
            </a:r>
          </a:p>
          <a:p>
            <a:pPr marL="0" indent="0" algn="just">
              <a:buNone/>
            </a:pPr>
            <a:r>
              <a:rPr lang="ar-IQ" b="1" u="sng" dirty="0" smtClean="0"/>
              <a:t>رابعا: ساعات العمل والراحة:</a:t>
            </a:r>
            <a:r>
              <a:rPr lang="ar-IQ" dirty="0" smtClean="0"/>
              <a:t> حدد قانون العمل ساعات العمل للحداث الذين لم يبلغوا السادسة عشر من العمر ب8 ساعات يوميا وتتخللها فترة راحة او اكثر لمدة </a:t>
            </a:r>
            <a:r>
              <a:rPr lang="ar-IQ" dirty="0" err="1" smtClean="0"/>
              <a:t>لاتقل</a:t>
            </a:r>
            <a:r>
              <a:rPr lang="ar-IQ" dirty="0" smtClean="0"/>
              <a:t> عن ساعة كاملة كما حظر القانون تشغيل الاحداث في الاعمال الاضافية نظرا لظروفهم الاجتماعية وقابلياتهم الجسمانية التي لا تتحمل الارهاق والتعب.</a:t>
            </a:r>
          </a:p>
          <a:p>
            <a:pPr marL="0" indent="0" algn="just">
              <a:buNone/>
            </a:pPr>
            <a:endParaRPr lang="ar-IQ" dirty="0"/>
          </a:p>
        </p:txBody>
      </p:sp>
    </p:spTree>
    <p:extLst>
      <p:ext uri="{BB962C8B-B14F-4D97-AF65-F5344CB8AC3E}">
        <p14:creationId xmlns:p14="http://schemas.microsoft.com/office/powerpoint/2010/main" val="1319008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7239000" cy="6195088"/>
          </a:xfrm>
        </p:spPr>
        <p:txBody>
          <a:bodyPr>
            <a:normAutofit lnSpcReduction="10000"/>
          </a:bodyPr>
          <a:lstStyle/>
          <a:p>
            <a:pPr marL="0" indent="0">
              <a:buNone/>
            </a:pPr>
            <a:r>
              <a:rPr lang="ar-IQ" b="1" u="sng" dirty="0" smtClean="0"/>
              <a:t>خامسا: الاجازة السنوية : </a:t>
            </a:r>
            <a:r>
              <a:rPr lang="ar-IQ" dirty="0" smtClean="0"/>
              <a:t>تقرر قوانين  العمل عادة لعموم العمال اجازة سنوية بهدف الترويح عن النفس وتجديد نشاط العمال وقد حدد القانون اجازة سنوية للعمال الاحداث </a:t>
            </a:r>
            <a:r>
              <a:rPr lang="ar-IQ" dirty="0" err="1" smtClean="0"/>
              <a:t>لاتقل</a:t>
            </a:r>
            <a:r>
              <a:rPr lang="ar-IQ" dirty="0" smtClean="0"/>
              <a:t> عن 30 يوما خلال سنة العمل .</a:t>
            </a:r>
            <a:endParaRPr lang="ar-IQ" dirty="0"/>
          </a:p>
          <a:p>
            <a:pPr marL="0" indent="0" algn="just">
              <a:buNone/>
            </a:pPr>
            <a:r>
              <a:rPr lang="ar-IQ" b="1" u="sng" dirty="0" smtClean="0"/>
              <a:t>سادسا: الاجور:  </a:t>
            </a:r>
            <a:r>
              <a:rPr lang="ar-IQ" dirty="0" smtClean="0"/>
              <a:t>لم يتطرق قانون العمل الى مسألة تحديد اجور عمل الاحداث وهي على اية حال يجب ان يقل عن الحد الادنى </a:t>
            </a:r>
            <a:r>
              <a:rPr lang="ar-IQ" dirty="0" err="1" smtClean="0"/>
              <a:t>لاجور</a:t>
            </a:r>
            <a:r>
              <a:rPr lang="ar-IQ" dirty="0" smtClean="0"/>
              <a:t> العمال كما ان القانون المذكور قد اجاز دفع اجر العامل الحدث اليه مباشرة ويكون هذا الدفع </a:t>
            </a:r>
            <a:r>
              <a:rPr lang="ar-IQ" dirty="0" err="1" smtClean="0"/>
              <a:t>مبرءا</a:t>
            </a:r>
            <a:r>
              <a:rPr lang="ar-IQ" dirty="0" smtClean="0"/>
              <a:t> لذمة صاحب العمل مستهدفا من وراء ذلك هو عدم جعل الحدث تحت رحمة وليه او وصيه وان يتمتع بثمار عمله. </a:t>
            </a:r>
          </a:p>
          <a:p>
            <a:pPr marL="0" indent="0" algn="just">
              <a:buNone/>
            </a:pPr>
            <a:r>
              <a:rPr lang="ar-IQ" b="1" u="sng" dirty="0" smtClean="0"/>
              <a:t>سابعا: الاعلان عن التعليمات: </a:t>
            </a:r>
            <a:r>
              <a:rPr lang="ar-IQ" dirty="0" smtClean="0"/>
              <a:t>لقد الزم قانون العمل صاحب العمل الذي يشغل احداثا في مشروعه بوضع نسخة من الاحكام الخاصة بحمايتهم في لوحة الاعلانات بمقر العمل في سبيل الاطلاع على مضمونها بسهولة ويسر. </a:t>
            </a:r>
            <a:endParaRPr lang="ar-IQ" dirty="0"/>
          </a:p>
        </p:txBody>
      </p:sp>
    </p:spTree>
    <p:extLst>
      <p:ext uri="{BB962C8B-B14F-4D97-AF65-F5344CB8AC3E}">
        <p14:creationId xmlns:p14="http://schemas.microsoft.com/office/powerpoint/2010/main" val="3588020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7239000" cy="5979064"/>
          </a:xfrm>
        </p:spPr>
        <p:txBody>
          <a:bodyPr/>
          <a:lstStyle/>
          <a:p>
            <a:pPr marL="0" indent="0" algn="just">
              <a:buNone/>
            </a:pPr>
            <a:r>
              <a:rPr lang="ar-IQ" b="1" u="sng" dirty="0" smtClean="0"/>
              <a:t>ثامنا: السجلات : </a:t>
            </a:r>
            <a:r>
              <a:rPr lang="ar-IQ" dirty="0" smtClean="0"/>
              <a:t>كما اوجب قانون العمل على صاحب العمل تنظيم سجل خاص يبين فيه اسمائهم واعمارهم والاعمال التي تسند اليهم لتتمكن هيئات التفتيش من التحري والتأكد من تشغيلهم وفقا </a:t>
            </a:r>
            <a:r>
              <a:rPr lang="ar-IQ" dirty="0" err="1" smtClean="0"/>
              <a:t>لاحكام</a:t>
            </a:r>
            <a:r>
              <a:rPr lang="ar-IQ" dirty="0" smtClean="0"/>
              <a:t> القانون.</a:t>
            </a:r>
          </a:p>
          <a:p>
            <a:pPr marL="0" indent="0" algn="just">
              <a:buNone/>
            </a:pPr>
            <a:r>
              <a:rPr lang="ar-IQ" b="1" u="sng" dirty="0" smtClean="0"/>
              <a:t>تاسعا: بطلان عقد العمل: </a:t>
            </a:r>
            <a:r>
              <a:rPr lang="ar-IQ" dirty="0" smtClean="0"/>
              <a:t>اذا تم ابرام عقد عمل مع حدث وكان خلافا للقانون فان هذا العقد يعد باطلا وفقا للقواعد العامة ومن ثم </a:t>
            </a:r>
            <a:r>
              <a:rPr lang="ar-IQ" dirty="0" err="1" smtClean="0"/>
              <a:t>لايترتب</a:t>
            </a:r>
            <a:r>
              <a:rPr lang="ar-IQ" dirty="0" smtClean="0"/>
              <a:t> عليه اي اثر غير ان قانون العمل بهدف حماية العامل الحدث فقد الزم صاحب العمل في حالة بطلان العقد ان يدفع الاجور المتفق عليها وتعويضه لدى اصابته اثناء العمل او من جرائه وبصرف النظر عن توفر عنصر الخطأ من عدمه.</a:t>
            </a:r>
          </a:p>
        </p:txBody>
      </p:sp>
    </p:spTree>
    <p:extLst>
      <p:ext uri="{BB962C8B-B14F-4D97-AF65-F5344CB8AC3E}">
        <p14:creationId xmlns:p14="http://schemas.microsoft.com/office/powerpoint/2010/main" val="2318614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7239000" cy="5691032"/>
          </a:xfrm>
        </p:spPr>
        <p:txBody>
          <a:bodyPr/>
          <a:lstStyle/>
          <a:p>
            <a:pPr marL="0" lvl="0" indent="0" algn="just">
              <a:buClr>
                <a:srgbClr val="B13F9A"/>
              </a:buClr>
              <a:buNone/>
            </a:pPr>
            <a:r>
              <a:rPr lang="ar-IQ" b="1" u="sng" dirty="0">
                <a:solidFill>
                  <a:prstClr val="black"/>
                </a:solidFill>
              </a:rPr>
              <a:t>عاشرا: استثناء من احكام التشغيل: </a:t>
            </a:r>
          </a:p>
          <a:p>
            <a:pPr marL="0" indent="0" algn="just">
              <a:buNone/>
            </a:pPr>
            <a:r>
              <a:rPr lang="ar-IQ" dirty="0" smtClean="0"/>
              <a:t>ان قيام المشرع </a:t>
            </a:r>
            <a:r>
              <a:rPr lang="ar-IQ" dirty="0" err="1" smtClean="0"/>
              <a:t>بافراد</a:t>
            </a:r>
            <a:r>
              <a:rPr lang="ar-IQ" dirty="0" smtClean="0"/>
              <a:t> احكام خاصة للعمال الاحداث قد استهدف حمايتهم ولكن في الوقت ذاته قد اجاز لهم الاشتغال دون الالتزام بالقيود الواردة بهذا القانون الذين يعملون في وسط عائلي تحت اشراف الزوج الاب الام الاخ الا ان المشرع قد الغى هذا  الاستثناء وبذلك اصبح الاحداث يخضعون </a:t>
            </a:r>
            <a:r>
              <a:rPr lang="ar-IQ" dirty="0" err="1" smtClean="0"/>
              <a:t>للاحكام</a:t>
            </a:r>
            <a:r>
              <a:rPr lang="ar-IQ" dirty="0" smtClean="0"/>
              <a:t> نفسها سواء للذين يعملون في وسط عائلي من دونه ( الغي هذا الاستثناء بموجب قانون العمل النافذ رقم 37 لسنة 2015)</a:t>
            </a:r>
            <a:endParaRPr lang="ar-IQ" dirty="0"/>
          </a:p>
        </p:txBody>
      </p:sp>
    </p:spTree>
    <p:extLst>
      <p:ext uri="{BB962C8B-B14F-4D97-AF65-F5344CB8AC3E}">
        <p14:creationId xmlns:p14="http://schemas.microsoft.com/office/powerpoint/2010/main" val="26405888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فر">
  <a:themeElements>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واف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اف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330</TotalTime>
  <Words>840</Words>
  <Application>Microsoft Office PowerPoint</Application>
  <PresentationFormat>عرض على الشاشة (3:4)‏</PresentationFormat>
  <Paragraphs>32</Paragraphs>
  <Slides>9</Slides>
  <Notes>1</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وافر</vt:lpstr>
      <vt:lpstr>محاضرات مادة قانون العمل </vt:lpstr>
      <vt:lpstr>القيود التي ترد على حرية العمل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طرق الطعن في الاحكام والقرارات </dc:title>
  <dc:creator>ابن الديار</dc:creator>
  <cp:lastModifiedBy>ابن الديار</cp:lastModifiedBy>
  <cp:revision>51</cp:revision>
  <dcterms:created xsi:type="dcterms:W3CDTF">2017-05-23T05:22:20Z</dcterms:created>
  <dcterms:modified xsi:type="dcterms:W3CDTF">2020-01-18T07:18:41Z</dcterms:modified>
</cp:coreProperties>
</file>