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327899-74C4-4E3A-B9E2-F05786A062D0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BCF3FD-D3E1-4AAC-BA25-8299886B2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257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CF3FD-D3E1-4AAC-BA25-8299886B228F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333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FEE6CA0-658B-4055-9588-E211C42167D8}" type="datetimeFigureOut">
              <a:rPr lang="ar-IQ" smtClean="0"/>
              <a:t>23/05/1441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63688" y="533400"/>
            <a:ext cx="6708580" cy="2868168"/>
          </a:xfrm>
        </p:spPr>
        <p:txBody>
          <a:bodyPr>
            <a:normAutofit/>
          </a:bodyPr>
          <a:lstStyle/>
          <a:p>
            <a:pPr algn="ctr"/>
            <a:r>
              <a:rPr lang="ar-IQ" sz="4800" b="1" dirty="0" smtClean="0"/>
              <a:t>محاضرات مادة قانون العمل </a:t>
            </a:r>
            <a:endParaRPr lang="ar-IQ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3645024"/>
            <a:ext cx="7387912" cy="19442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sz="4400" b="1" dirty="0" smtClean="0">
                <a:solidFill>
                  <a:schemeClr val="tx1"/>
                </a:solidFill>
              </a:rPr>
              <a:t>المحاضرة الخامسة</a:t>
            </a:r>
          </a:p>
          <a:p>
            <a:pPr algn="ctr"/>
            <a:r>
              <a:rPr lang="ar-IQ" sz="4400" b="1" dirty="0" smtClean="0">
                <a:solidFill>
                  <a:schemeClr val="tx1"/>
                </a:solidFill>
              </a:rPr>
              <a:t>المرحلة الثالثة </a:t>
            </a:r>
          </a:p>
          <a:p>
            <a:pPr algn="ctr"/>
            <a:r>
              <a:rPr lang="ar-IQ" sz="4400" b="1" dirty="0" err="1" smtClean="0">
                <a:solidFill>
                  <a:schemeClr val="tx1"/>
                </a:solidFill>
              </a:rPr>
              <a:t>م.د</a:t>
            </a:r>
            <a:r>
              <a:rPr lang="ar-IQ" sz="4400" b="1" dirty="0" smtClean="0">
                <a:solidFill>
                  <a:schemeClr val="tx1"/>
                </a:solidFill>
              </a:rPr>
              <a:t> نادية فرحان زامل  </a:t>
            </a: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15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u="sng" dirty="0"/>
              <a:t>القيود التي ترد على حرية العمل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smtClean="0"/>
              <a:t>1- </a:t>
            </a:r>
            <a:r>
              <a:rPr lang="ar-IQ" b="1" dirty="0" smtClean="0"/>
              <a:t>تنظيم وقت العمل </a:t>
            </a:r>
          </a:p>
          <a:p>
            <a:pPr marL="0" indent="0">
              <a:buNone/>
            </a:pPr>
            <a:r>
              <a:rPr lang="ar-IQ" b="1" dirty="0" smtClean="0"/>
              <a:t>أ- تنظيم وقت العمل اليومي </a:t>
            </a:r>
          </a:p>
          <a:p>
            <a:pPr marL="0" indent="0" algn="just">
              <a:buNone/>
            </a:pPr>
            <a:r>
              <a:rPr lang="ar-IQ" dirty="0" smtClean="0"/>
              <a:t>يعرف القانون العمل وقت العمل اليومي حيث ينص على ( يقصد بوقت العمل الوقت الذي يكون فيه العامل تحت تصرف صاحب العمل الذي يستخدمه ولا تدخل فيه فترات الراحة وتناول الطعام ويحدد صاحب العمل موعد بدء العمل وانتهاءه)</a:t>
            </a:r>
          </a:p>
          <a:p>
            <a:pPr marL="0" indent="0" algn="just">
              <a:buNone/>
            </a:pPr>
            <a:r>
              <a:rPr lang="ar-IQ" b="1" dirty="0" smtClean="0"/>
              <a:t>ب- الحد الاقصى لساعات العمل اليومية </a:t>
            </a:r>
          </a:p>
          <a:p>
            <a:pPr marL="0" indent="0" algn="just">
              <a:buNone/>
            </a:pPr>
            <a:r>
              <a:rPr lang="ar-IQ" dirty="0" smtClean="0"/>
              <a:t>اولا: العمل النهاري : مدته 8 ساعات من الساعة 6 صباحا لغاية التاسعة ليلا.</a:t>
            </a:r>
          </a:p>
        </p:txBody>
      </p:sp>
    </p:spTree>
    <p:extLst>
      <p:ext uri="{BB962C8B-B14F-4D97-AF65-F5344CB8AC3E}">
        <p14:creationId xmlns:p14="http://schemas.microsoft.com/office/powerpoint/2010/main" val="24644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ثانيا: العمل الليلي : ومدته 7 ساعات من الساعة 9 ليلا الى الساعة 6 صباحا .</a:t>
            </a:r>
          </a:p>
          <a:p>
            <a:pPr marL="0" indent="0" algn="just">
              <a:buNone/>
            </a:pPr>
            <a:r>
              <a:rPr lang="ar-IQ" dirty="0" smtClean="0"/>
              <a:t>ثالثا: العمل المختلط : ومدته 7 ساعات </a:t>
            </a:r>
            <a:r>
              <a:rPr lang="ar-IQ" dirty="0" err="1" smtClean="0"/>
              <a:t>ةنصف</a:t>
            </a:r>
            <a:r>
              <a:rPr lang="ar-IQ" dirty="0" smtClean="0"/>
              <a:t>  من ضمنها 4 ساعات ونصف عمل نهاري و3 ساعات عمل ليلي .</a:t>
            </a:r>
          </a:p>
          <a:p>
            <a:pPr marL="0" indent="0" algn="just">
              <a:buNone/>
            </a:pPr>
            <a:r>
              <a:rPr lang="ar-IQ" b="1" dirty="0" smtClean="0"/>
              <a:t>ج- فترات الراحة وتناول الطعام </a:t>
            </a:r>
          </a:p>
          <a:p>
            <a:pPr marL="0" indent="0" algn="just">
              <a:buNone/>
            </a:pPr>
            <a:r>
              <a:rPr lang="ar-IQ" dirty="0" smtClean="0"/>
              <a:t>اوجب قانون العمل ان تتخلل ساعات العمل فترة او اكثر للراحة وتناول الطعام </a:t>
            </a:r>
            <a:r>
              <a:rPr lang="ar-IQ" dirty="0" err="1" smtClean="0"/>
              <a:t>لايقل</a:t>
            </a:r>
            <a:r>
              <a:rPr lang="ar-IQ" dirty="0" smtClean="0"/>
              <a:t> مجموعها عن نصف ساعة </a:t>
            </a:r>
            <a:r>
              <a:rPr lang="ar-IQ" dirty="0" err="1" smtClean="0"/>
              <a:t>ولاتزيد</a:t>
            </a:r>
            <a:r>
              <a:rPr lang="ar-IQ" dirty="0" smtClean="0"/>
              <a:t> على الساعة .</a:t>
            </a:r>
          </a:p>
          <a:p>
            <a:pPr marL="0" indent="0" algn="just">
              <a:buNone/>
            </a:pPr>
            <a:r>
              <a:rPr lang="ar-IQ" dirty="0" smtClean="0"/>
              <a:t>وبذلك يجوز تجزئة فترة الراحة المقررة الى فترتين بشرط ان تتخلل كل فترة منها ساعات للعمل علما بان ساعات الراحة </a:t>
            </a:r>
            <a:r>
              <a:rPr lang="ar-IQ" dirty="0" err="1" smtClean="0"/>
              <a:t>لاتدخل</a:t>
            </a:r>
            <a:r>
              <a:rPr lang="ar-IQ" dirty="0" smtClean="0"/>
              <a:t> ضمن ساعات العمل الفعلية.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/>
              <a:t>د- الحد الاقصى لمدة بقاء العمال في مكان العمل </a:t>
            </a:r>
          </a:p>
          <a:p>
            <a:pPr marL="0" indent="0" algn="just">
              <a:buNone/>
            </a:pPr>
            <a:r>
              <a:rPr lang="ar-IQ" dirty="0" smtClean="0"/>
              <a:t>10 ساعات في الاعمال المتقطعة والاعمال ذات الدوامين و12 ساعة لعمال المقالع الانشائية. </a:t>
            </a:r>
            <a:endParaRPr lang="ar-IQ" dirty="0"/>
          </a:p>
          <a:p>
            <a:pPr marL="0" indent="0" algn="just">
              <a:buNone/>
            </a:pPr>
            <a:r>
              <a:rPr lang="ar-IQ" b="1" dirty="0" smtClean="0"/>
              <a:t>هـ. الحالات التي يجوز فيها زيادة ساعات العمل</a:t>
            </a:r>
          </a:p>
          <a:p>
            <a:pPr marL="0" indent="0" algn="just">
              <a:buNone/>
            </a:pPr>
            <a:r>
              <a:rPr lang="ar-IQ" dirty="0" smtClean="0"/>
              <a:t>1- اذا كان العمل لمواجهة ضغط غير اعتيادي بسبب الاعياد او العطلة الموسمية او غير ذلك .</a:t>
            </a:r>
          </a:p>
          <a:p>
            <a:pPr marL="0" indent="0" algn="just">
              <a:buNone/>
            </a:pPr>
            <a:r>
              <a:rPr lang="ar-IQ" dirty="0" smtClean="0"/>
              <a:t>2- اذا كان العمل من اجل اصلاح او صيانة الاجهزة والادوات </a:t>
            </a:r>
            <a:r>
              <a:rPr lang="ar-IQ" dirty="0" err="1" smtClean="0"/>
              <a:t>والالات</a:t>
            </a:r>
            <a:r>
              <a:rPr lang="ar-IQ" dirty="0" smtClean="0"/>
              <a:t> التي قد يؤدي توقفها الى تعطيل عدد كبير من العمال.</a:t>
            </a:r>
          </a:p>
          <a:p>
            <a:pPr marL="0" indent="0" algn="just">
              <a:buNone/>
            </a:pPr>
            <a:r>
              <a:rPr lang="ar-IQ" dirty="0" smtClean="0"/>
              <a:t>3- تفادي تعرض المواد او المنتجات للتلف.</a:t>
            </a:r>
          </a:p>
          <a:p>
            <a:pPr marL="0" indent="0" algn="just">
              <a:buNone/>
            </a:pPr>
            <a:r>
              <a:rPr lang="ar-IQ" dirty="0" smtClean="0"/>
              <a:t>4- اذا كان العمل من اجل الجرد السنوي واعداد الموازنة او الاستعداد لتصفية الموسم وافتتاح الموسم الجديد.</a:t>
            </a:r>
          </a:p>
        </p:txBody>
      </p:sp>
    </p:spTree>
    <p:extLst>
      <p:ext uri="{BB962C8B-B14F-4D97-AF65-F5344CB8AC3E}">
        <p14:creationId xmlns:p14="http://schemas.microsoft.com/office/powerpoint/2010/main" val="39543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979064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3891A7"/>
              </a:buClr>
              <a:buNone/>
            </a:pPr>
            <a:r>
              <a:rPr lang="ar-IQ" b="1" dirty="0" smtClean="0"/>
              <a:t>و- زيادة وقت العمل على اثر توقف العمل في المشروع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ar-IQ" dirty="0" smtClean="0"/>
              <a:t>في حالة توقف العمل في المشروع كليا او جزئيا لسبب طارئ او نتيجة قوة قاهرة فان القانون </a:t>
            </a:r>
            <a:r>
              <a:rPr lang="ar-IQ" dirty="0" err="1" smtClean="0"/>
              <a:t>يموجب</a:t>
            </a:r>
            <a:r>
              <a:rPr lang="ar-IQ" dirty="0" smtClean="0"/>
              <a:t> على اصحاب العمل دفع اجور للعمال عن فترة التوقف لما </a:t>
            </a:r>
            <a:r>
              <a:rPr lang="ar-IQ" dirty="0" err="1" smtClean="0"/>
              <a:t>لايزيد</a:t>
            </a:r>
            <a:r>
              <a:rPr lang="ar-IQ" dirty="0" smtClean="0"/>
              <a:t> عن 60 يوما ولهم في مقابل ذلك تكليف العمال بعمل اخر مقارب او تكليفهم بتعويض الوقت الضائع بعمل اضافي بدون اجر </a:t>
            </a:r>
            <a:r>
              <a:rPr lang="ar-IQ" dirty="0" err="1" smtClean="0"/>
              <a:t>لايزيد</a:t>
            </a:r>
            <a:r>
              <a:rPr lang="ar-IQ" dirty="0" smtClean="0"/>
              <a:t> عن ساعتين في اليوم ولمدة </a:t>
            </a:r>
            <a:r>
              <a:rPr lang="ar-IQ" dirty="0" err="1" smtClean="0"/>
              <a:t>لاتزيد</a:t>
            </a:r>
            <a:r>
              <a:rPr lang="ar-IQ" dirty="0" smtClean="0"/>
              <a:t> عن 30 يوما في السنة. اما اذا كان توقف العمل بسبب صاحب العمل فيلزم بدفع اجور </a:t>
            </a:r>
            <a:r>
              <a:rPr lang="ar-IQ" dirty="0" err="1" smtClean="0"/>
              <a:t>اعلمل</a:t>
            </a:r>
            <a:r>
              <a:rPr lang="ar-IQ" dirty="0" smtClean="0"/>
              <a:t> كاملة طيلة فترة التوقف وله ان يكلف العامل بعمل اضافي باجر لتعويض الوقت الضائع. </a:t>
            </a:r>
          </a:p>
        </p:txBody>
      </p:sp>
    </p:spTree>
    <p:extLst>
      <p:ext uri="{BB962C8B-B14F-4D97-AF65-F5344CB8AC3E}">
        <p14:creationId xmlns:p14="http://schemas.microsoft.com/office/powerpoint/2010/main" val="35154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/>
              <a:t>ز- اجر العمل الاضافي </a:t>
            </a:r>
          </a:p>
          <a:p>
            <a:pPr marL="0" indent="0" algn="just">
              <a:buNone/>
            </a:pPr>
            <a:r>
              <a:rPr lang="ar-IQ" dirty="0" smtClean="0"/>
              <a:t>يعد العمل اضافيا اذا كان يجري خلال اوقات الراحة اليومية او الاسبوعية وكذلك الساعات الزائدة المقررة للعمل اليومي لذا فان المشرع يقرر له اجورا </a:t>
            </a:r>
            <a:r>
              <a:rPr lang="ar-IQ" dirty="0" err="1" smtClean="0"/>
              <a:t>للاعمال</a:t>
            </a:r>
            <a:r>
              <a:rPr lang="ar-IQ" dirty="0" smtClean="0"/>
              <a:t> الاضافية يكون مقدارها الضعف اذا كان العمل يجري ليلا او كان من الاعمال الشاقة او الضارة بينما تكون الزيادة بمقدار 50 % من اجر العمل اذا كان يجري نهارا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900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278</TotalTime>
  <Words>436</Words>
  <Application>Microsoft Office PowerPoint</Application>
  <PresentationFormat>عرض على الشاشة (3:4)‏</PresentationFormat>
  <Paragraphs>27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محاضرات مادة قانون العمل </vt:lpstr>
      <vt:lpstr>القيود التي ترد على حرية العمل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الطعن في الاحكام والقرارات </dc:title>
  <dc:creator>ابن الديار</dc:creator>
  <cp:lastModifiedBy>ابن الديار</cp:lastModifiedBy>
  <cp:revision>43</cp:revision>
  <dcterms:created xsi:type="dcterms:W3CDTF">2017-05-23T05:22:20Z</dcterms:created>
  <dcterms:modified xsi:type="dcterms:W3CDTF">2020-01-18T05:31:01Z</dcterms:modified>
</cp:coreProperties>
</file>