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22/05/1441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FEE6CA0-658B-4055-9588-E211C42167D8}" type="datetimeFigureOut">
              <a:rPr lang="ar-IQ" smtClean="0"/>
              <a:t>22/05/1441</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3FEE6CA0-658B-4055-9588-E211C42167D8}" type="datetimeFigureOut">
              <a:rPr lang="ar-IQ" smtClean="0"/>
              <a:t>22/05/1441</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FEE6CA0-658B-4055-9588-E211C42167D8}" type="datetimeFigureOut">
              <a:rPr lang="ar-IQ" smtClean="0"/>
              <a:t>22/05/1441</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74A73D-D570-4D74-B9BC-33BAA8031BB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3688" y="533400"/>
            <a:ext cx="6708580" cy="2868168"/>
          </a:xfrm>
        </p:spPr>
        <p:txBody>
          <a:bodyPr>
            <a:normAutofit/>
          </a:bodyPr>
          <a:lstStyle/>
          <a:p>
            <a:pPr algn="ctr"/>
            <a:r>
              <a:rPr lang="ar-IQ" sz="4800" b="1" dirty="0" smtClean="0"/>
              <a:t>محاضرات مادة قانون العمل </a:t>
            </a:r>
            <a:endParaRPr lang="ar-IQ" sz="4800" b="1" dirty="0"/>
          </a:p>
        </p:txBody>
      </p:sp>
      <p:sp>
        <p:nvSpPr>
          <p:cNvPr id="3" name="عنوان فرعي 2"/>
          <p:cNvSpPr>
            <a:spLocks noGrp="1"/>
          </p:cNvSpPr>
          <p:nvPr>
            <p:ph type="subTitle" idx="1"/>
          </p:nvPr>
        </p:nvSpPr>
        <p:spPr>
          <a:xfrm>
            <a:off x="1432560" y="3645024"/>
            <a:ext cx="7387912" cy="1944216"/>
          </a:xfrm>
        </p:spPr>
        <p:txBody>
          <a:bodyPr>
            <a:normAutofit fontScale="92500" lnSpcReduction="10000"/>
          </a:bodyPr>
          <a:lstStyle/>
          <a:p>
            <a:pPr algn="ctr"/>
            <a:r>
              <a:rPr lang="ar-IQ" sz="4400" b="1" dirty="0" smtClean="0">
                <a:solidFill>
                  <a:schemeClr val="tx1"/>
                </a:solidFill>
              </a:rPr>
              <a:t>المحاضرة </a:t>
            </a:r>
            <a:r>
              <a:rPr lang="ar-IQ" sz="4400" b="1" dirty="0" smtClean="0">
                <a:solidFill>
                  <a:schemeClr val="tx1"/>
                </a:solidFill>
              </a:rPr>
              <a:t>الرابعة</a:t>
            </a:r>
            <a:endParaRPr lang="ar-IQ" sz="4400" b="1" dirty="0" smtClean="0">
              <a:solidFill>
                <a:schemeClr val="tx1"/>
              </a:solidFill>
            </a:endParaRPr>
          </a:p>
          <a:p>
            <a:pPr algn="ctr"/>
            <a:r>
              <a:rPr lang="ar-IQ" sz="4400" b="1" dirty="0" smtClean="0">
                <a:solidFill>
                  <a:schemeClr val="tx1"/>
                </a:solidFill>
              </a:rPr>
              <a:t>المرحلة الثالثة </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dirty="0" smtClean="0"/>
              <a:t>تفتيش العمل </a:t>
            </a:r>
            <a:endParaRPr lang="ar-IQ" b="1" dirty="0"/>
          </a:p>
        </p:txBody>
      </p:sp>
      <p:sp>
        <p:nvSpPr>
          <p:cNvPr id="3" name="عنصر نائب للمحتوى 2"/>
          <p:cNvSpPr>
            <a:spLocks noGrp="1"/>
          </p:cNvSpPr>
          <p:nvPr>
            <p:ph idx="1"/>
          </p:nvPr>
        </p:nvSpPr>
        <p:spPr/>
        <p:txBody>
          <a:bodyPr>
            <a:normAutofit lnSpcReduction="10000"/>
          </a:bodyPr>
          <a:lstStyle/>
          <a:p>
            <a:pPr marL="0" indent="0">
              <a:buNone/>
            </a:pPr>
            <a:r>
              <a:rPr lang="ar-IQ" b="1" u="sng" dirty="0" smtClean="0"/>
              <a:t>اولا : </a:t>
            </a:r>
            <a:r>
              <a:rPr lang="ar-IQ" b="1" u="sng" dirty="0" smtClean="0"/>
              <a:t>التعريف بالتفتيش وتحديد قواعده واجراءاته </a:t>
            </a:r>
            <a:endParaRPr lang="ar-IQ" b="1" u="sng" dirty="0" smtClean="0"/>
          </a:p>
          <a:p>
            <a:pPr marL="0" indent="0" algn="just">
              <a:buNone/>
            </a:pPr>
            <a:r>
              <a:rPr lang="ar-IQ" dirty="0" smtClean="0"/>
              <a:t>تنصرف مهمة تفتيش العمل الى مراقبة ومتابعة تطبيق الاحكام القانونية المتعلقة بالعمل والعمال ومن قبل جهاز اداري متخصص ومتفرغ للنهوض بمسؤولياته  المحددة له قانونا وفق الاجراءات المرسومة له، بموجب قواعد وتعليمات موحدة تتسم بالعمومية والشمول وعلى مستوى الدولة ومجالات نشاطه كافة .</a:t>
            </a:r>
            <a:endParaRPr lang="ar-IQ" dirty="0" smtClean="0"/>
          </a:p>
          <a:p>
            <a:pPr marL="0" indent="0" algn="just">
              <a:buNone/>
            </a:pPr>
            <a:r>
              <a:rPr lang="ar-IQ" b="1" u="sng" dirty="0" smtClean="0"/>
              <a:t>ثانيا:  اهداف التفتيش</a:t>
            </a:r>
          </a:p>
          <a:p>
            <a:pPr marL="0" indent="0" algn="just">
              <a:buNone/>
            </a:pPr>
            <a:r>
              <a:rPr lang="ar-IQ" dirty="0" smtClean="0"/>
              <a:t>1- متابعة حسن تطبيق احكام تشريعات العمل التي تتعلق بشروط العمل وظروفه </a:t>
            </a:r>
            <a:r>
              <a:rPr lang="ar-IQ" dirty="0" err="1" smtClean="0"/>
              <a:t>كلاجور</a:t>
            </a:r>
            <a:r>
              <a:rPr lang="ar-IQ" dirty="0" smtClean="0"/>
              <a:t>.</a:t>
            </a:r>
            <a:endParaRPr lang="ar-IQ" dirty="0" smtClean="0"/>
          </a:p>
          <a:p>
            <a:pPr marL="0" indent="0" algn="just">
              <a:buNone/>
            </a:pPr>
            <a:endParaRPr lang="ar-IQ" dirty="0" smtClean="0"/>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20688"/>
            <a:ext cx="8229600" cy="5433467"/>
          </a:xfrm>
        </p:spPr>
        <p:txBody>
          <a:bodyPr>
            <a:normAutofit/>
          </a:bodyPr>
          <a:lstStyle/>
          <a:p>
            <a:pPr marL="0" indent="0" algn="just">
              <a:buNone/>
            </a:pPr>
            <a:r>
              <a:rPr lang="ar-IQ" dirty="0" smtClean="0"/>
              <a:t>2- تقديم الارشاد والنصح لحل المشاكل التي تواجه العمال واصحاب العمل.</a:t>
            </a:r>
          </a:p>
          <a:p>
            <a:pPr marL="0" indent="0" algn="just">
              <a:buNone/>
            </a:pPr>
            <a:r>
              <a:rPr lang="ar-IQ" dirty="0" smtClean="0"/>
              <a:t>3- اسداء النصيحة والتوجيه </a:t>
            </a:r>
            <a:r>
              <a:rPr lang="ar-IQ" dirty="0" err="1" smtClean="0"/>
              <a:t>لاطراف</a:t>
            </a:r>
            <a:r>
              <a:rPr lang="ar-IQ" dirty="0" smtClean="0"/>
              <a:t> علاقة العمل.</a:t>
            </a:r>
          </a:p>
          <a:p>
            <a:pPr marL="0" indent="0" algn="just">
              <a:buNone/>
            </a:pPr>
            <a:r>
              <a:rPr lang="ar-IQ" dirty="0" smtClean="0"/>
              <a:t>4- متابعة مدى توفر الظروف الملائمة للعمل.</a:t>
            </a:r>
          </a:p>
          <a:p>
            <a:pPr marL="0" indent="0" algn="just">
              <a:buNone/>
            </a:pPr>
            <a:r>
              <a:rPr lang="ar-IQ" dirty="0" smtClean="0"/>
              <a:t>5- متابعة تطبيقات تشريعات العمل على ارض الواقع لمعرفة اوجه النقص فيها .</a:t>
            </a:r>
          </a:p>
          <a:p>
            <a:pPr marL="0" indent="0" algn="just">
              <a:buNone/>
            </a:pPr>
            <a:endParaRPr lang="ar-IQ" dirty="0"/>
          </a:p>
          <a:p>
            <a:pPr marL="0" indent="0" algn="just">
              <a:buNone/>
            </a:pPr>
            <a:r>
              <a:rPr lang="ar-IQ" b="1" u="sng" dirty="0" smtClean="0"/>
              <a:t>ثالثا: سلطات مفتش العمل </a:t>
            </a:r>
          </a:p>
          <a:p>
            <a:pPr marL="0" indent="0" algn="just">
              <a:buNone/>
            </a:pPr>
            <a:r>
              <a:rPr lang="ar-IQ" dirty="0" smtClean="0"/>
              <a:t>1- دخول اماكن العمل الخاضعة للتفتيش بعد موافقة مدير عام دائرة العمل.</a:t>
            </a:r>
          </a:p>
          <a:p>
            <a:pPr marL="0" indent="0" algn="just">
              <a:buNone/>
            </a:pPr>
            <a:r>
              <a:rPr lang="ar-IQ" dirty="0" smtClean="0"/>
              <a:t>2- اخذ او سحب عينات من المواد المستعملة والمتداولة لتحليلها.</a:t>
            </a:r>
          </a:p>
          <a:p>
            <a:pPr marL="0" indent="0" algn="just">
              <a:buNone/>
            </a:pPr>
            <a:endParaRPr lang="ar-IQ" dirty="0"/>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lnSpcReduction="10000"/>
          </a:bodyPr>
          <a:lstStyle/>
          <a:p>
            <a:pPr marL="0" indent="0" algn="just">
              <a:buNone/>
            </a:pPr>
            <a:r>
              <a:rPr lang="ar-IQ" dirty="0" smtClean="0"/>
              <a:t>3- الاطلاع على كافة الدفاتر والسجلات والوثائق المطلوبة.</a:t>
            </a:r>
          </a:p>
          <a:p>
            <a:pPr marL="0" indent="0" algn="just">
              <a:buNone/>
            </a:pPr>
            <a:r>
              <a:rPr lang="ar-IQ" dirty="0" smtClean="0"/>
              <a:t>4- استجواب العمال او اصحاب العمل .</a:t>
            </a:r>
          </a:p>
          <a:p>
            <a:pPr marL="0" indent="0" algn="just">
              <a:buNone/>
            </a:pPr>
            <a:r>
              <a:rPr lang="ar-IQ" dirty="0" smtClean="0"/>
              <a:t>5- منح مفتشي العمل اتخاذ الاجراءات العاجلة في حالات الخطر الشديد.</a:t>
            </a:r>
          </a:p>
          <a:p>
            <a:pPr marL="0" indent="0" algn="just">
              <a:buNone/>
            </a:pPr>
            <a:r>
              <a:rPr lang="ar-IQ" dirty="0" smtClean="0"/>
              <a:t>6- تنظيم محاضر نظامية بشأن ارتكاب المخالفات واحالتها الى الجهات المسؤولة.</a:t>
            </a:r>
          </a:p>
          <a:p>
            <a:pPr marL="0" indent="0" algn="just">
              <a:buNone/>
            </a:pPr>
            <a:endParaRPr lang="ar-IQ" dirty="0"/>
          </a:p>
          <a:p>
            <a:pPr marL="0" indent="0" algn="just">
              <a:buNone/>
            </a:pPr>
            <a:r>
              <a:rPr lang="ar-IQ" b="1" u="sng" dirty="0" smtClean="0"/>
              <a:t>رابعا: قواعد التفتيش</a:t>
            </a:r>
          </a:p>
          <a:p>
            <a:pPr marL="0" indent="0" algn="just">
              <a:buNone/>
            </a:pPr>
            <a:r>
              <a:rPr lang="ar-IQ" dirty="0" smtClean="0"/>
              <a:t>1- المام مفتش العمل </a:t>
            </a:r>
            <a:r>
              <a:rPr lang="ar-IQ" dirty="0" err="1" smtClean="0"/>
              <a:t>باحكام</a:t>
            </a:r>
            <a:r>
              <a:rPr lang="ar-IQ" dirty="0" smtClean="0"/>
              <a:t> التشريعات التي تخص العمل والعمال كقوانين العمل والضمان الاجتماعي والصحة والسلامة المهنية.</a:t>
            </a:r>
          </a:p>
          <a:p>
            <a:pPr marL="0" indent="0" algn="just">
              <a:buNone/>
            </a:pPr>
            <a:r>
              <a:rPr lang="ar-IQ" dirty="0" smtClean="0"/>
              <a:t>2- يقتضي من مفتش العمل عدم التهاون بشأن اي اتفاق يقلل من حقوق العمال وضماناتهم .</a:t>
            </a:r>
            <a:endParaRPr lang="ar-IQ" dirty="0" smtClean="0"/>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7239000" cy="5979064"/>
          </a:xfrm>
        </p:spPr>
        <p:txBody>
          <a:bodyPr>
            <a:normAutofit/>
          </a:bodyPr>
          <a:lstStyle/>
          <a:p>
            <a:pPr marL="0" lvl="0" indent="0" algn="just">
              <a:buClr>
                <a:srgbClr val="3891A7"/>
              </a:buClr>
              <a:buNone/>
            </a:pPr>
            <a:r>
              <a:rPr lang="ar-IQ" dirty="0" smtClean="0"/>
              <a:t>3- ان تكون اجهزة التفتيش بعيدة عن المؤثرات والعلاقات الشخصية والاجتماعية لدى قيامها بمهامها.</a:t>
            </a:r>
          </a:p>
          <a:p>
            <a:pPr marL="0" lvl="0" indent="0" algn="just">
              <a:buClr>
                <a:srgbClr val="3891A7"/>
              </a:buClr>
              <a:buNone/>
            </a:pPr>
            <a:r>
              <a:rPr lang="ar-IQ" dirty="0" smtClean="0"/>
              <a:t>4- ان يعتمد مفتش العمل على كسب ثقة اطراف علاقة العمل بالدرجة الاولى الى جانب حرصه على تطبيق احكام القانون عند قيامه بواجباته.</a:t>
            </a:r>
          </a:p>
          <a:p>
            <a:pPr marL="0" lvl="0" indent="0" algn="just">
              <a:buClr>
                <a:srgbClr val="3891A7"/>
              </a:buClr>
              <a:buNone/>
            </a:pPr>
            <a:r>
              <a:rPr lang="ar-IQ" dirty="0" smtClean="0"/>
              <a:t>5- عدم افشاء مفتش العمل </a:t>
            </a:r>
            <a:r>
              <a:rPr lang="ar-IQ" dirty="0" err="1" smtClean="0"/>
              <a:t>للاسرار</a:t>
            </a:r>
            <a:r>
              <a:rPr lang="ar-IQ" dirty="0" smtClean="0"/>
              <a:t> الصناعية او التجارية التي حصل عليها نتيجة قيامه بنشاطه </a:t>
            </a:r>
            <a:r>
              <a:rPr lang="ar-IQ" dirty="0" err="1" smtClean="0"/>
              <a:t>التفتيشي</a:t>
            </a:r>
            <a:r>
              <a:rPr lang="ar-IQ" dirty="0" smtClean="0"/>
              <a:t> سواء اثناء وظيفته او بعدها.</a:t>
            </a:r>
          </a:p>
          <a:p>
            <a:pPr marL="0" lvl="0" indent="0" algn="just">
              <a:buClr>
                <a:srgbClr val="3891A7"/>
              </a:buClr>
              <a:buNone/>
            </a:pPr>
            <a:r>
              <a:rPr lang="ar-IQ" dirty="0" smtClean="0"/>
              <a:t>6- الحفاظ على سرية الطلبات التي تقدم من قبل العمال التي تتضمن شكاويهم او اي معلومة تقدم من قبلهم الى جهات رسمية مختصة .</a:t>
            </a:r>
          </a:p>
          <a:p>
            <a:pPr marL="0" lvl="0" indent="0" algn="just">
              <a:buClr>
                <a:srgbClr val="3891A7"/>
              </a:buClr>
              <a:buNone/>
            </a:pPr>
            <a:r>
              <a:rPr lang="ar-IQ" dirty="0" smtClean="0"/>
              <a:t>7- المام مفش العمل </a:t>
            </a:r>
            <a:r>
              <a:rPr lang="ar-IQ" dirty="0" err="1" smtClean="0"/>
              <a:t>باساليب</a:t>
            </a:r>
            <a:r>
              <a:rPr lang="ar-IQ" dirty="0" smtClean="0"/>
              <a:t> التفتيش الحديثة واستخدام المعدات المطلوبة للتفتيش وحسب طبيعة العملية الصناعية المراد فحصها.</a:t>
            </a:r>
            <a:endParaRPr lang="ar-IQ" dirty="0" smtClean="0"/>
          </a:p>
          <a:p>
            <a:pPr marL="0" lvl="0" indent="0" algn="just">
              <a:buClr>
                <a:srgbClr val="3891A7"/>
              </a:buClr>
              <a:buNone/>
            </a:pPr>
            <a:endParaRPr lang="ar-IQ" b="1" dirty="0" smtClean="0"/>
          </a:p>
        </p:txBody>
      </p:sp>
    </p:spTree>
    <p:extLst>
      <p:ext uri="{BB962C8B-B14F-4D97-AF65-F5344CB8AC3E}">
        <p14:creationId xmlns:p14="http://schemas.microsoft.com/office/powerpoint/2010/main" val="3515427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7239000" cy="5763040"/>
          </a:xfrm>
        </p:spPr>
        <p:txBody>
          <a:bodyPr>
            <a:normAutofit/>
          </a:bodyPr>
          <a:lstStyle/>
          <a:p>
            <a:pPr marL="0" indent="0">
              <a:buNone/>
            </a:pPr>
            <a:r>
              <a:rPr lang="ar-IQ" b="1" dirty="0" smtClean="0"/>
              <a:t>خامسا: اجراءات التفتيش</a:t>
            </a:r>
          </a:p>
          <a:p>
            <a:pPr marL="0" indent="0">
              <a:buNone/>
            </a:pPr>
            <a:r>
              <a:rPr lang="ar-IQ" dirty="0" smtClean="0"/>
              <a:t>1- حصر المخالفات.</a:t>
            </a:r>
          </a:p>
          <a:p>
            <a:pPr marL="0" indent="0">
              <a:buNone/>
            </a:pPr>
            <a:r>
              <a:rPr lang="ar-IQ" dirty="0" smtClean="0"/>
              <a:t>2- الانذار .</a:t>
            </a:r>
          </a:p>
          <a:p>
            <a:pPr marL="0" indent="0">
              <a:buNone/>
            </a:pPr>
            <a:r>
              <a:rPr lang="ar-IQ" dirty="0" smtClean="0"/>
              <a:t>3- الاحالة الى القضاء </a:t>
            </a:r>
            <a:endParaRPr lang="ar-IQ" b="1" dirty="0"/>
          </a:p>
          <a:p>
            <a:pPr marL="0" indent="0">
              <a:buNone/>
            </a:pPr>
            <a:r>
              <a:rPr lang="ar-IQ" b="1" dirty="0" smtClean="0"/>
              <a:t>سابعا: جهاز تفتيش العمل</a:t>
            </a:r>
          </a:p>
          <a:p>
            <a:pPr marL="0" indent="0" algn="just">
              <a:buNone/>
            </a:pPr>
            <a:r>
              <a:rPr lang="ar-IQ" dirty="0" smtClean="0"/>
              <a:t>ان عملية التفتيش ليست مهمة ادارية وقانونية بحتة وانما عملية فنية وتطبيقية في الوقت ذاته . مما يتطلب ان تضم فرق التفتيش التخصصات المختلفة في مجال الطب والهندسة والكيمياء الى جانب الباحثين الاجتماعيين ، كما يفضل ان تضم مفتشات من النساء </a:t>
            </a:r>
            <a:r>
              <a:rPr lang="ar-IQ" dirty="0" err="1" smtClean="0"/>
              <a:t>لانهن</a:t>
            </a:r>
            <a:r>
              <a:rPr lang="ar-IQ" dirty="0" smtClean="0"/>
              <a:t> اكثر عطفا على العمال الاحداث كما ان </a:t>
            </a:r>
            <a:r>
              <a:rPr lang="ar-IQ" dirty="0" err="1" smtClean="0"/>
              <a:t>المراة</a:t>
            </a:r>
            <a:r>
              <a:rPr lang="ar-IQ" dirty="0" smtClean="0"/>
              <a:t> العاملة تستجيب اليها اكثر مما تستجيب للمفتش الرجل. </a:t>
            </a:r>
            <a:endParaRPr lang="ar-IQ" dirty="0" smtClean="0"/>
          </a:p>
          <a:p>
            <a:pPr marL="0" indent="0" algn="just">
              <a:buNone/>
            </a:pPr>
            <a:endParaRPr lang="ar-IQ" dirty="0"/>
          </a:p>
        </p:txBody>
      </p:sp>
    </p:spTree>
    <p:extLst>
      <p:ext uri="{BB962C8B-B14F-4D97-AF65-F5344CB8AC3E}">
        <p14:creationId xmlns:p14="http://schemas.microsoft.com/office/powerpoint/2010/main" val="1319008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b="1" u="sng" dirty="0" smtClean="0"/>
              <a:t>ثامنا: مستلزمات نجاح مهمة التفتيش </a:t>
            </a:r>
          </a:p>
          <a:p>
            <a:pPr marL="0" indent="0" algn="just">
              <a:buNone/>
            </a:pPr>
            <a:r>
              <a:rPr lang="ar-IQ" dirty="0" smtClean="0"/>
              <a:t>1- تهيئة الكادر  البشري الذي يتناسب مع حجم العمل المطلوب القيام به.</a:t>
            </a:r>
          </a:p>
          <a:p>
            <a:pPr marL="0" indent="0" algn="just">
              <a:buNone/>
            </a:pPr>
            <a:r>
              <a:rPr lang="ar-IQ" dirty="0" smtClean="0"/>
              <a:t>2- وضع مقاييس للتفتيش </a:t>
            </a:r>
            <a:r>
              <a:rPr lang="ar-IQ" dirty="0" err="1" smtClean="0"/>
              <a:t>وبالاخص</a:t>
            </a:r>
            <a:r>
              <a:rPr lang="ar-IQ" dirty="0" smtClean="0"/>
              <a:t> في العمل الوقائي من اخطار الحوادث والامراض المهنية .</a:t>
            </a:r>
          </a:p>
          <a:p>
            <a:pPr marL="0" indent="0" algn="just">
              <a:buNone/>
            </a:pPr>
            <a:r>
              <a:rPr lang="ar-IQ" dirty="0" smtClean="0"/>
              <a:t>3- توفير الامكانات المادية من وسائل نقل ومخصصات مجزية تتناسب مع ما يبذلونه من جهد ولحصانتهم من اغراءات اصحاب العمل.</a:t>
            </a:r>
            <a:endParaRPr lang="ar-IQ" dirty="0" smtClean="0"/>
          </a:p>
        </p:txBody>
      </p:sp>
    </p:spTree>
    <p:extLst>
      <p:ext uri="{BB962C8B-B14F-4D97-AF65-F5344CB8AC3E}">
        <p14:creationId xmlns:p14="http://schemas.microsoft.com/office/powerpoint/2010/main" val="1796171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7239000" cy="5979064"/>
          </a:xfrm>
        </p:spPr>
        <p:txBody>
          <a:bodyPr/>
          <a:lstStyle/>
          <a:p>
            <a:pPr marL="0" indent="0" algn="just">
              <a:buNone/>
            </a:pPr>
            <a:r>
              <a:rPr lang="ar-IQ" dirty="0" smtClean="0"/>
              <a:t>ثانيا. ارتكابه عملا من شانه ان يخل بسير ونظام الدورة .</a:t>
            </a:r>
          </a:p>
          <a:p>
            <a:pPr marL="0" indent="0" algn="just">
              <a:buNone/>
            </a:pPr>
            <a:r>
              <a:rPr lang="ar-IQ" dirty="0" smtClean="0"/>
              <a:t>ثالثا. اذا حمل السلاح او </a:t>
            </a:r>
            <a:r>
              <a:rPr lang="ar-IQ" dirty="0" err="1" smtClean="0"/>
              <a:t>الالات</a:t>
            </a:r>
            <a:r>
              <a:rPr lang="ar-IQ" dirty="0" smtClean="0"/>
              <a:t> الجارحة او الراضة داخل المركز.</a:t>
            </a:r>
          </a:p>
          <a:p>
            <a:pPr marL="0" indent="0" algn="just">
              <a:buNone/>
            </a:pPr>
            <a:r>
              <a:rPr lang="ar-IQ" dirty="0" smtClean="0"/>
              <a:t>رابعا. اذا انتحل صفة شخصية كاذبة.</a:t>
            </a:r>
          </a:p>
          <a:p>
            <a:pPr marL="0" indent="0" algn="just">
              <a:buNone/>
            </a:pPr>
            <a:r>
              <a:rPr lang="ar-IQ" dirty="0" smtClean="0"/>
              <a:t>خامسا. الحكم عليه بجناية او جنحة مخلة بالشرف .</a:t>
            </a:r>
          </a:p>
          <a:p>
            <a:pPr marL="0" indent="0" algn="just">
              <a:buNone/>
            </a:pPr>
            <a:r>
              <a:rPr lang="ar-IQ" dirty="0" smtClean="0"/>
              <a:t>سادسا. الحاقه بتعمد اضرار مادية جسيمة </a:t>
            </a:r>
            <a:r>
              <a:rPr lang="ar-IQ" dirty="0" err="1" smtClean="0"/>
              <a:t>بالاجهزة</a:t>
            </a:r>
            <a:r>
              <a:rPr lang="ar-IQ" dirty="0" smtClean="0"/>
              <a:t> والمعدات التابعة للقسم او الدائرة .</a:t>
            </a:r>
          </a:p>
          <a:p>
            <a:pPr marL="0" indent="0" algn="just">
              <a:buNone/>
            </a:pPr>
            <a:r>
              <a:rPr lang="ar-IQ" dirty="0" smtClean="0"/>
              <a:t>سابعا. ثبوت غشه في درس من الدروس في الاختبارات النهائية.</a:t>
            </a:r>
          </a:p>
          <a:p>
            <a:pPr marL="0" indent="0" algn="just">
              <a:buNone/>
            </a:pPr>
            <a:r>
              <a:rPr lang="ar-IQ" dirty="0" smtClean="0"/>
              <a:t>ثامنا. اذا اعتمد في قبوله في القسم وثائق مزورة.</a:t>
            </a:r>
          </a:p>
          <a:p>
            <a:pPr marL="0" indent="0" algn="just">
              <a:buNone/>
            </a:pPr>
            <a:r>
              <a:rPr lang="ar-IQ" dirty="0" smtClean="0"/>
              <a:t>تاسعا. اذا بلغت مجموع غياباته نسبة 6% من مجموع ايام العمل في الدورة.</a:t>
            </a:r>
            <a:endParaRPr lang="ar-IQ" dirty="0"/>
          </a:p>
        </p:txBody>
      </p:sp>
    </p:spTree>
    <p:extLst>
      <p:ext uri="{BB962C8B-B14F-4D97-AF65-F5344CB8AC3E}">
        <p14:creationId xmlns:p14="http://schemas.microsoft.com/office/powerpoint/2010/main" val="2928030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7239000" cy="6195088"/>
          </a:xfrm>
        </p:spPr>
        <p:txBody>
          <a:bodyPr/>
          <a:lstStyle/>
          <a:p>
            <a:pPr marL="0" indent="0" algn="just">
              <a:buNone/>
            </a:pPr>
            <a:r>
              <a:rPr lang="ar-IQ" dirty="0" smtClean="0"/>
              <a:t>عاشرا. فشله في الدورة.</a:t>
            </a:r>
          </a:p>
          <a:p>
            <a:pPr marL="0" indent="0" algn="just">
              <a:buNone/>
            </a:pPr>
            <a:r>
              <a:rPr lang="ar-IQ" dirty="0" smtClean="0"/>
              <a:t>حادي عشر. اذا استنفذ اجازته المرضية المقررة في هذا العقد او منح </a:t>
            </a:r>
            <a:r>
              <a:rPr lang="ar-IQ" dirty="0" err="1" smtClean="0"/>
              <a:t>مايزيد</a:t>
            </a:r>
            <a:r>
              <a:rPr lang="ar-IQ" dirty="0" smtClean="0"/>
              <a:t> عنه عندها يفسخ عقده ويعفى من  تسديد الكفالة.</a:t>
            </a:r>
          </a:p>
          <a:p>
            <a:pPr marL="0" indent="0" algn="just">
              <a:buNone/>
            </a:pPr>
            <a:r>
              <a:rPr lang="ar-IQ" dirty="0" smtClean="0"/>
              <a:t>ثاني عشر. اذا تبين خلال الشهر من الدورة ان المتدرب غير مؤهل لمتابعة الدورة . </a:t>
            </a:r>
          </a:p>
          <a:p>
            <a:pPr marL="0" indent="0" algn="just">
              <a:buNone/>
            </a:pPr>
            <a:endParaRPr lang="ar-IQ" dirty="0"/>
          </a:p>
          <a:p>
            <a:pPr marL="0" indent="0" algn="just">
              <a:buNone/>
            </a:pPr>
            <a:r>
              <a:rPr lang="ar-IQ" b="1" u="sng" dirty="0" smtClean="0"/>
              <a:t>4- اشتراكات الضمان الاجتماعي</a:t>
            </a:r>
          </a:p>
          <a:p>
            <a:pPr marL="0" indent="0" algn="just">
              <a:buNone/>
            </a:pPr>
            <a:r>
              <a:rPr lang="ar-IQ" dirty="0" smtClean="0"/>
              <a:t>لقد قرر قانون العمل شمول متدربي دائرة العمل والتدريب المهني في احكام قانون التقاعد والضمان الاجتماعي للعمال والزم دائرة التدريب المهني بدفع الاشتراكات المقررة بالقانون المذكور في حالة اصابة المتدرب لديها او في حالة وفاته اثناء التدريب او بسببه عن فترة تدريبة . </a:t>
            </a:r>
            <a:endParaRPr lang="ar-IQ" dirty="0"/>
          </a:p>
        </p:txBody>
      </p:sp>
    </p:spTree>
    <p:extLst>
      <p:ext uri="{BB962C8B-B14F-4D97-AF65-F5344CB8AC3E}">
        <p14:creationId xmlns:p14="http://schemas.microsoft.com/office/powerpoint/2010/main" val="33850429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252</TotalTime>
  <Words>655</Words>
  <Application>Microsoft Office PowerPoint</Application>
  <PresentationFormat>عرض على الشاشة (3:4)‏</PresentationFormat>
  <Paragraphs>55</Paragraphs>
  <Slides>9</Slides>
  <Notes>1</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وافر</vt:lpstr>
      <vt:lpstr>محاضرات مادة قانون العمل </vt:lpstr>
      <vt:lpstr>تفتيش العمل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39</cp:revision>
  <dcterms:created xsi:type="dcterms:W3CDTF">2017-05-23T05:22:20Z</dcterms:created>
  <dcterms:modified xsi:type="dcterms:W3CDTF">2020-01-17T15:45:20Z</dcterms:modified>
</cp:coreProperties>
</file>