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notesMasterIdLst>
    <p:notesMasterId r:id="rId11"/>
  </p:notesMasterIdLst>
  <p:sldIdLst>
    <p:sldId id="256" r:id="rId2"/>
    <p:sldId id="257" r:id="rId3"/>
    <p:sldId id="258" r:id="rId4"/>
    <p:sldId id="259" r:id="rId5"/>
    <p:sldId id="260" r:id="rId6"/>
    <p:sldId id="261" r:id="rId7"/>
    <p:sldId id="262" r:id="rId8"/>
    <p:sldId id="264" r:id="rId9"/>
    <p:sldId id="263" r:id="rId1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4671"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C327899-74C4-4E3A-B9E2-F05786A062D0}" type="datetimeFigureOut">
              <a:rPr lang="ar-IQ" smtClean="0"/>
              <a:t>22/05/1441</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8BCF3FD-D3E1-4AAC-BA25-8299886B228F}" type="slidenum">
              <a:rPr lang="ar-IQ" smtClean="0"/>
              <a:t>‹#›</a:t>
            </a:fld>
            <a:endParaRPr lang="ar-IQ"/>
          </a:p>
        </p:txBody>
      </p:sp>
    </p:spTree>
    <p:extLst>
      <p:ext uri="{BB962C8B-B14F-4D97-AF65-F5344CB8AC3E}">
        <p14:creationId xmlns:p14="http://schemas.microsoft.com/office/powerpoint/2010/main" val="215257237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28BCF3FD-D3E1-4AAC-BA25-8299886B228F}" type="slidenum">
              <a:rPr lang="ar-IQ" smtClean="0"/>
              <a:t>1</a:t>
            </a:fld>
            <a:endParaRPr lang="ar-IQ"/>
          </a:p>
        </p:txBody>
      </p:sp>
    </p:spTree>
    <p:extLst>
      <p:ext uri="{BB962C8B-B14F-4D97-AF65-F5344CB8AC3E}">
        <p14:creationId xmlns:p14="http://schemas.microsoft.com/office/powerpoint/2010/main" val="28633365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1"/>
      </p:bgRef>
    </p:bg>
    <p:spTree>
      <p:nvGrpSpPr>
        <p:cNvPr id="1" name=""/>
        <p:cNvGrpSpPr/>
        <p:nvPr/>
      </p:nvGrpSpPr>
      <p:grpSpPr>
        <a:xfrm>
          <a:off x="0" y="0"/>
          <a:ext cx="0" cy="0"/>
          <a:chOff x="0" y="0"/>
          <a:chExt cx="0" cy="0"/>
        </a:xfrm>
      </p:grpSpPr>
      <p:sp>
        <p:nvSpPr>
          <p:cNvPr id="8" name="مستطيل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رابط مستقيم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عنوان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ar-SA" smtClean="0"/>
              <a:t>انقر لتحرير نمط العنوان الرئيسي</a:t>
            </a:r>
            <a:endParaRPr kumimoji="0" lang="en-US"/>
          </a:p>
        </p:txBody>
      </p:sp>
      <p:sp>
        <p:nvSpPr>
          <p:cNvPr id="25" name="عنوان فرعي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31" name="عنصر نائب للتاريخ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3FEE6CA0-658B-4055-9588-E211C42167D8}" type="datetimeFigureOut">
              <a:rPr lang="ar-IQ" smtClean="0"/>
              <a:t>22/05/1441</a:t>
            </a:fld>
            <a:endParaRPr lang="ar-IQ"/>
          </a:p>
        </p:txBody>
      </p:sp>
      <p:sp>
        <p:nvSpPr>
          <p:cNvPr id="18" name="عنصر نائب للتذييل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ar-IQ"/>
          </a:p>
        </p:txBody>
      </p:sp>
      <p:sp>
        <p:nvSpPr>
          <p:cNvPr id="29" name="عنصر نائب لرقم الشريحة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0374A73D-D570-4D74-B9BC-33BAA8031BBC}"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3FEE6CA0-658B-4055-9588-E211C42167D8}" type="datetimeFigureOut">
              <a:rPr lang="ar-IQ" smtClean="0"/>
              <a:t>22/05/1441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274955"/>
            <a:ext cx="1524000" cy="5851525"/>
          </a:xfrm>
        </p:spPr>
        <p:txBody>
          <a:bodyPr vert="eaVert" ancho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2"/>
            <a:ext cx="60198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242816" y="6557946"/>
            <a:ext cx="2002464" cy="226902"/>
          </a:xfrm>
        </p:spPr>
        <p:txBody>
          <a:bodyPr/>
          <a:lstStyle>
            <a:extLst/>
          </a:lstStyle>
          <a:p>
            <a:fld id="{3FEE6CA0-658B-4055-9588-E211C42167D8}" type="datetimeFigureOut">
              <a:rPr lang="ar-IQ" smtClean="0"/>
              <a:t>22/05/1441</a:t>
            </a:fld>
            <a:endParaRPr lang="ar-IQ"/>
          </a:p>
        </p:txBody>
      </p:sp>
      <p:sp>
        <p:nvSpPr>
          <p:cNvPr id="5" name="عنصر نائب للتذييل 4"/>
          <p:cNvSpPr>
            <a:spLocks noGrp="1"/>
          </p:cNvSpPr>
          <p:nvPr>
            <p:ph type="ftr" sz="quarter" idx="11"/>
          </p:nvPr>
        </p:nvSpPr>
        <p:spPr>
          <a:xfrm>
            <a:off x="457200" y="6556248"/>
            <a:ext cx="3657600" cy="228600"/>
          </a:xfrm>
        </p:spPr>
        <p:txBody>
          <a:bodyPr/>
          <a:lstStyle>
            <a:extLst/>
          </a:lstStyle>
          <a:p>
            <a:endParaRPr lang="ar-IQ"/>
          </a:p>
        </p:txBody>
      </p:sp>
      <p:sp>
        <p:nvSpPr>
          <p:cNvPr id="6" name="عنصر نائب لرقم الشريحة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0374A73D-D570-4D74-B9BC-33BAA8031BBC}"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3FEE6CA0-658B-4055-9588-E211C42167D8}" type="datetimeFigureOut">
              <a:rPr lang="ar-IQ" smtClean="0"/>
              <a:t>22/05/1441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1">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3FEE6CA0-658B-4055-9588-E211C42167D8}" type="datetimeFigureOut">
              <a:rPr lang="ar-IQ" smtClean="0"/>
              <a:t>22/05/1441</a:t>
            </a:fld>
            <a:endParaRPr lang="ar-IQ"/>
          </a:p>
        </p:txBody>
      </p:sp>
      <p:sp>
        <p:nvSpPr>
          <p:cNvPr id="5" name="عنصر نائب للتذييل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ar-IQ"/>
          </a:p>
        </p:txBody>
      </p:sp>
      <p:sp>
        <p:nvSpPr>
          <p:cNvPr id="6" name="عنصر نائب لرقم الشريحة 5"/>
          <p:cNvSpPr>
            <a:spLocks noGrp="1"/>
          </p:cNvSpPr>
          <p:nvPr>
            <p:ph type="sldNum" sz="quarter" idx="12"/>
          </p:nvPr>
        </p:nvSpPr>
        <p:spPr>
          <a:xfrm>
            <a:off x="6733952" y="6555112"/>
            <a:ext cx="588336" cy="228600"/>
          </a:xfrm>
        </p:spPr>
        <p:txBody>
          <a:bodyPr/>
          <a:lstStyle>
            <a:extLst/>
          </a:lstStyle>
          <a:p>
            <a:fld id="{0374A73D-D570-4D74-B9BC-33BAA8031BBC}"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3FEE6CA0-658B-4055-9588-E211C42167D8}" type="datetimeFigureOut">
              <a:rPr lang="ar-IQ" smtClean="0"/>
              <a:t>22/05/1441</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nchor="b"/>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3FEE6CA0-658B-4055-9588-E211C42167D8}" type="datetimeFigureOut">
              <a:rPr lang="ar-IQ" smtClean="0"/>
              <a:t>22/05/1441</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9" name="عنصر نائب لرقم الشريحة 8"/>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3FEE6CA0-658B-4055-9588-E211C42167D8}" type="datetimeFigureOut">
              <a:rPr lang="ar-IQ" smtClean="0"/>
              <a:t>22/05/1441</a:t>
            </a:fld>
            <a:endParaRPr lang="ar-IQ"/>
          </a:p>
        </p:txBody>
      </p:sp>
      <p:sp>
        <p:nvSpPr>
          <p:cNvPr id="4" name="عنصر نائب للتذييل 3"/>
          <p:cNvSpPr>
            <a:spLocks noGrp="1"/>
          </p:cNvSpPr>
          <p:nvPr>
            <p:ph type="ftr" sz="quarter" idx="11"/>
          </p:nvPr>
        </p:nvSpPr>
        <p:spPr/>
        <p:txBody>
          <a:bodyPr/>
          <a:lstStyle>
            <a:extLst/>
          </a:lstStyle>
          <a:p>
            <a:endParaRPr lang="ar-IQ"/>
          </a:p>
        </p:txBody>
      </p:sp>
      <p:sp>
        <p:nvSpPr>
          <p:cNvPr id="5" name="عنصر نائب لرقم الشريحة 4"/>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lvl1pPr>
              <a:defRPr>
                <a:solidFill>
                  <a:schemeClr val="tx2"/>
                </a:solidFill>
              </a:defRPr>
            </a:lvl1pPr>
            <a:extLst/>
          </a:lstStyle>
          <a:p>
            <a:fld id="{3FEE6CA0-658B-4055-9588-E211C42167D8}" type="datetimeFigureOut">
              <a:rPr lang="ar-IQ" smtClean="0"/>
              <a:t>22/05/1441</a:t>
            </a:fld>
            <a:endParaRPr lang="ar-IQ"/>
          </a:p>
        </p:txBody>
      </p:sp>
      <p:sp>
        <p:nvSpPr>
          <p:cNvPr id="3" name="عنصر نائب للتذييل 2"/>
          <p:cNvSpPr>
            <a:spLocks noGrp="1"/>
          </p:cNvSpPr>
          <p:nvPr>
            <p:ph type="ftr" sz="quarter" idx="11"/>
          </p:nvPr>
        </p:nvSpPr>
        <p:spPr/>
        <p:txBody>
          <a:bodyPr/>
          <a:lstStyle>
            <a:lvl1pPr>
              <a:defRPr>
                <a:solidFill>
                  <a:schemeClr val="tx2"/>
                </a:solidFill>
              </a:defRPr>
            </a:lvl1pPr>
            <a:extLst/>
          </a:lstStyle>
          <a:p>
            <a:endParaRPr lang="ar-IQ"/>
          </a:p>
        </p:txBody>
      </p:sp>
      <p:sp>
        <p:nvSpPr>
          <p:cNvPr id="4" name="عنصر نائب لرقم الشريحة 3"/>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3FEE6CA0-658B-4055-9588-E211C42167D8}" type="datetimeFigureOut">
              <a:rPr lang="ar-IQ" smtClean="0"/>
              <a:t>22/05/1441</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2"/>
      </p:bgRef>
    </p:bg>
    <p:spTree>
      <p:nvGrpSpPr>
        <p:cNvPr id="1" name=""/>
        <p:cNvGrpSpPr/>
        <p:nvPr/>
      </p:nvGrpSpPr>
      <p:grpSpPr>
        <a:xfrm>
          <a:off x="0" y="0"/>
          <a:ext cx="0" cy="0"/>
          <a:chOff x="0" y="0"/>
          <a:chExt cx="0" cy="0"/>
        </a:xfrm>
      </p:grpSpPr>
      <p:sp>
        <p:nvSpPr>
          <p:cNvPr id="8" name="مستطيل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مستطيل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عنوان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ar-SA" smtClean="0"/>
              <a:t>انقر لتحرير نمط العنوان الرئيسي</a:t>
            </a:r>
            <a:endParaRPr kumimoji="0" lang="en-US" dirty="0"/>
          </a:p>
        </p:txBody>
      </p:sp>
      <p:sp>
        <p:nvSpPr>
          <p:cNvPr id="4" name="عنصر نائب للنص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extLst/>
          </a:lstStyle>
          <a:p>
            <a:fld id="{3FEE6CA0-658B-4055-9588-E211C42167D8}" type="datetimeFigureOut">
              <a:rPr lang="ar-IQ" smtClean="0"/>
              <a:t>22/05/1441</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0374A73D-D570-4D74-B9BC-33BAA8031BBC}" type="slidenum">
              <a:rPr lang="ar-IQ" smtClean="0"/>
              <a:t>‹#›</a:t>
            </a:fld>
            <a:endParaRPr lang="ar-IQ"/>
          </a:p>
        </p:txBody>
      </p:sp>
      <p:sp>
        <p:nvSpPr>
          <p:cNvPr id="10" name="عنصر نائب للصورة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ar-SA" smtClean="0"/>
              <a:t>انقر فوق الأيقونة لإضافة صورة</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مستطيل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عنصر نائب للعنوان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ar-SA" smtClean="0"/>
              <a:t>انقر لتحرير نمط العنوان الرئيسي</a:t>
            </a:r>
            <a:endParaRPr kumimoji="0" lang="en-US"/>
          </a:p>
        </p:txBody>
      </p:sp>
      <p:sp>
        <p:nvSpPr>
          <p:cNvPr id="31" name="عنصر نائب للنص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7" name="عنصر نائب للتاريخ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3FEE6CA0-658B-4055-9588-E211C42167D8}" type="datetimeFigureOut">
              <a:rPr lang="ar-IQ" smtClean="0"/>
              <a:t>22/05/1441</a:t>
            </a:fld>
            <a:endParaRPr lang="ar-IQ"/>
          </a:p>
        </p:txBody>
      </p:sp>
      <p:sp>
        <p:nvSpPr>
          <p:cNvPr id="4" name="عنصر نائب للتذييل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ar-IQ"/>
          </a:p>
        </p:txBody>
      </p:sp>
      <p:sp>
        <p:nvSpPr>
          <p:cNvPr id="16" name="عنصر نائب لرقم الشريحة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0374A73D-D570-4D74-B9BC-33BAA8031BBC}"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r" rtl="1"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r" rtl="1"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r" rtl="1"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r" rtl="1"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r" rtl="1"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r" rtl="1"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r" rtl="1"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r" rtl="1"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r" rtl="1"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63688" y="533400"/>
            <a:ext cx="6708580" cy="2868168"/>
          </a:xfrm>
        </p:spPr>
        <p:txBody>
          <a:bodyPr>
            <a:normAutofit/>
          </a:bodyPr>
          <a:lstStyle/>
          <a:p>
            <a:pPr algn="ctr"/>
            <a:r>
              <a:rPr lang="ar-IQ" sz="4800" b="1" dirty="0" smtClean="0"/>
              <a:t>محاضرات مادة قانون العمل </a:t>
            </a:r>
            <a:endParaRPr lang="ar-IQ" sz="4800" b="1" dirty="0"/>
          </a:p>
        </p:txBody>
      </p:sp>
      <p:sp>
        <p:nvSpPr>
          <p:cNvPr id="3" name="عنوان فرعي 2"/>
          <p:cNvSpPr>
            <a:spLocks noGrp="1"/>
          </p:cNvSpPr>
          <p:nvPr>
            <p:ph type="subTitle" idx="1"/>
          </p:nvPr>
        </p:nvSpPr>
        <p:spPr>
          <a:xfrm>
            <a:off x="1432560" y="3645024"/>
            <a:ext cx="7387912" cy="1944216"/>
          </a:xfrm>
        </p:spPr>
        <p:txBody>
          <a:bodyPr>
            <a:normAutofit fontScale="92500" lnSpcReduction="10000"/>
          </a:bodyPr>
          <a:lstStyle/>
          <a:p>
            <a:pPr algn="ctr"/>
            <a:r>
              <a:rPr lang="ar-IQ" sz="4400" b="1" dirty="0" smtClean="0">
                <a:solidFill>
                  <a:schemeClr val="tx1"/>
                </a:solidFill>
              </a:rPr>
              <a:t>المحاضرة الثالثة </a:t>
            </a:r>
          </a:p>
          <a:p>
            <a:pPr algn="ctr"/>
            <a:r>
              <a:rPr lang="ar-IQ" sz="4400" b="1" dirty="0" smtClean="0">
                <a:solidFill>
                  <a:schemeClr val="tx1"/>
                </a:solidFill>
              </a:rPr>
              <a:t>المرحلة الثالثة </a:t>
            </a:r>
          </a:p>
          <a:p>
            <a:pPr algn="ctr"/>
            <a:r>
              <a:rPr lang="ar-IQ" sz="4400" b="1" dirty="0" err="1" smtClean="0">
                <a:solidFill>
                  <a:schemeClr val="tx1"/>
                </a:solidFill>
              </a:rPr>
              <a:t>م.د</a:t>
            </a:r>
            <a:r>
              <a:rPr lang="ar-IQ" sz="4400" b="1" dirty="0" smtClean="0">
                <a:solidFill>
                  <a:schemeClr val="tx1"/>
                </a:solidFill>
              </a:rPr>
              <a:t> نادية فرحان زامل  </a:t>
            </a:r>
          </a:p>
          <a:p>
            <a:endParaRPr lang="ar-IQ" dirty="0" smtClean="0">
              <a:solidFill>
                <a:schemeClr val="tx1"/>
              </a:solidFill>
            </a:endParaRPr>
          </a:p>
          <a:p>
            <a:endParaRPr lang="ar-IQ" dirty="0"/>
          </a:p>
        </p:txBody>
      </p:sp>
    </p:spTree>
    <p:extLst>
      <p:ext uri="{BB962C8B-B14F-4D97-AF65-F5344CB8AC3E}">
        <p14:creationId xmlns:p14="http://schemas.microsoft.com/office/powerpoint/2010/main" val="19515790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b="1" dirty="0" smtClean="0"/>
              <a:t>التشغيل والتدريب المهني </a:t>
            </a:r>
            <a:endParaRPr lang="ar-IQ" b="1" dirty="0"/>
          </a:p>
        </p:txBody>
      </p:sp>
      <p:sp>
        <p:nvSpPr>
          <p:cNvPr id="3" name="عنصر نائب للمحتوى 2"/>
          <p:cNvSpPr>
            <a:spLocks noGrp="1"/>
          </p:cNvSpPr>
          <p:nvPr>
            <p:ph idx="1"/>
          </p:nvPr>
        </p:nvSpPr>
        <p:spPr/>
        <p:txBody>
          <a:bodyPr>
            <a:normAutofit/>
          </a:bodyPr>
          <a:lstStyle/>
          <a:p>
            <a:pPr marL="0" indent="0">
              <a:buNone/>
            </a:pPr>
            <a:r>
              <a:rPr lang="ar-IQ" b="1" u="sng" dirty="0" smtClean="0"/>
              <a:t>اولا : التشغيل </a:t>
            </a:r>
          </a:p>
          <a:p>
            <a:pPr marL="0" indent="0" algn="just">
              <a:buNone/>
            </a:pPr>
            <a:r>
              <a:rPr lang="ar-IQ" dirty="0" smtClean="0"/>
              <a:t>هي ايجاد فرص عمل للعمال عن طريق فتح مكاتب خاصة لهذا الغرض بدون مقابل من خلال البحث عن الاعمال والاشخاص المحتاجين اليها .</a:t>
            </a:r>
          </a:p>
          <a:p>
            <a:pPr marL="0" indent="0" algn="just">
              <a:buNone/>
            </a:pPr>
            <a:r>
              <a:rPr lang="ar-IQ" b="1" dirty="0" smtClean="0"/>
              <a:t>1- اجراءات التشغيل للمواطن العراقي </a:t>
            </a:r>
          </a:p>
          <a:p>
            <a:pPr marL="0" indent="0" algn="just">
              <a:buNone/>
            </a:pPr>
            <a:r>
              <a:rPr lang="ar-IQ" b="1" dirty="0" smtClean="0"/>
              <a:t>أ. دور مكتب العمل </a:t>
            </a:r>
          </a:p>
          <a:p>
            <a:pPr marL="0" indent="0" algn="just">
              <a:buNone/>
            </a:pPr>
            <a:r>
              <a:rPr lang="ar-IQ" dirty="0" smtClean="0"/>
              <a:t>اولا: تسجيل اسماء الراغبين من طالبي العمل مباشرة في سجل خاص حسب تاريخ ورود طلباتهم</a:t>
            </a:r>
          </a:p>
          <a:p>
            <a:pPr marL="0" indent="0" algn="just">
              <a:buNone/>
            </a:pPr>
            <a:r>
              <a:rPr lang="ar-IQ" dirty="0" smtClean="0"/>
              <a:t>ثانيا: تحديد نوع العمل الذي يطلبه العامل استنادا الى الوثائق والشهادات التي يقدمها لدى تسجيل طلبه</a:t>
            </a:r>
          </a:p>
        </p:txBody>
      </p:sp>
    </p:spTree>
    <p:extLst>
      <p:ext uri="{BB962C8B-B14F-4D97-AF65-F5344CB8AC3E}">
        <p14:creationId xmlns:p14="http://schemas.microsoft.com/office/powerpoint/2010/main" val="24644091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620688"/>
            <a:ext cx="8229600" cy="5433467"/>
          </a:xfrm>
        </p:spPr>
        <p:txBody>
          <a:bodyPr>
            <a:normAutofit lnSpcReduction="10000"/>
          </a:bodyPr>
          <a:lstStyle/>
          <a:p>
            <a:pPr marL="0" indent="0" algn="just">
              <a:buNone/>
            </a:pPr>
            <a:r>
              <a:rPr lang="ar-IQ" dirty="0" smtClean="0"/>
              <a:t>ثالثا: تزويد طالب العمل وثيقة تسمى(بطاقة تشغيل) تحدد فيه البيانات الشخصية الخاصة به الى جانب نوع العمل الذي يطلبه .</a:t>
            </a:r>
          </a:p>
          <a:p>
            <a:pPr marL="0" indent="0" algn="just">
              <a:buNone/>
            </a:pPr>
            <a:r>
              <a:rPr lang="ar-IQ" b="1" dirty="0" smtClean="0"/>
              <a:t>ب. صاحب العمل</a:t>
            </a:r>
          </a:p>
          <a:p>
            <a:pPr marL="0" indent="0" algn="just">
              <a:buNone/>
            </a:pPr>
            <a:r>
              <a:rPr lang="ar-IQ" dirty="0" smtClean="0"/>
              <a:t>اولا: تقديم طلب الى مكتب ا</a:t>
            </a:r>
            <a:r>
              <a:rPr lang="ar-IQ" dirty="0"/>
              <a:t>ل</a:t>
            </a:r>
            <a:r>
              <a:rPr lang="ar-IQ" dirty="0" smtClean="0"/>
              <a:t>عمل في منطقته يبين فيه نوع العمل المطلوب والمواصفات التي يشترط توافرها في العامل المطلوب.</a:t>
            </a:r>
          </a:p>
          <a:p>
            <a:pPr marL="0" indent="0" algn="just">
              <a:buNone/>
            </a:pPr>
            <a:r>
              <a:rPr lang="ar-IQ" dirty="0" smtClean="0"/>
              <a:t>ثانيا: يتولى مكتب العمل ترشيح العمال المطلوبين من بين المسجلين لديها وفي حالة عدم توفرهم فان المكتب يقوم بالاتصال بالمكاتب الاخرى لغرض تلبية الطلب .</a:t>
            </a:r>
          </a:p>
          <a:p>
            <a:pPr marL="0" indent="0" algn="just">
              <a:buNone/>
            </a:pPr>
            <a:r>
              <a:rPr lang="ar-IQ" dirty="0" smtClean="0"/>
              <a:t>ثالثا: يقوم المكتب بتبليغ صاحب العمل بكتاب المرشحين من قبله او الاعتذار في حالة عدم توفرهم خلال 15 يوما من تاريخ ورود طلب صاحب العمل.  </a:t>
            </a:r>
            <a:endParaRPr lang="ar-IQ" dirty="0"/>
          </a:p>
        </p:txBody>
      </p:sp>
    </p:spTree>
    <p:extLst>
      <p:ext uri="{BB962C8B-B14F-4D97-AF65-F5344CB8AC3E}">
        <p14:creationId xmlns:p14="http://schemas.microsoft.com/office/powerpoint/2010/main" val="102846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rmAutofit/>
          </a:bodyPr>
          <a:lstStyle/>
          <a:p>
            <a:pPr marL="0" indent="0" algn="just">
              <a:buNone/>
            </a:pPr>
            <a:r>
              <a:rPr lang="ar-IQ" dirty="0" smtClean="0"/>
              <a:t>رابعا: اذا لم يتسلم صاحب العمل اشعارا من مكتب العمل جاز له تشغيل اي عامل بمعرفته الخاصة .</a:t>
            </a:r>
          </a:p>
          <a:p>
            <a:pPr marL="0" indent="0" algn="just">
              <a:buNone/>
            </a:pPr>
            <a:r>
              <a:rPr lang="ar-IQ" dirty="0" smtClean="0"/>
              <a:t>خامسا: كما ان القانون قد اجاز لصاحب العمل تشغيل اي مواطن عراقي بدون الرجوع ال مكتب العمل بشرط اخبار مكتب العمل بذلك خلال مدة لا تتجاوز 10 ايام من تاريخ التشغيل .</a:t>
            </a:r>
          </a:p>
          <a:p>
            <a:pPr marL="0" indent="0" algn="just">
              <a:buNone/>
            </a:pPr>
            <a:r>
              <a:rPr lang="ar-IQ" dirty="0" smtClean="0"/>
              <a:t>ج. العامل </a:t>
            </a:r>
          </a:p>
          <a:p>
            <a:pPr marL="0" indent="0" algn="just">
              <a:buNone/>
            </a:pPr>
            <a:r>
              <a:rPr lang="ar-IQ" dirty="0" smtClean="0"/>
              <a:t>اولا: للمواطن الذي يريد العمل ولم يحصل عليه ان يسجل اسمه في مكتب عمل منطقته الا اذا نص القانون على خلاف ذلك.</a:t>
            </a:r>
          </a:p>
          <a:p>
            <a:pPr marL="0" indent="0" algn="just">
              <a:buNone/>
            </a:pPr>
            <a:r>
              <a:rPr lang="ar-IQ" dirty="0" smtClean="0"/>
              <a:t>ثانيا: اذا رفض العامل قبول العمل الذي رشحه له مكتب العمل سقط حقه في التسلسل بشرط ان يكون قد رشح لعمل يتفق مع مهنته ودرجة مهاراته وله ان يتقدم بطلب </a:t>
            </a:r>
          </a:p>
        </p:txBody>
      </p:sp>
    </p:spTree>
    <p:extLst>
      <p:ext uri="{BB962C8B-B14F-4D97-AF65-F5344CB8AC3E}">
        <p14:creationId xmlns:p14="http://schemas.microsoft.com/office/powerpoint/2010/main" val="39543671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476672"/>
            <a:ext cx="7239000" cy="5979064"/>
          </a:xfrm>
        </p:spPr>
        <p:txBody>
          <a:bodyPr>
            <a:normAutofit fontScale="92500" lnSpcReduction="10000"/>
          </a:bodyPr>
          <a:lstStyle/>
          <a:p>
            <a:pPr marL="0" lvl="0" indent="0" algn="just">
              <a:buClr>
                <a:srgbClr val="3891A7"/>
              </a:buClr>
              <a:buNone/>
            </a:pPr>
            <a:r>
              <a:rPr lang="ar-IQ" dirty="0" smtClean="0"/>
              <a:t>بطلب جديد بعد مرور 3 اشهر من تاريخ ترشيحه .</a:t>
            </a:r>
          </a:p>
          <a:p>
            <a:pPr marL="0" lvl="0" indent="0" algn="just">
              <a:buClr>
                <a:srgbClr val="3891A7"/>
              </a:buClr>
              <a:buNone/>
            </a:pPr>
            <a:endParaRPr lang="ar-IQ" dirty="0"/>
          </a:p>
          <a:p>
            <a:pPr marL="0" lvl="0" indent="0" algn="just">
              <a:buClr>
                <a:srgbClr val="3891A7"/>
              </a:buClr>
              <a:buNone/>
            </a:pPr>
            <a:r>
              <a:rPr lang="ar-IQ" b="1" u="sng" dirty="0" smtClean="0"/>
              <a:t>ثانيا : التدريب المهني </a:t>
            </a:r>
          </a:p>
          <a:p>
            <a:pPr marL="0" lvl="0" indent="0" algn="just">
              <a:buClr>
                <a:srgbClr val="3891A7"/>
              </a:buClr>
              <a:buNone/>
            </a:pPr>
            <a:r>
              <a:rPr lang="ar-IQ" dirty="0" smtClean="0"/>
              <a:t>ان التدريب المهني يختلف عن التدرج او عقد تعليم المهنة فالمتدرج يبدأ بتعلم المهنة من جانبيها النظري والعملي بينما التدريب المهني يقتصر على وضع المعلومات النظرية لدى المتدرب موضع التطبيق او الممارسة الفعلية في ميدان العمل </a:t>
            </a:r>
          </a:p>
          <a:p>
            <a:pPr marL="0" lvl="0" indent="0" algn="just">
              <a:buClr>
                <a:srgbClr val="3891A7"/>
              </a:buClr>
              <a:buNone/>
            </a:pPr>
            <a:r>
              <a:rPr lang="ar-IQ" b="1" dirty="0" smtClean="0"/>
              <a:t>1- عقد التدريب </a:t>
            </a:r>
            <a:r>
              <a:rPr lang="ar-IQ" b="1" dirty="0" smtClean="0"/>
              <a:t>المهني</a:t>
            </a:r>
          </a:p>
          <a:p>
            <a:pPr marL="0" lvl="0" indent="0" algn="just">
              <a:buClr>
                <a:srgbClr val="3891A7"/>
              </a:buClr>
              <a:buNone/>
            </a:pPr>
            <a:r>
              <a:rPr lang="ar-IQ" dirty="0" smtClean="0"/>
              <a:t>اشار قانون العمل بوجوب تنظيم عقد مكتوب يحدد بموجبه طبيعة العلاقة بين المتدرب والجهة التي تتولى مهمة تدريبه يتضمن مراحل التدريب ومددها وما يترتب للمتدرب من حقوق وما عليه من التزامات متبادلة في نطاق القطاع الخاص والمختلط </a:t>
            </a:r>
            <a:r>
              <a:rPr lang="ar-IQ" dirty="0" err="1" smtClean="0"/>
              <a:t>والتعوني</a:t>
            </a:r>
            <a:r>
              <a:rPr lang="ar-IQ" dirty="0" smtClean="0"/>
              <a:t> وكذلك الاشخاص غير المرتبطين بعقود عمل في مراكز التدريب التابعة لدائرة العمل والتدريب المهني. </a:t>
            </a:r>
            <a:endParaRPr lang="ar-IQ" dirty="0" smtClean="0"/>
          </a:p>
          <a:p>
            <a:pPr marL="0" lvl="0" indent="0" algn="just">
              <a:buClr>
                <a:srgbClr val="3891A7"/>
              </a:buClr>
              <a:buNone/>
            </a:pPr>
            <a:endParaRPr lang="ar-IQ" b="1" dirty="0" smtClean="0"/>
          </a:p>
        </p:txBody>
      </p:sp>
    </p:spTree>
    <p:extLst>
      <p:ext uri="{BB962C8B-B14F-4D97-AF65-F5344CB8AC3E}">
        <p14:creationId xmlns:p14="http://schemas.microsoft.com/office/powerpoint/2010/main" val="35154279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7239000" cy="5763040"/>
          </a:xfrm>
        </p:spPr>
        <p:txBody>
          <a:bodyPr>
            <a:normAutofit fontScale="92500"/>
          </a:bodyPr>
          <a:lstStyle/>
          <a:p>
            <a:pPr marL="0" indent="0">
              <a:buNone/>
            </a:pPr>
            <a:r>
              <a:rPr lang="ar-IQ" b="1" dirty="0" smtClean="0"/>
              <a:t>2-الشروط </a:t>
            </a:r>
            <a:r>
              <a:rPr lang="ar-IQ" b="1" dirty="0" smtClean="0"/>
              <a:t>المطلوبة </a:t>
            </a:r>
            <a:r>
              <a:rPr lang="ar-IQ" b="1" dirty="0" err="1" smtClean="0"/>
              <a:t>لابرام</a:t>
            </a:r>
            <a:r>
              <a:rPr lang="ar-IQ" b="1" dirty="0" smtClean="0"/>
              <a:t> عقد التدريب</a:t>
            </a:r>
          </a:p>
          <a:p>
            <a:pPr marL="0" indent="0" algn="just">
              <a:buNone/>
            </a:pPr>
            <a:r>
              <a:rPr lang="ar-IQ" dirty="0" smtClean="0"/>
              <a:t>أ. بشأن طرفا العقد وهم كل من صاحب العمل والعامل المتدرب فان القانون المذكور اوجب توفر الاهلية اللازمة </a:t>
            </a:r>
            <a:r>
              <a:rPr lang="ar-IQ" dirty="0" err="1" smtClean="0"/>
              <a:t>لابرام</a:t>
            </a:r>
            <a:r>
              <a:rPr lang="ar-IQ" dirty="0" smtClean="0"/>
              <a:t> عقد التدريب المهني والخاصة بعقد العمل الفردي حيث حدد القانون سن التشغيل بلوغ العامل سن (5) من العمر كحد ادنى اما اهلية صاحب العمل فهي ذات الاهلية التي </a:t>
            </a:r>
            <a:r>
              <a:rPr lang="ar-IQ" dirty="0" err="1" smtClean="0"/>
              <a:t>تتطلبها</a:t>
            </a:r>
            <a:r>
              <a:rPr lang="ar-IQ" dirty="0" smtClean="0"/>
              <a:t> القواعد العامة </a:t>
            </a:r>
            <a:r>
              <a:rPr lang="ar-IQ" dirty="0" err="1" smtClean="0"/>
              <a:t>لابرام</a:t>
            </a:r>
            <a:r>
              <a:rPr lang="ar-IQ" dirty="0" smtClean="0"/>
              <a:t> اي عقد .</a:t>
            </a:r>
          </a:p>
          <a:p>
            <a:pPr marL="0" indent="0" algn="just">
              <a:buNone/>
            </a:pPr>
            <a:r>
              <a:rPr lang="ar-IQ" dirty="0" smtClean="0"/>
              <a:t>ب. اما بخصوص مدة التدريب فان تعليمات التدريب المهني قد حددت المدة التي يجري خلالها التدريب في مراكز التدريب التابعة لها حسب المهن الخاضعة للتدريب والتي تتراوح بين 4- 9 اشهر .</a:t>
            </a:r>
          </a:p>
          <a:p>
            <a:pPr marL="0" indent="0" algn="just">
              <a:buNone/>
            </a:pPr>
            <a:r>
              <a:rPr lang="ar-IQ" dirty="0" smtClean="0"/>
              <a:t>ج. فيما يتعلق بالمكافأة التي يستحقها العامل </a:t>
            </a:r>
            <a:r>
              <a:rPr lang="ar-IQ" dirty="0" err="1" smtClean="0"/>
              <a:t>المتدلارب</a:t>
            </a:r>
            <a:r>
              <a:rPr lang="ar-IQ" dirty="0" smtClean="0"/>
              <a:t> خلال فترة التدريب فقد حددتها التعليمات المذكورة .</a:t>
            </a:r>
            <a:endParaRPr lang="ar-IQ" dirty="0" smtClean="0"/>
          </a:p>
          <a:p>
            <a:pPr marL="0" indent="0" algn="just">
              <a:buNone/>
            </a:pPr>
            <a:r>
              <a:rPr lang="ar-IQ" dirty="0" smtClean="0"/>
              <a:t>  </a:t>
            </a:r>
          </a:p>
          <a:p>
            <a:pPr marL="0" indent="0" algn="just">
              <a:buNone/>
            </a:pPr>
            <a:endParaRPr lang="ar-IQ" dirty="0" smtClean="0"/>
          </a:p>
          <a:p>
            <a:pPr marL="0" indent="0" algn="just">
              <a:buNone/>
            </a:pPr>
            <a:endParaRPr lang="ar-IQ" dirty="0"/>
          </a:p>
        </p:txBody>
      </p:sp>
    </p:spTree>
    <p:extLst>
      <p:ext uri="{BB962C8B-B14F-4D97-AF65-F5344CB8AC3E}">
        <p14:creationId xmlns:p14="http://schemas.microsoft.com/office/powerpoint/2010/main" val="13190088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rmAutofit/>
          </a:bodyPr>
          <a:lstStyle/>
          <a:p>
            <a:pPr marL="0" indent="0" algn="just">
              <a:buNone/>
            </a:pPr>
            <a:r>
              <a:rPr lang="ar-IQ" b="1" u="sng" dirty="0" smtClean="0"/>
              <a:t>3- انتهاء عقد التدريب </a:t>
            </a:r>
          </a:p>
          <a:p>
            <a:pPr marL="0" indent="0" algn="just">
              <a:buNone/>
            </a:pPr>
            <a:r>
              <a:rPr lang="ar-IQ" dirty="0" smtClean="0"/>
              <a:t>أ. في نطاق القانون الخاص:</a:t>
            </a:r>
          </a:p>
          <a:p>
            <a:pPr marL="0" indent="0" algn="just">
              <a:buNone/>
            </a:pPr>
            <a:r>
              <a:rPr lang="ar-IQ" dirty="0" smtClean="0"/>
              <a:t>اولا . بانتهاء مدته.</a:t>
            </a:r>
          </a:p>
          <a:p>
            <a:pPr marL="0" indent="0" algn="just">
              <a:buNone/>
            </a:pPr>
            <a:r>
              <a:rPr lang="ar-IQ" dirty="0" smtClean="0"/>
              <a:t>ثانيا. وفاة العمل او صاحب العمل الا اذا تولى ورثته تنفيذ عقد التدريب .</a:t>
            </a:r>
          </a:p>
          <a:p>
            <a:pPr marL="0" indent="0" algn="just">
              <a:buNone/>
            </a:pPr>
            <a:r>
              <a:rPr lang="ar-IQ" dirty="0" smtClean="0"/>
              <a:t>ثالثا. مرض العامل مرضا متواصلا يحول دون متابعة تدريبه .</a:t>
            </a:r>
          </a:p>
          <a:p>
            <a:pPr marL="0" indent="0" algn="just">
              <a:buNone/>
            </a:pPr>
            <a:r>
              <a:rPr lang="ar-IQ" dirty="0" smtClean="0"/>
              <a:t>رابعا . عدم قابليته على تعلم المهنة </a:t>
            </a:r>
          </a:p>
          <a:p>
            <a:pPr marL="0" indent="0" algn="just">
              <a:buNone/>
            </a:pPr>
            <a:r>
              <a:rPr lang="ar-IQ" dirty="0" smtClean="0"/>
              <a:t>خامسا. عدم </a:t>
            </a:r>
            <a:r>
              <a:rPr lang="ar-IQ" dirty="0" err="1" smtClean="0"/>
              <a:t>انظباطه</a:t>
            </a:r>
            <a:r>
              <a:rPr lang="ar-IQ" dirty="0" smtClean="0"/>
              <a:t> اثناء التدريب</a:t>
            </a:r>
          </a:p>
          <a:p>
            <a:pPr marL="0" indent="0" algn="just">
              <a:buNone/>
            </a:pPr>
            <a:endParaRPr lang="ar-IQ" dirty="0"/>
          </a:p>
          <a:p>
            <a:pPr marL="0" indent="0" algn="just">
              <a:buNone/>
            </a:pPr>
            <a:r>
              <a:rPr lang="ar-IQ" dirty="0" smtClean="0"/>
              <a:t>ب. في نطاق العقد الخاص بمتدربي مراكز التدريب المهني التابع لدائرة العمل والتدريب المهني:</a:t>
            </a:r>
          </a:p>
          <a:p>
            <a:pPr marL="0" indent="0" algn="just">
              <a:buNone/>
            </a:pPr>
            <a:r>
              <a:rPr lang="ar-IQ" dirty="0" smtClean="0"/>
              <a:t>اولا. التطاول على احد اعضاء هيئة التدريب او التعليم.</a:t>
            </a:r>
          </a:p>
          <a:p>
            <a:pPr marL="0" indent="0" algn="just">
              <a:buNone/>
            </a:pPr>
            <a:endParaRPr lang="ar-IQ" b="1" u="sng" dirty="0"/>
          </a:p>
        </p:txBody>
      </p:sp>
    </p:spTree>
    <p:extLst>
      <p:ext uri="{BB962C8B-B14F-4D97-AF65-F5344CB8AC3E}">
        <p14:creationId xmlns:p14="http://schemas.microsoft.com/office/powerpoint/2010/main" val="17961711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7239000" cy="5979064"/>
          </a:xfrm>
        </p:spPr>
        <p:txBody>
          <a:bodyPr/>
          <a:lstStyle/>
          <a:p>
            <a:pPr marL="0" indent="0" algn="just">
              <a:buNone/>
            </a:pPr>
            <a:r>
              <a:rPr lang="ar-IQ" dirty="0" smtClean="0"/>
              <a:t>ثانيا. ارتكابه عملا من شانه ان يخل بسير ونظام الدورة .</a:t>
            </a:r>
          </a:p>
          <a:p>
            <a:pPr marL="0" indent="0" algn="just">
              <a:buNone/>
            </a:pPr>
            <a:r>
              <a:rPr lang="ar-IQ" dirty="0" smtClean="0"/>
              <a:t>ثالثا. اذا حمل السلاح او </a:t>
            </a:r>
            <a:r>
              <a:rPr lang="ar-IQ" dirty="0" err="1" smtClean="0"/>
              <a:t>الالات</a:t>
            </a:r>
            <a:r>
              <a:rPr lang="ar-IQ" dirty="0" smtClean="0"/>
              <a:t> الجارحة او الراضة داخل المركز.</a:t>
            </a:r>
          </a:p>
          <a:p>
            <a:pPr marL="0" indent="0" algn="just">
              <a:buNone/>
            </a:pPr>
            <a:r>
              <a:rPr lang="ar-IQ" dirty="0" smtClean="0"/>
              <a:t>رابعا. اذا انتحل صفة شخصية كاذبة.</a:t>
            </a:r>
          </a:p>
          <a:p>
            <a:pPr marL="0" indent="0" algn="just">
              <a:buNone/>
            </a:pPr>
            <a:r>
              <a:rPr lang="ar-IQ" dirty="0" smtClean="0"/>
              <a:t>خامسا. الحكم عليه بجناية او جنحة مخلة بالشرف .</a:t>
            </a:r>
          </a:p>
          <a:p>
            <a:pPr marL="0" indent="0" algn="just">
              <a:buNone/>
            </a:pPr>
            <a:r>
              <a:rPr lang="ar-IQ" dirty="0" smtClean="0"/>
              <a:t>سادسا. الحاقه بتعمد اضرار مادية جسيمة </a:t>
            </a:r>
            <a:r>
              <a:rPr lang="ar-IQ" dirty="0" err="1" smtClean="0"/>
              <a:t>بالاجهزة</a:t>
            </a:r>
            <a:r>
              <a:rPr lang="ar-IQ" dirty="0" smtClean="0"/>
              <a:t> والمعدات التابعة للقسم او الدائرة .</a:t>
            </a:r>
          </a:p>
          <a:p>
            <a:pPr marL="0" indent="0" algn="just">
              <a:buNone/>
            </a:pPr>
            <a:r>
              <a:rPr lang="ar-IQ" dirty="0" smtClean="0"/>
              <a:t>سابعا. ثبوت غشه في درس من الدروس في الاختبارات النهائية.</a:t>
            </a:r>
          </a:p>
          <a:p>
            <a:pPr marL="0" indent="0" algn="just">
              <a:buNone/>
            </a:pPr>
            <a:r>
              <a:rPr lang="ar-IQ" dirty="0" smtClean="0"/>
              <a:t>ثامنا. اذا اعتمد في قبوله في القسم وثائق مزورة.</a:t>
            </a:r>
          </a:p>
          <a:p>
            <a:pPr marL="0" indent="0" algn="just">
              <a:buNone/>
            </a:pPr>
            <a:r>
              <a:rPr lang="ar-IQ" dirty="0" smtClean="0"/>
              <a:t>تاسعا. اذا بلغت مجموع غياباته نسبة 6% من مجموع ايام العمل في الدورة.</a:t>
            </a:r>
            <a:endParaRPr lang="ar-IQ" dirty="0"/>
          </a:p>
        </p:txBody>
      </p:sp>
    </p:spTree>
    <p:extLst>
      <p:ext uri="{BB962C8B-B14F-4D97-AF65-F5344CB8AC3E}">
        <p14:creationId xmlns:p14="http://schemas.microsoft.com/office/powerpoint/2010/main" val="29280301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7239000" cy="6195088"/>
          </a:xfrm>
        </p:spPr>
        <p:txBody>
          <a:bodyPr/>
          <a:lstStyle/>
          <a:p>
            <a:pPr marL="0" indent="0" algn="just">
              <a:buNone/>
            </a:pPr>
            <a:r>
              <a:rPr lang="ar-IQ" dirty="0" smtClean="0"/>
              <a:t>عاشرا. فشله في الدورة.</a:t>
            </a:r>
          </a:p>
          <a:p>
            <a:pPr marL="0" indent="0" algn="just">
              <a:buNone/>
            </a:pPr>
            <a:r>
              <a:rPr lang="ar-IQ" dirty="0" smtClean="0"/>
              <a:t>حادي عشر. اذا استنفذ اجازته المرضية المقررة في هذا العقد او منح </a:t>
            </a:r>
            <a:r>
              <a:rPr lang="ar-IQ" dirty="0" err="1" smtClean="0"/>
              <a:t>مايزيد</a:t>
            </a:r>
            <a:r>
              <a:rPr lang="ar-IQ" dirty="0" smtClean="0"/>
              <a:t> عنه عندها يفسخ عقده ويعفى من  تسديد الكفالة.</a:t>
            </a:r>
          </a:p>
          <a:p>
            <a:pPr marL="0" indent="0" algn="just">
              <a:buNone/>
            </a:pPr>
            <a:r>
              <a:rPr lang="ar-IQ" dirty="0" smtClean="0"/>
              <a:t>ثاني عشر. اذا تبين خلال الشهر من الدورة ان المتدرب غير مؤهل لمتابعة الدورة . </a:t>
            </a:r>
          </a:p>
          <a:p>
            <a:pPr marL="0" indent="0" algn="just">
              <a:buNone/>
            </a:pPr>
            <a:endParaRPr lang="ar-IQ" dirty="0"/>
          </a:p>
          <a:p>
            <a:pPr marL="0" indent="0" algn="just">
              <a:buNone/>
            </a:pPr>
            <a:r>
              <a:rPr lang="ar-IQ" b="1" u="sng" dirty="0" smtClean="0"/>
              <a:t>4- اشتراكات الضمان الاجتماعي</a:t>
            </a:r>
          </a:p>
          <a:p>
            <a:pPr marL="0" indent="0" algn="just">
              <a:buNone/>
            </a:pPr>
            <a:r>
              <a:rPr lang="ar-IQ" dirty="0" smtClean="0"/>
              <a:t>لقد قرر قانون العمل شمول متدربي دائرة العمل والتدريب المهني في احكام قانون التقاعد والضمان الاجتماعي للعمال والزم دائرة التدريب المهني بدفع الاشتراكات المقررة بالقانون المذكور في حالة اصابة المتدرب لديها او في حالة وفاته اثناء التدريب او بسببه عن فترة تدريبة . </a:t>
            </a:r>
            <a:endParaRPr lang="ar-IQ" dirty="0"/>
          </a:p>
        </p:txBody>
      </p:sp>
    </p:spTree>
    <p:extLst>
      <p:ext uri="{BB962C8B-B14F-4D97-AF65-F5344CB8AC3E}">
        <p14:creationId xmlns:p14="http://schemas.microsoft.com/office/powerpoint/2010/main" val="33850429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وافر">
  <a:themeElements>
    <a:clrScheme name="وافر">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وافر">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وافر">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227</TotalTime>
  <Words>786</Words>
  <Application>Microsoft Office PowerPoint</Application>
  <PresentationFormat>عرض على الشاشة (3:4)‏</PresentationFormat>
  <Paragraphs>57</Paragraphs>
  <Slides>9</Slides>
  <Notes>1</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وافر</vt:lpstr>
      <vt:lpstr>محاضرات مادة قانون العمل </vt:lpstr>
      <vt:lpstr>التشغيل والتدريب المهني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طرق الطعن في الاحكام والقرارات </dc:title>
  <dc:creator>ابن الديار</dc:creator>
  <cp:lastModifiedBy>ابن الديار</cp:lastModifiedBy>
  <cp:revision>36</cp:revision>
  <dcterms:created xsi:type="dcterms:W3CDTF">2017-05-23T05:22:20Z</dcterms:created>
  <dcterms:modified xsi:type="dcterms:W3CDTF">2020-01-17T15:19:11Z</dcterms:modified>
</cp:coreProperties>
</file>