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8"/>
  </p:notesMasterIdLst>
  <p:sldIdLst>
    <p:sldId id="256" r:id="rId2"/>
    <p:sldId id="262" r:id="rId3"/>
    <p:sldId id="257" r:id="rId4"/>
    <p:sldId id="258" r:id="rId5"/>
    <p:sldId id="259" r:id="rId6"/>
    <p:sldId id="263"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23/05/1441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FEE6CA0-658B-4055-9588-E211C42167D8}" type="datetimeFigureOut">
              <a:rPr lang="ar-IQ" smtClean="0"/>
              <a:t>23/05/1441</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3FEE6CA0-658B-4055-9588-E211C42167D8}" type="datetimeFigureOut">
              <a:rPr lang="ar-IQ" smtClean="0"/>
              <a:t>23/05/1441</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FEE6CA0-658B-4055-9588-E211C42167D8}" type="datetimeFigureOut">
              <a:rPr lang="ar-IQ" smtClean="0"/>
              <a:t>23/05/1441</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533400"/>
            <a:ext cx="6708580" cy="2868168"/>
          </a:xfrm>
        </p:spPr>
        <p:txBody>
          <a:bodyPr>
            <a:normAutofit/>
          </a:bodyPr>
          <a:lstStyle/>
          <a:p>
            <a:pPr algn="ctr"/>
            <a:r>
              <a:rPr lang="ar-IQ" sz="4800" b="1" dirty="0" smtClean="0"/>
              <a:t>محاضرات مادة قانون العمل </a:t>
            </a:r>
            <a:endParaRPr lang="ar-IQ" sz="4800" b="1" dirty="0"/>
          </a:p>
        </p:txBody>
      </p:sp>
      <p:sp>
        <p:nvSpPr>
          <p:cNvPr id="3" name="عنوان فرعي 2"/>
          <p:cNvSpPr>
            <a:spLocks noGrp="1"/>
          </p:cNvSpPr>
          <p:nvPr>
            <p:ph type="subTitle" idx="1"/>
          </p:nvPr>
        </p:nvSpPr>
        <p:spPr>
          <a:xfrm>
            <a:off x="1432560" y="3645024"/>
            <a:ext cx="7387912" cy="1944216"/>
          </a:xfrm>
        </p:spPr>
        <p:txBody>
          <a:bodyPr>
            <a:normAutofit fontScale="92500" lnSpcReduction="10000"/>
          </a:bodyPr>
          <a:lstStyle/>
          <a:p>
            <a:pPr algn="ctr"/>
            <a:r>
              <a:rPr lang="ar-IQ" sz="4400" b="1" dirty="0" smtClean="0">
                <a:solidFill>
                  <a:schemeClr val="tx1"/>
                </a:solidFill>
              </a:rPr>
              <a:t>المحاضرة </a:t>
            </a:r>
            <a:r>
              <a:rPr lang="ar-IQ" sz="4400" b="1" dirty="0" smtClean="0">
                <a:solidFill>
                  <a:schemeClr val="tx1"/>
                </a:solidFill>
              </a:rPr>
              <a:t>العاشرة </a:t>
            </a:r>
            <a:endParaRPr lang="ar-IQ" sz="4400" b="1" dirty="0" smtClean="0">
              <a:solidFill>
                <a:schemeClr val="tx1"/>
              </a:solidFill>
            </a:endParaRPr>
          </a:p>
          <a:p>
            <a:pPr algn="ctr"/>
            <a:r>
              <a:rPr lang="ar-IQ" sz="4400" b="1" dirty="0" smtClean="0">
                <a:solidFill>
                  <a:schemeClr val="tx1"/>
                </a:solidFill>
              </a:rPr>
              <a:t>المرحلة الثالثة </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t>نظرية المشروع</a:t>
            </a:r>
            <a:endParaRPr lang="ar-IQ" dirty="0"/>
          </a:p>
        </p:txBody>
      </p:sp>
      <p:sp>
        <p:nvSpPr>
          <p:cNvPr id="3" name="عنصر نائب للمحتوى 2"/>
          <p:cNvSpPr>
            <a:spLocks noGrp="1"/>
          </p:cNvSpPr>
          <p:nvPr>
            <p:ph idx="1"/>
          </p:nvPr>
        </p:nvSpPr>
        <p:spPr/>
        <p:txBody>
          <a:bodyPr>
            <a:normAutofit lnSpcReduction="10000"/>
          </a:bodyPr>
          <a:lstStyle/>
          <a:p>
            <a:pPr marL="0" indent="0" algn="just">
              <a:buNone/>
            </a:pPr>
            <a:r>
              <a:rPr lang="ar-IQ" b="1" u="sng" dirty="0" smtClean="0"/>
              <a:t>1- نتائج الاخذ بنظرية المشروع</a:t>
            </a:r>
          </a:p>
          <a:p>
            <a:pPr marL="0" indent="0" algn="just">
              <a:buNone/>
            </a:pPr>
            <a:r>
              <a:rPr lang="ar-IQ" dirty="0" smtClean="0"/>
              <a:t>اولا: ان قيام المشروع بتنظيم علاقات العمل جعل هذه العلاقات تحكمها القوانين اكثر مما تحكمها عقود العمل.</a:t>
            </a:r>
            <a:endParaRPr lang="ar-IQ" dirty="0" smtClean="0"/>
          </a:p>
          <a:p>
            <a:pPr marL="0" indent="0" algn="just">
              <a:buNone/>
            </a:pPr>
            <a:r>
              <a:rPr lang="ar-IQ" dirty="0" smtClean="0"/>
              <a:t>ثانيا: لم تعد سلطة صاحب العمل مطلقة في المشروع الذي يملكه بل اخذت بعض تشريعات العمل </a:t>
            </a:r>
            <a:r>
              <a:rPr lang="ar-IQ" dirty="0" err="1" smtClean="0"/>
              <a:t>باسلوب</a:t>
            </a:r>
            <a:r>
              <a:rPr lang="ar-IQ" dirty="0" smtClean="0"/>
              <a:t> مشاركة العمال وتنظيماتهم بقدر معين في ادارة المشروع ولم يعد حكرا على صاحب العمل.</a:t>
            </a:r>
          </a:p>
          <a:p>
            <a:pPr marL="0" indent="0" algn="just">
              <a:buNone/>
            </a:pPr>
            <a:r>
              <a:rPr lang="ar-IQ" dirty="0" smtClean="0"/>
              <a:t>ثالثا: ان اهداف المشروع في الوقت الحاضر هو توفير سبل العيش الكريم للقائمين بالعمل </a:t>
            </a:r>
            <a:r>
              <a:rPr lang="ar-IQ" dirty="0" err="1" smtClean="0"/>
              <a:t>ولاسرهم</a:t>
            </a:r>
            <a:r>
              <a:rPr lang="ar-IQ" dirty="0" smtClean="0"/>
              <a:t> مما يؤكد ذلك مشاركة العمال في ارباح المشروع او ازدياد اجورهم بزيادة حصيلة المشروع.</a:t>
            </a:r>
            <a:endParaRPr lang="ar-IQ" dirty="0"/>
          </a:p>
        </p:txBody>
      </p:sp>
    </p:spTree>
    <p:extLst>
      <p:ext uri="{BB962C8B-B14F-4D97-AF65-F5344CB8AC3E}">
        <p14:creationId xmlns:p14="http://schemas.microsoft.com/office/powerpoint/2010/main" val="1248688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7239000" cy="5835048"/>
          </a:xfrm>
        </p:spPr>
        <p:txBody>
          <a:bodyPr>
            <a:normAutofit/>
          </a:bodyPr>
          <a:lstStyle/>
          <a:p>
            <a:pPr marL="0" indent="0" algn="just">
              <a:buNone/>
            </a:pPr>
            <a:r>
              <a:rPr lang="ar-IQ" dirty="0" smtClean="0"/>
              <a:t>رابعا: كما ان الصفة الاجتماعية لعلاقات العمل تبرز بقيام تنظيمات النقابية بدور فعال غي تنظيم هذه العلاقة بالتعاون مع اصحاب العمل الى جانب اسلوب حل الخلافات الجماعية ودور هذه التنظيمات في تسويتها بصورة ودية.</a:t>
            </a:r>
          </a:p>
          <a:p>
            <a:pPr marL="0" indent="0" algn="just">
              <a:buNone/>
            </a:pPr>
            <a:r>
              <a:rPr lang="ar-IQ" b="1" u="sng" dirty="0" smtClean="0"/>
              <a:t>2- عناصر المشروع</a:t>
            </a:r>
          </a:p>
          <a:p>
            <a:pPr marL="0" indent="0" algn="just">
              <a:buNone/>
            </a:pPr>
            <a:r>
              <a:rPr lang="ar-IQ" dirty="0" smtClean="0"/>
              <a:t>أ- وجود عمل يتطلب انجازه .</a:t>
            </a:r>
          </a:p>
          <a:p>
            <a:pPr marL="0" indent="0" algn="just">
              <a:buNone/>
            </a:pPr>
            <a:r>
              <a:rPr lang="ar-IQ" dirty="0" smtClean="0"/>
              <a:t>ب- اشخاص يتولون مهمة انجاز هذه الاعمال</a:t>
            </a:r>
          </a:p>
          <a:p>
            <a:pPr marL="0" indent="0" algn="just">
              <a:buNone/>
            </a:pPr>
            <a:r>
              <a:rPr lang="ar-IQ" dirty="0" smtClean="0"/>
              <a:t>ج- سلطة تدير وتشرف على تنفيذ العمل المطلوب محل الانجاز</a:t>
            </a:r>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20688"/>
            <a:ext cx="8229600" cy="5433467"/>
          </a:xfrm>
        </p:spPr>
        <p:txBody>
          <a:bodyPr>
            <a:normAutofit/>
          </a:bodyPr>
          <a:lstStyle/>
          <a:p>
            <a:pPr marL="0" indent="0" algn="just">
              <a:buNone/>
            </a:pPr>
            <a:r>
              <a:rPr lang="ar-IQ" sz="3200" dirty="0" smtClean="0"/>
              <a:t>وبذلك فان اجتماع هذه العناصر تكون مشروع فوجود العمل الذي يقتضي انجازه يعد هدف جماعة العمل والذي يدور بين الحصول على الارباح او تحقيق غرض خيري كما هو الحال بشأن المصانع التي تقيمها الجمعيات الخيرية بهدف توزيع منتجاتها الى المحتاجين ومع ذلك فان هذا المصنع يعد مشروعا حقيقا وفق احكام قانون العمل كما يقتضي وجود اشخاص يتولون مهمة القيام بالعمل في المشروع سواء تم تشغيل هؤلاء الاشخاص بصفة دائمة او بصورة مؤقتة كما </a:t>
            </a:r>
            <a:endParaRPr lang="ar-IQ" sz="3200" dirty="0" smtClean="0">
              <a:solidFill>
                <a:prstClr val="black"/>
              </a:solidFill>
            </a:endParaRPr>
          </a:p>
          <a:p>
            <a:pPr marL="0" indent="0" algn="just">
              <a:buNone/>
            </a:pPr>
            <a:endParaRPr lang="ar-IQ" dirty="0">
              <a:solidFill>
                <a:prstClr val="black"/>
              </a:solidFill>
            </a:endParaRPr>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sz="3200" dirty="0" smtClean="0"/>
              <a:t>ان القانون لا يستلزم تشغيل حد ادن للعمال لغرض قيام المشروع .</a:t>
            </a:r>
          </a:p>
          <a:p>
            <a:pPr marL="0" indent="0" algn="just">
              <a:buNone/>
            </a:pPr>
            <a:r>
              <a:rPr lang="ar-IQ" sz="3200" dirty="0" smtClean="0"/>
              <a:t>اما رئيس المشروع فانه يعد رئيس الجماعة التي تعمل في اطار هذا المشروع لتحقيق الهدف الذي وجد من اجله اذا يقوم </a:t>
            </a:r>
            <a:r>
              <a:rPr lang="ar-IQ" sz="3200" dirty="0" err="1" smtClean="0"/>
              <a:t>ابتداءا</a:t>
            </a:r>
            <a:r>
              <a:rPr lang="ar-IQ" sz="3200" dirty="0" smtClean="0"/>
              <a:t> تحديد غرض المشروع كما يتولى مهمة ادارته سواء كان عن طريق الوسائل المادية او العناصر البشرية فقد اعطت التشريعات المعاصرة للعمال الحق في المشاركة في ادارة هذه المشاريع الى جانب صاحب العمل. </a:t>
            </a:r>
            <a:endParaRPr lang="ar-IQ" sz="3200" dirty="0" smtClean="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7239000" cy="5979064"/>
          </a:xfrm>
        </p:spPr>
        <p:txBody>
          <a:bodyPr/>
          <a:lstStyle/>
          <a:p>
            <a:pPr marL="0" lvl="0" indent="0" algn="just">
              <a:buClr>
                <a:srgbClr val="B13F9A"/>
              </a:buClr>
              <a:buNone/>
            </a:pPr>
            <a:r>
              <a:rPr lang="ar-IQ" dirty="0" smtClean="0">
                <a:solidFill>
                  <a:prstClr val="black"/>
                </a:solidFill>
              </a:rPr>
              <a:t>العمل قبل انتهاء مدة العقد لسبب غير مشروع.</a:t>
            </a:r>
          </a:p>
          <a:p>
            <a:pPr marL="0" lvl="0" indent="0" algn="just">
              <a:buClr>
                <a:srgbClr val="B13F9A"/>
              </a:buClr>
              <a:buNone/>
            </a:pPr>
            <a:r>
              <a:rPr lang="ar-IQ" dirty="0" smtClean="0">
                <a:solidFill>
                  <a:prstClr val="black"/>
                </a:solidFill>
              </a:rPr>
              <a:t>ه- يتحمل صاحب العمل عند وفاة العامل الاجنبي تجهيز ونقل جثمانه الى موطنه الاصلي او محل اقامته اذا طلب </a:t>
            </a:r>
            <a:r>
              <a:rPr lang="ar-IQ" dirty="0" err="1" smtClean="0">
                <a:solidFill>
                  <a:prstClr val="black"/>
                </a:solidFill>
              </a:rPr>
              <a:t>ذووه</a:t>
            </a:r>
            <a:r>
              <a:rPr lang="ar-IQ" dirty="0" smtClean="0">
                <a:solidFill>
                  <a:prstClr val="black"/>
                </a:solidFill>
              </a:rPr>
              <a:t> ذلك</a:t>
            </a:r>
          </a:p>
          <a:p>
            <a:pPr marL="0" lvl="0" indent="0" algn="just">
              <a:buClr>
                <a:srgbClr val="B13F9A"/>
              </a:buClr>
              <a:buNone/>
            </a:pPr>
            <a:r>
              <a:rPr lang="ar-IQ" dirty="0" smtClean="0">
                <a:solidFill>
                  <a:prstClr val="black"/>
                </a:solidFill>
              </a:rPr>
              <a:t>كما </a:t>
            </a:r>
            <a:r>
              <a:rPr lang="ar-IQ" dirty="0">
                <a:solidFill>
                  <a:prstClr val="black"/>
                </a:solidFill>
              </a:rPr>
              <a:t>الزم القانون العامل الاجنبي القيام بالواجبات الاتية:</a:t>
            </a:r>
          </a:p>
          <a:p>
            <a:pPr marL="0" indent="0">
              <a:buNone/>
            </a:pPr>
            <a:r>
              <a:rPr lang="ar-IQ" dirty="0" smtClean="0"/>
              <a:t>أ- التوقف عن الاستمرار بالعمل عند انتهاء مدة نفاذ الاجازة الا اذا تم تجديدها.</a:t>
            </a:r>
          </a:p>
          <a:p>
            <a:pPr marL="0" indent="0">
              <a:buNone/>
            </a:pPr>
            <a:r>
              <a:rPr lang="ar-IQ" dirty="0" smtClean="0"/>
              <a:t>ب- ان يسلم الاجازة الممنوحة له الى صاحب العمل عند انتهاء علاقة العمل </a:t>
            </a:r>
            <a:r>
              <a:rPr lang="ar-IQ" dirty="0" err="1" smtClean="0"/>
              <a:t>لاي</a:t>
            </a:r>
            <a:r>
              <a:rPr lang="ar-IQ" dirty="0" smtClean="0"/>
              <a:t> سبب قانوني كان.</a:t>
            </a:r>
          </a:p>
          <a:p>
            <a:pPr marL="0" indent="0">
              <a:buNone/>
            </a:pPr>
            <a:r>
              <a:rPr lang="ar-IQ" dirty="0" smtClean="0"/>
              <a:t>ج- ان يقدم تعهدا خطيا بتدريب عدد كاف من عمال المشروع على نوع العمل الذي يمارسه خلال فترة الاجازة وان يحتفظ </a:t>
            </a:r>
            <a:r>
              <a:rPr lang="ar-IQ" smtClean="0"/>
              <a:t>بها صاحب العمل.</a:t>
            </a:r>
            <a:endParaRPr lang="ar-IQ" dirty="0"/>
          </a:p>
        </p:txBody>
      </p:sp>
    </p:spTree>
    <p:extLst>
      <p:ext uri="{BB962C8B-B14F-4D97-AF65-F5344CB8AC3E}">
        <p14:creationId xmlns:p14="http://schemas.microsoft.com/office/powerpoint/2010/main" val="35271810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448</TotalTime>
  <Words>402</Words>
  <Application>Microsoft Office PowerPoint</Application>
  <PresentationFormat>عرض على الشاشة (3:4)‏</PresentationFormat>
  <Paragraphs>24</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وافر</vt:lpstr>
      <vt:lpstr>محاضرات مادة قانون العمل </vt:lpstr>
      <vt:lpstr>نظرية المشروع</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66</cp:revision>
  <dcterms:created xsi:type="dcterms:W3CDTF">2017-05-23T05:22:20Z</dcterms:created>
  <dcterms:modified xsi:type="dcterms:W3CDTF">2020-01-18T08:45:23Z</dcterms:modified>
</cp:coreProperties>
</file>