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6F3FAE7-0F4C-414F-A78A-F49A652AC94F}" type="datetimeFigureOut">
              <a:rPr lang="ar-IQ" smtClean="0"/>
              <a:t>22/05/1441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1330462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6F3FAE7-0F4C-414F-A78A-F49A652AC94F}" type="datetimeFigureOut">
              <a:rPr lang="ar-IQ" smtClean="0"/>
              <a:t>22/05/1441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189299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6F3FAE7-0F4C-414F-A78A-F49A652AC94F}" type="datetimeFigureOut">
              <a:rPr lang="ar-IQ" smtClean="0"/>
              <a:t>22/05/1441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3138668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6F3FAE7-0F4C-414F-A78A-F49A652AC94F}" type="datetimeFigureOut">
              <a:rPr lang="ar-IQ" smtClean="0"/>
              <a:t>22/05/1441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873462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6F3FAE7-0F4C-414F-A78A-F49A652AC94F}" type="datetimeFigureOut">
              <a:rPr lang="ar-IQ" smtClean="0"/>
              <a:t>22/05/1441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678923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6F3FAE7-0F4C-414F-A78A-F49A652AC94F}" type="datetimeFigureOut">
              <a:rPr lang="ar-IQ" smtClean="0"/>
              <a:t>22/05/1441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3484101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6F3FAE7-0F4C-414F-A78A-F49A652AC94F}" type="datetimeFigureOut">
              <a:rPr lang="ar-IQ" smtClean="0"/>
              <a:t>22/05/1441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283223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6F3FAE7-0F4C-414F-A78A-F49A652AC94F}" type="datetimeFigureOut">
              <a:rPr lang="ar-IQ" smtClean="0"/>
              <a:t>22/05/1441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1407686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6F3FAE7-0F4C-414F-A78A-F49A652AC94F}" type="datetimeFigureOut">
              <a:rPr lang="ar-IQ" smtClean="0"/>
              <a:t>22/05/1441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4004878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F3FAE7-0F4C-414F-A78A-F49A652AC94F}" type="datetimeFigureOut">
              <a:rPr lang="ar-IQ" smtClean="0"/>
              <a:t>22/05/1441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3086889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F3FAE7-0F4C-414F-A78A-F49A652AC94F}" type="datetimeFigureOut">
              <a:rPr lang="ar-IQ" smtClean="0"/>
              <a:t>22/05/1441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1825142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F3FAE7-0F4C-414F-A78A-F49A652AC94F}" type="datetimeFigureOut">
              <a:rPr lang="ar-IQ" smtClean="0"/>
              <a:t>22/05/1441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C441760-ABDB-42B1-BD39-6390B446124B}" type="slidenum">
              <a:rPr lang="ar-IQ" smtClean="0"/>
              <a:t>‹#›</a:t>
            </a:fld>
            <a:endParaRPr lang="ar-IQ"/>
          </a:p>
        </p:txBody>
      </p:sp>
    </p:spTree>
    <p:extLst>
      <p:ext uri="{BB962C8B-B14F-4D97-AF65-F5344CB8AC3E}">
        <p14:creationId xmlns:p14="http://schemas.microsoft.com/office/powerpoint/2010/main" val="2549308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الكترونية لمادة قانون الأحوال الشخصية رقم 188 لسنة 1959</a:t>
            </a:r>
            <a:endParaRPr lang="ar-IQ" dirty="0"/>
          </a:p>
        </p:txBody>
      </p:sp>
      <p:sp>
        <p:nvSpPr>
          <p:cNvPr id="3" name="عنوان فرعي 2"/>
          <p:cNvSpPr>
            <a:spLocks noGrp="1"/>
          </p:cNvSpPr>
          <p:nvPr>
            <p:ph type="subTitle" idx="1"/>
          </p:nvPr>
        </p:nvSpPr>
        <p:spPr/>
        <p:txBody>
          <a:bodyPr/>
          <a:lstStyle/>
          <a:p>
            <a:r>
              <a:rPr lang="ar-IQ" dirty="0" smtClean="0">
                <a:solidFill>
                  <a:srgbClr val="FF0000"/>
                </a:solidFill>
              </a:rPr>
              <a:t>المرحلة الثانية العام الدراسي 2018 ،2019 </a:t>
            </a:r>
          </a:p>
          <a:p>
            <a:r>
              <a:rPr lang="ar-IQ" dirty="0" smtClean="0">
                <a:solidFill>
                  <a:srgbClr val="FF0000"/>
                </a:solidFill>
              </a:rPr>
              <a:t>استاذ المادة :</a:t>
            </a:r>
            <a:r>
              <a:rPr lang="ar-IQ" dirty="0" err="1" smtClean="0">
                <a:solidFill>
                  <a:srgbClr val="FF0000"/>
                </a:solidFill>
              </a:rPr>
              <a:t>د.زينة</a:t>
            </a:r>
            <a:r>
              <a:rPr lang="ar-IQ" dirty="0" smtClean="0">
                <a:solidFill>
                  <a:srgbClr val="FF0000"/>
                </a:solidFill>
              </a:rPr>
              <a:t> حسين علوان </a:t>
            </a:r>
            <a:endParaRPr lang="ar-IQ" dirty="0">
              <a:solidFill>
                <a:srgbClr val="FF0000"/>
              </a:solidFill>
            </a:endParaRPr>
          </a:p>
        </p:txBody>
      </p:sp>
    </p:spTree>
    <p:extLst>
      <p:ext uri="{BB962C8B-B14F-4D97-AF65-F5344CB8AC3E}">
        <p14:creationId xmlns:p14="http://schemas.microsoft.com/office/powerpoint/2010/main" val="758588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الخامسة </a:t>
            </a:r>
            <a:endParaRPr lang="ar-IQ" dirty="0"/>
          </a:p>
        </p:txBody>
      </p:sp>
      <p:sp>
        <p:nvSpPr>
          <p:cNvPr id="3" name="عنصر نائب للمحتوى 2"/>
          <p:cNvSpPr>
            <a:spLocks noGrp="1"/>
          </p:cNvSpPr>
          <p:nvPr>
            <p:ph idx="1"/>
          </p:nvPr>
        </p:nvSpPr>
        <p:spPr/>
        <p:txBody>
          <a:bodyPr/>
          <a:lstStyle/>
          <a:p>
            <a:r>
              <a:rPr lang="ar-IQ" b="1" dirty="0" smtClean="0"/>
              <a:t>شروط النفاذ </a:t>
            </a:r>
            <a:r>
              <a:rPr lang="ar-IQ" dirty="0" smtClean="0"/>
              <a:t>:</a:t>
            </a:r>
            <a:r>
              <a:rPr lang="ar-IQ" sz="2000" dirty="0" smtClean="0"/>
              <a:t>وهي الشروط اذا تحققت ترتب عليها اثر العقد ذاتيا من غير حاجة الى اجازة احد من غير العاقدين </a:t>
            </a:r>
          </a:p>
          <a:p>
            <a:r>
              <a:rPr lang="ar-IQ" sz="2000" dirty="0" smtClean="0"/>
              <a:t>ان يكون العاقدين كاملي الاهلية </a:t>
            </a:r>
          </a:p>
          <a:p>
            <a:r>
              <a:rPr lang="ar-IQ" sz="2000" dirty="0" smtClean="0"/>
              <a:t>ان يكون كل من العاقدين ذا صفة شرعية في تولي العقد </a:t>
            </a:r>
          </a:p>
          <a:p>
            <a:r>
              <a:rPr lang="ar-IQ" sz="2000" b="1" dirty="0" smtClean="0"/>
              <a:t>شروط اللزوم:</a:t>
            </a:r>
          </a:p>
          <a:p>
            <a:r>
              <a:rPr lang="ar-IQ" sz="2000" dirty="0" smtClean="0"/>
              <a:t>اذ زوجت </a:t>
            </a:r>
            <a:r>
              <a:rPr lang="ar-IQ" sz="2000" dirty="0" err="1" smtClean="0"/>
              <a:t>المراة</a:t>
            </a:r>
            <a:r>
              <a:rPr lang="ar-IQ" sz="2000" dirty="0" smtClean="0"/>
              <a:t> كاملة الاهلية نفسها وجب ان يكون الزوج كفئا لها</a:t>
            </a:r>
          </a:p>
          <a:p>
            <a:r>
              <a:rPr lang="ar-IQ" sz="2000" dirty="0" smtClean="0"/>
              <a:t>اذا زوجت </a:t>
            </a:r>
            <a:r>
              <a:rPr lang="ar-IQ" sz="2000" dirty="0" err="1" smtClean="0"/>
              <a:t>المراة</a:t>
            </a:r>
            <a:r>
              <a:rPr lang="ar-IQ" sz="2000" dirty="0" smtClean="0"/>
              <a:t> نفسها وهي كاملة الاهلية لزم ان يكون مهرها مهر المثل او اكثر </a:t>
            </a:r>
          </a:p>
          <a:p>
            <a:r>
              <a:rPr lang="ar-IQ" sz="2000" dirty="0" smtClean="0"/>
              <a:t>ان يكون الولي الاب او الجد معروف بحسن التصرف بالنسبة لزواج ناقص الاهلية </a:t>
            </a:r>
          </a:p>
          <a:p>
            <a:r>
              <a:rPr lang="ar-IQ" sz="2000" dirty="0" smtClean="0"/>
              <a:t>ان يكون عقد الزواج خاليا من التغرير </a:t>
            </a:r>
          </a:p>
          <a:p>
            <a:endParaRPr lang="ar-IQ" sz="2000" dirty="0"/>
          </a:p>
        </p:txBody>
      </p:sp>
    </p:spTree>
    <p:extLst>
      <p:ext uri="{BB962C8B-B14F-4D97-AF65-F5344CB8AC3E}">
        <p14:creationId xmlns:p14="http://schemas.microsoft.com/office/powerpoint/2010/main" val="1537597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السادسة </a:t>
            </a:r>
            <a:endParaRPr lang="ar-IQ" dirty="0"/>
          </a:p>
        </p:txBody>
      </p:sp>
      <p:sp>
        <p:nvSpPr>
          <p:cNvPr id="3" name="عنصر نائب للمحتوى 2"/>
          <p:cNvSpPr>
            <a:spLocks noGrp="1"/>
          </p:cNvSpPr>
          <p:nvPr>
            <p:ph idx="1"/>
          </p:nvPr>
        </p:nvSpPr>
        <p:spPr/>
        <p:txBody>
          <a:bodyPr/>
          <a:lstStyle/>
          <a:p>
            <a:r>
              <a:rPr lang="ar-IQ" dirty="0" smtClean="0"/>
              <a:t>الشروط القانونية لعقد الزواج </a:t>
            </a:r>
          </a:p>
          <a:p>
            <a:r>
              <a:rPr lang="ar-IQ" dirty="0" smtClean="0"/>
              <a:t>تقديم بيان بلا طابع يتضمن هوية العاقدين وعمرهما ومقدار المهر وعدم وجود مانع شرعي من الزواج </a:t>
            </a:r>
          </a:p>
          <a:p>
            <a:r>
              <a:rPr lang="ar-IQ" dirty="0" smtClean="0"/>
              <a:t>يرفق البيان بتقرير طبي يؤيد سلامة الزوجين من الامراض </a:t>
            </a:r>
          </a:p>
          <a:p>
            <a:r>
              <a:rPr lang="ar-IQ" dirty="0" smtClean="0"/>
              <a:t>يدون ما تضمنه البيان في السجل ويوقع </a:t>
            </a:r>
            <a:r>
              <a:rPr lang="ar-IQ" dirty="0" err="1" smtClean="0"/>
              <a:t>بامضاء</a:t>
            </a:r>
            <a:r>
              <a:rPr lang="ar-IQ" dirty="0" smtClean="0"/>
              <a:t> العاقدين </a:t>
            </a:r>
          </a:p>
          <a:p>
            <a:r>
              <a:rPr lang="ar-IQ" dirty="0" smtClean="0"/>
              <a:t>يعمل بمضمون الحجج المسجلة وفق اصولها بلا بينة </a:t>
            </a:r>
            <a:endParaRPr lang="ar-IQ" dirty="0"/>
          </a:p>
        </p:txBody>
      </p:sp>
    </p:spTree>
    <p:extLst>
      <p:ext uri="{BB962C8B-B14F-4D97-AF65-F5344CB8AC3E}">
        <p14:creationId xmlns:p14="http://schemas.microsoft.com/office/powerpoint/2010/main" val="4041534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السابعة </a:t>
            </a:r>
            <a:endParaRPr lang="ar-IQ" dirty="0"/>
          </a:p>
        </p:txBody>
      </p:sp>
      <p:sp>
        <p:nvSpPr>
          <p:cNvPr id="3" name="عنصر نائب للمحتوى 2"/>
          <p:cNvSpPr>
            <a:spLocks noGrp="1"/>
          </p:cNvSpPr>
          <p:nvPr>
            <p:ph idx="1"/>
          </p:nvPr>
        </p:nvSpPr>
        <p:spPr/>
        <p:txBody>
          <a:bodyPr/>
          <a:lstStyle/>
          <a:p>
            <a:r>
              <a:rPr lang="ar-IQ" dirty="0" smtClean="0"/>
              <a:t>الولاية في عقد الزواج : هي سلطة شرعية يملك بها صاحبها حق التصرف في شؤون غيره جبرا عليه وتقسم الى </a:t>
            </a:r>
            <a:r>
              <a:rPr lang="ar-IQ" b="1" dirty="0" smtClean="0"/>
              <a:t>ولاية اجبارية</a:t>
            </a:r>
            <a:r>
              <a:rPr lang="ar-IQ" dirty="0" smtClean="0"/>
              <a:t> وهي التي ينفرد فيها الولي </a:t>
            </a:r>
            <a:r>
              <a:rPr lang="ar-IQ" dirty="0" err="1" smtClean="0"/>
              <a:t>بانشاء</a:t>
            </a:r>
            <a:r>
              <a:rPr lang="ar-IQ" dirty="0" smtClean="0"/>
              <a:t> عقد الزواج دون الرجوع الى احد كتزويج الاب ابنته </a:t>
            </a:r>
          </a:p>
          <a:p>
            <a:r>
              <a:rPr lang="ar-IQ" b="1" dirty="0" smtClean="0"/>
              <a:t>ولاية ندب :</a:t>
            </a:r>
            <a:r>
              <a:rPr lang="ar-IQ" dirty="0" smtClean="0"/>
              <a:t>وهي</a:t>
            </a:r>
            <a:r>
              <a:rPr lang="ar-IQ" b="1" dirty="0" smtClean="0"/>
              <a:t> </a:t>
            </a:r>
            <a:r>
              <a:rPr lang="ar-IQ" dirty="0" smtClean="0"/>
              <a:t>التي لا ينفرد فيها الولي </a:t>
            </a:r>
            <a:r>
              <a:rPr lang="ar-IQ" dirty="0" err="1" smtClean="0"/>
              <a:t>بانشاء</a:t>
            </a:r>
            <a:r>
              <a:rPr lang="ar-IQ" dirty="0" smtClean="0"/>
              <a:t> العقد بل يشترك مع غيره في الراي </a:t>
            </a:r>
          </a:p>
          <a:p>
            <a:r>
              <a:rPr lang="ar-IQ" dirty="0" smtClean="0"/>
              <a:t>شروط الولي :كمال الاهلية ، اتحاد الدين بين الولي والمولى عليه </a:t>
            </a:r>
          </a:p>
          <a:p>
            <a:endParaRPr lang="ar-IQ" dirty="0"/>
          </a:p>
        </p:txBody>
      </p:sp>
    </p:spTree>
    <p:extLst>
      <p:ext uri="{BB962C8B-B14F-4D97-AF65-F5344CB8AC3E}">
        <p14:creationId xmlns:p14="http://schemas.microsoft.com/office/powerpoint/2010/main" val="4086878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r>
              <a:rPr lang="ar-IQ" dirty="0" smtClean="0"/>
              <a:t>سقوط الخيار </a:t>
            </a:r>
          </a:p>
          <a:p>
            <a:r>
              <a:rPr lang="ar-IQ" dirty="0" smtClean="0"/>
              <a:t>خيار البلوغ هو الحق الذي يثبت للصغير والصغيرة اذا بلغا وكان قد زوجهما غير الاب والجد </a:t>
            </a:r>
          </a:p>
          <a:p>
            <a:r>
              <a:rPr lang="ar-IQ" dirty="0" smtClean="0"/>
              <a:t>خيار </a:t>
            </a:r>
            <a:r>
              <a:rPr lang="ar-IQ" dirty="0" err="1" smtClean="0"/>
              <a:t>الافاقة:وهو</a:t>
            </a:r>
            <a:r>
              <a:rPr lang="ar-IQ" dirty="0" smtClean="0"/>
              <a:t> الحق الذي يثبت للكبير المجنون او المعتوه او الكبير</a:t>
            </a:r>
          </a:p>
          <a:p>
            <a:r>
              <a:rPr lang="ar-IQ" dirty="0" smtClean="0"/>
              <a:t>ة المجنونة او المعتوهة اذا زال الجنون او العته  و لم يتطرق قانون الاحوال الشخصية العراقي الى احكام الولاية الا ان القضاء </a:t>
            </a:r>
            <a:r>
              <a:rPr lang="ar-IQ" dirty="0" err="1" smtClean="0"/>
              <a:t>ياخذ</a:t>
            </a:r>
            <a:r>
              <a:rPr lang="ar-IQ" dirty="0" smtClean="0"/>
              <a:t> بها تبعا </a:t>
            </a:r>
            <a:r>
              <a:rPr lang="ar-IQ" dirty="0" err="1" smtClean="0"/>
              <a:t>لاحكام</a:t>
            </a:r>
            <a:r>
              <a:rPr lang="ar-IQ" dirty="0" smtClean="0"/>
              <a:t> الشريعة الاسلامية </a:t>
            </a:r>
            <a:endParaRPr lang="ar-IQ" dirty="0"/>
          </a:p>
        </p:txBody>
      </p:sp>
    </p:spTree>
    <p:extLst>
      <p:ext uri="{BB962C8B-B14F-4D97-AF65-F5344CB8AC3E}">
        <p14:creationId xmlns:p14="http://schemas.microsoft.com/office/powerpoint/2010/main" val="2941211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الثامنة </a:t>
            </a:r>
            <a:endParaRPr lang="ar-IQ" dirty="0"/>
          </a:p>
        </p:txBody>
      </p:sp>
      <p:sp>
        <p:nvSpPr>
          <p:cNvPr id="3" name="عنصر نائب للمحتوى 2"/>
          <p:cNvSpPr>
            <a:spLocks noGrp="1"/>
          </p:cNvSpPr>
          <p:nvPr>
            <p:ph idx="1"/>
          </p:nvPr>
        </p:nvSpPr>
        <p:spPr/>
        <p:txBody>
          <a:bodyPr/>
          <a:lstStyle/>
          <a:p>
            <a:r>
              <a:rPr lang="ar-IQ" dirty="0" smtClean="0"/>
              <a:t>الكفاءة في عقد الزواج وهو ان يساوي الرجل التي يريد الزواج بها في امور معينة وذهب جمهور الفقهاء ان الكفاءة شرط في الزواج واهم صفات المعتبرة تختلف باختلاف كل عصر بحسب العرف والجانب الذي تشترط فيه الكفاءة من جانب الزوج لافي الزوجة </a:t>
            </a:r>
            <a:r>
              <a:rPr lang="ar-IQ" dirty="0" err="1" smtClean="0"/>
              <a:t>لانه</a:t>
            </a:r>
            <a:r>
              <a:rPr lang="ar-IQ" dirty="0" smtClean="0"/>
              <a:t> صاحب السلطة الشرعية والزوجة تعير بدناءة زوجها وقت اعتبار  الكفاءة وقت انشاء العقد فقط </a:t>
            </a:r>
          </a:p>
          <a:p>
            <a:pPr marL="0" indent="0">
              <a:buNone/>
            </a:pPr>
            <a:endParaRPr lang="ar-IQ" dirty="0"/>
          </a:p>
        </p:txBody>
      </p:sp>
    </p:spTree>
    <p:extLst>
      <p:ext uri="{BB962C8B-B14F-4D97-AF65-F5344CB8AC3E}">
        <p14:creationId xmlns:p14="http://schemas.microsoft.com/office/powerpoint/2010/main" val="4247485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التاسعة </a:t>
            </a:r>
            <a:endParaRPr lang="ar-IQ" dirty="0"/>
          </a:p>
        </p:txBody>
      </p:sp>
      <p:sp>
        <p:nvSpPr>
          <p:cNvPr id="3" name="عنصر نائب للمحتوى 2"/>
          <p:cNvSpPr>
            <a:spLocks noGrp="1"/>
          </p:cNvSpPr>
          <p:nvPr>
            <p:ph idx="1"/>
          </p:nvPr>
        </p:nvSpPr>
        <p:spPr/>
        <p:txBody>
          <a:bodyPr/>
          <a:lstStyle/>
          <a:p>
            <a:r>
              <a:rPr lang="ar-IQ" dirty="0" smtClean="0"/>
              <a:t>الوكالة في الزواج تفويض الانسان غيره بالتصرف في امره واقامته مقامه  </a:t>
            </a:r>
          </a:p>
          <a:p>
            <a:r>
              <a:rPr lang="ar-IQ" dirty="0" smtClean="0"/>
              <a:t>وليس للوكيل ان يوكل غيره </a:t>
            </a:r>
          </a:p>
          <a:p>
            <a:r>
              <a:rPr lang="ar-IQ" dirty="0" smtClean="0"/>
              <a:t>حقوق الزواج لا تلزم الوكيل </a:t>
            </a:r>
          </a:p>
          <a:p>
            <a:r>
              <a:rPr lang="ar-IQ" dirty="0" smtClean="0"/>
              <a:t>كل تصرف للوكيل في حدود وكالته نافذ على الموكل مالم يكن متهما في تصرفه فان خالف فيما وكل به كان العقد موقوفا على اجازة الموكل </a:t>
            </a:r>
            <a:endParaRPr lang="ar-IQ" dirty="0"/>
          </a:p>
        </p:txBody>
      </p:sp>
    </p:spTree>
    <p:extLst>
      <p:ext uri="{BB962C8B-B14F-4D97-AF65-F5344CB8AC3E}">
        <p14:creationId xmlns:p14="http://schemas.microsoft.com/office/powerpoint/2010/main" val="2127444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العاشرة </a:t>
            </a:r>
            <a:endParaRPr lang="ar-IQ" dirty="0"/>
          </a:p>
        </p:txBody>
      </p:sp>
      <p:sp>
        <p:nvSpPr>
          <p:cNvPr id="3" name="عنصر نائب للمحتوى 2"/>
          <p:cNvSpPr>
            <a:spLocks noGrp="1"/>
          </p:cNvSpPr>
          <p:nvPr>
            <p:ph idx="1"/>
          </p:nvPr>
        </p:nvSpPr>
        <p:spPr/>
        <p:txBody>
          <a:bodyPr/>
          <a:lstStyle/>
          <a:p>
            <a:r>
              <a:rPr lang="ar-IQ" dirty="0" smtClean="0"/>
              <a:t>المحرمات وزواج الكتابيات </a:t>
            </a:r>
          </a:p>
          <a:p>
            <a:r>
              <a:rPr lang="ar-IQ" dirty="0" smtClean="0"/>
              <a:t>المحرمات على </a:t>
            </a:r>
            <a:r>
              <a:rPr lang="ar-IQ" dirty="0" err="1" smtClean="0"/>
              <a:t>التابيد</a:t>
            </a:r>
            <a:r>
              <a:rPr lang="ar-IQ" dirty="0" smtClean="0"/>
              <a:t> :</a:t>
            </a:r>
          </a:p>
          <a:p>
            <a:r>
              <a:rPr lang="ar-IQ" dirty="0" smtClean="0"/>
              <a:t>المحرمات بسبب القرابة </a:t>
            </a:r>
          </a:p>
          <a:p>
            <a:r>
              <a:rPr lang="ar-IQ" dirty="0" smtClean="0"/>
              <a:t>المحرمات بسبب المصاهرة </a:t>
            </a:r>
          </a:p>
          <a:p>
            <a:r>
              <a:rPr lang="ar-IQ" dirty="0" smtClean="0"/>
              <a:t>المحرمات بسبب الرضاع </a:t>
            </a:r>
          </a:p>
          <a:p>
            <a:r>
              <a:rPr lang="ar-IQ" dirty="0" smtClean="0"/>
              <a:t>يثبت الرضاع بواحد من امرين الاقرار ،البينة </a:t>
            </a:r>
          </a:p>
          <a:p>
            <a:endParaRPr lang="ar-IQ" dirty="0" smtClean="0"/>
          </a:p>
          <a:p>
            <a:endParaRPr lang="ar-IQ" dirty="0"/>
          </a:p>
        </p:txBody>
      </p:sp>
    </p:spTree>
    <p:extLst>
      <p:ext uri="{BB962C8B-B14F-4D97-AF65-F5344CB8AC3E}">
        <p14:creationId xmlns:p14="http://schemas.microsoft.com/office/powerpoint/2010/main" val="975363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الحادي عشر </a:t>
            </a:r>
            <a:br>
              <a:rPr lang="ar-IQ" dirty="0" smtClean="0"/>
            </a:br>
            <a:endParaRPr lang="ar-IQ" dirty="0"/>
          </a:p>
        </p:txBody>
      </p:sp>
      <p:sp>
        <p:nvSpPr>
          <p:cNvPr id="3" name="عنصر نائب للمحتوى 2"/>
          <p:cNvSpPr>
            <a:spLocks noGrp="1"/>
          </p:cNvSpPr>
          <p:nvPr>
            <p:ph idx="1"/>
          </p:nvPr>
        </p:nvSpPr>
        <p:spPr/>
        <p:txBody>
          <a:bodyPr>
            <a:normAutofit/>
          </a:bodyPr>
          <a:lstStyle/>
          <a:p>
            <a:r>
              <a:rPr lang="ar-IQ" sz="2000" dirty="0" smtClean="0"/>
              <a:t>المحرمات على </a:t>
            </a:r>
            <a:r>
              <a:rPr lang="ar-IQ" sz="2000" dirty="0" err="1" smtClean="0"/>
              <a:t>التاقيت</a:t>
            </a:r>
            <a:r>
              <a:rPr lang="ar-IQ" sz="2000" dirty="0" smtClean="0"/>
              <a:t> </a:t>
            </a:r>
          </a:p>
          <a:p>
            <a:r>
              <a:rPr lang="ar-IQ" sz="2000" dirty="0" smtClean="0"/>
              <a:t>المشغولة بحق الغير </a:t>
            </a:r>
          </a:p>
          <a:p>
            <a:r>
              <a:rPr lang="ar-IQ" sz="2000" dirty="0" smtClean="0"/>
              <a:t>الجمع بين محرمين </a:t>
            </a:r>
          </a:p>
          <a:p>
            <a:r>
              <a:rPr lang="ar-IQ" sz="2000" dirty="0" smtClean="0"/>
              <a:t>المطلقة ثلاثا </a:t>
            </a:r>
          </a:p>
          <a:p>
            <a:r>
              <a:rPr lang="ar-IQ" sz="2000" dirty="0" smtClean="0"/>
              <a:t>الامة على الحرة </a:t>
            </a:r>
          </a:p>
          <a:p>
            <a:r>
              <a:rPr lang="ar-IQ" sz="2000" dirty="0" smtClean="0"/>
              <a:t>الملاعنة </a:t>
            </a:r>
          </a:p>
          <a:p>
            <a:r>
              <a:rPr lang="ar-IQ" sz="2000" dirty="0" smtClean="0"/>
              <a:t>عديمة الدين السماوي </a:t>
            </a:r>
          </a:p>
          <a:p>
            <a:r>
              <a:rPr lang="ar-IQ" sz="2000" dirty="0" err="1" smtClean="0"/>
              <a:t>المراةالخامسة</a:t>
            </a:r>
            <a:endParaRPr lang="ar-IQ" sz="2000" dirty="0" smtClean="0"/>
          </a:p>
        </p:txBody>
      </p:sp>
      <p:sp>
        <p:nvSpPr>
          <p:cNvPr id="4" name="مستطيل 3"/>
          <p:cNvSpPr/>
          <p:nvPr/>
        </p:nvSpPr>
        <p:spPr>
          <a:xfrm>
            <a:off x="1619672" y="4293096"/>
            <a:ext cx="4572000" cy="1908215"/>
          </a:xfrm>
          <a:prstGeom prst="rect">
            <a:avLst/>
          </a:prstGeom>
        </p:spPr>
        <p:txBody>
          <a:bodyPr>
            <a:spAutoFit/>
          </a:bodyPr>
          <a:lstStyle/>
          <a:p>
            <a:r>
              <a:rPr lang="ar-IQ" sz="2000" dirty="0" smtClean="0"/>
              <a:t>زواج الكتابيات :</a:t>
            </a:r>
            <a:r>
              <a:rPr lang="ar-IQ" sz="2000" dirty="0" err="1" smtClean="0"/>
              <a:t>لايشترط</a:t>
            </a:r>
            <a:r>
              <a:rPr lang="ar-IQ" sz="2000" dirty="0" smtClean="0"/>
              <a:t> فيه ان يكون الشهود مسلمين </a:t>
            </a:r>
          </a:p>
          <a:p>
            <a:r>
              <a:rPr lang="ar-IQ" sz="2000" dirty="0" smtClean="0"/>
              <a:t>ان التوارث ينعدم بين المسلم والكتابية لان اختلاف الدين مانع من موانع الميراث </a:t>
            </a:r>
          </a:p>
          <a:p>
            <a:r>
              <a:rPr lang="ar-IQ" sz="2000" dirty="0" smtClean="0"/>
              <a:t>اسلام احد الزوجين  قبل الاخر تابع </a:t>
            </a:r>
            <a:r>
              <a:rPr lang="ar-IQ" sz="2000" dirty="0" err="1" smtClean="0"/>
              <a:t>لاحكام</a:t>
            </a:r>
            <a:r>
              <a:rPr lang="ar-IQ" sz="2000" dirty="0" smtClean="0"/>
              <a:t> الشريعة في بقاء الزوجية او التفريق بين بين الزوجين </a:t>
            </a:r>
          </a:p>
          <a:p>
            <a:endParaRPr lang="ar-IQ" dirty="0"/>
          </a:p>
        </p:txBody>
      </p:sp>
    </p:spTree>
    <p:extLst>
      <p:ext uri="{BB962C8B-B14F-4D97-AF65-F5344CB8AC3E}">
        <p14:creationId xmlns:p14="http://schemas.microsoft.com/office/powerpoint/2010/main" val="561618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الثاني عشر </a:t>
            </a:r>
            <a:endParaRPr lang="ar-IQ" dirty="0"/>
          </a:p>
        </p:txBody>
      </p:sp>
      <p:sp>
        <p:nvSpPr>
          <p:cNvPr id="3" name="عنصر نائب للمحتوى 2"/>
          <p:cNvSpPr>
            <a:spLocks noGrp="1"/>
          </p:cNvSpPr>
          <p:nvPr>
            <p:ph idx="1"/>
          </p:nvPr>
        </p:nvSpPr>
        <p:spPr/>
        <p:txBody>
          <a:bodyPr/>
          <a:lstStyle/>
          <a:p>
            <a:r>
              <a:rPr lang="ar-IQ" dirty="0" smtClean="0"/>
              <a:t>اثار العقد </a:t>
            </a:r>
          </a:p>
          <a:p>
            <a:r>
              <a:rPr lang="ar-IQ" dirty="0" smtClean="0"/>
              <a:t>المهر هو المال الذي تستحقه </a:t>
            </a:r>
            <a:r>
              <a:rPr lang="ar-IQ" dirty="0" err="1" smtClean="0"/>
              <a:t>االزوجة</a:t>
            </a:r>
            <a:r>
              <a:rPr lang="ar-IQ" dirty="0" smtClean="0"/>
              <a:t> على الزوج بالعقد عليها او بالدخول بها دخولا حقيقيا </a:t>
            </a:r>
          </a:p>
          <a:p>
            <a:r>
              <a:rPr lang="ar-IQ" dirty="0" smtClean="0"/>
              <a:t>حكم المهر هو وجوب على الرجل دون </a:t>
            </a:r>
            <a:r>
              <a:rPr lang="ar-IQ" dirty="0" err="1" smtClean="0"/>
              <a:t>المراة</a:t>
            </a:r>
            <a:r>
              <a:rPr lang="ar-IQ" dirty="0" smtClean="0"/>
              <a:t> </a:t>
            </a:r>
          </a:p>
          <a:p>
            <a:r>
              <a:rPr lang="ar-IQ" dirty="0" smtClean="0"/>
              <a:t>دليل مشروعيته «فما </a:t>
            </a:r>
            <a:r>
              <a:rPr lang="ar-IQ" dirty="0" err="1" smtClean="0"/>
              <a:t>استمتعم</a:t>
            </a:r>
            <a:r>
              <a:rPr lang="ar-IQ" dirty="0" smtClean="0"/>
              <a:t> به منهن فاتوهن اجورهن فريضة» انواعه : المهر المسمى ، المهر المثل  لا يشترط ان يكون حالا بل يصح ان يتفق الزوجان على </a:t>
            </a:r>
            <a:r>
              <a:rPr lang="ar-IQ" dirty="0" err="1" smtClean="0"/>
              <a:t>تاجيله</a:t>
            </a:r>
            <a:r>
              <a:rPr lang="ar-IQ" dirty="0" smtClean="0"/>
              <a:t> كلا او </a:t>
            </a:r>
            <a:r>
              <a:rPr lang="ar-IQ" dirty="0" err="1" smtClean="0"/>
              <a:t>تاجيل</a:t>
            </a:r>
            <a:r>
              <a:rPr lang="ar-IQ" dirty="0" smtClean="0"/>
              <a:t> بعضه وتعجيل البعض الاخر </a:t>
            </a:r>
            <a:endParaRPr lang="ar-IQ" dirty="0"/>
          </a:p>
        </p:txBody>
      </p:sp>
    </p:spTree>
    <p:extLst>
      <p:ext uri="{BB962C8B-B14F-4D97-AF65-F5344CB8AC3E}">
        <p14:creationId xmlns:p14="http://schemas.microsoft.com/office/powerpoint/2010/main" val="717387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r>
              <a:rPr lang="ar-IQ" dirty="0" smtClean="0"/>
              <a:t>الحالات التي تستحق الزوجة فيها كل المهر </a:t>
            </a:r>
          </a:p>
          <a:p>
            <a:r>
              <a:rPr lang="ar-IQ" dirty="0" smtClean="0"/>
              <a:t>اذا مات احد الزوجين بعد العقد الصحيح وقبل الدخول المعتبر شرعا </a:t>
            </a:r>
          </a:p>
          <a:p>
            <a:r>
              <a:rPr lang="ar-IQ" dirty="0" smtClean="0"/>
              <a:t>الدخول الحقيقي </a:t>
            </a:r>
          </a:p>
          <a:p>
            <a:r>
              <a:rPr lang="ar-IQ" dirty="0" smtClean="0"/>
              <a:t>الخلوة الصحيحة </a:t>
            </a:r>
          </a:p>
          <a:p>
            <a:r>
              <a:rPr lang="ar-IQ" dirty="0" smtClean="0"/>
              <a:t>متى يجب للزوجة نصف المهر ان يكون العقد صحيحا ،</a:t>
            </a:r>
            <a:r>
              <a:rPr lang="ar-IQ" smtClean="0"/>
              <a:t>ان يكون المهر مسمى عند العقد </a:t>
            </a:r>
            <a:endParaRPr lang="ar-IQ"/>
          </a:p>
        </p:txBody>
      </p:sp>
    </p:spTree>
    <p:extLst>
      <p:ext uri="{BB962C8B-B14F-4D97-AF65-F5344CB8AC3E}">
        <p14:creationId xmlns:p14="http://schemas.microsoft.com/office/powerpoint/2010/main" val="672746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المحاضرة الاولى </a:t>
            </a:r>
          </a:p>
          <a:p>
            <a:r>
              <a:rPr lang="ar-IQ" dirty="0" smtClean="0"/>
              <a:t>تعريف عقد الزواج :عقد يفيد حل استمتاع كل من الرجل والمرأة </a:t>
            </a:r>
            <a:r>
              <a:rPr lang="ar-IQ" dirty="0" err="1" smtClean="0"/>
              <a:t>بالاخر</a:t>
            </a:r>
            <a:r>
              <a:rPr lang="ar-IQ" dirty="0" smtClean="0"/>
              <a:t> على الوجه المشروع </a:t>
            </a:r>
          </a:p>
          <a:p>
            <a:r>
              <a:rPr lang="ar-IQ" dirty="0" smtClean="0"/>
              <a:t>وعرفه المشرع العراقي بانه عقد بين رجل وامرأة تحل له شرعا غايته انشاء رابطة للحياة المشتركة والنسل </a:t>
            </a:r>
          </a:p>
          <a:p>
            <a:r>
              <a:rPr lang="ar-IQ" dirty="0" smtClean="0"/>
              <a:t>وحكم الزواج التكليفي انه سنة او مندوب اي انه يثاب على فعله ولا يعاقب على تركه </a:t>
            </a:r>
            <a:endParaRPr lang="ar-IQ" dirty="0"/>
          </a:p>
        </p:txBody>
      </p:sp>
    </p:spTree>
    <p:extLst>
      <p:ext uri="{BB962C8B-B14F-4D97-AF65-F5344CB8AC3E}">
        <p14:creationId xmlns:p14="http://schemas.microsoft.com/office/powerpoint/2010/main" val="3419181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الثالث عشر </a:t>
            </a:r>
            <a:endParaRPr lang="ar-IQ" dirty="0"/>
          </a:p>
        </p:txBody>
      </p:sp>
      <p:sp>
        <p:nvSpPr>
          <p:cNvPr id="3" name="عنصر نائب للمحتوى 2"/>
          <p:cNvSpPr>
            <a:spLocks noGrp="1"/>
          </p:cNvSpPr>
          <p:nvPr>
            <p:ph idx="1"/>
          </p:nvPr>
        </p:nvSpPr>
        <p:spPr/>
        <p:txBody>
          <a:bodyPr>
            <a:normAutofit/>
          </a:bodyPr>
          <a:lstStyle/>
          <a:p>
            <a:pPr marL="0" indent="0">
              <a:buNone/>
            </a:pPr>
            <a:r>
              <a:rPr lang="ar-IQ" sz="2000" dirty="0" smtClean="0"/>
              <a:t>الحالات التي يسقط  فيها كل المهر </a:t>
            </a:r>
          </a:p>
          <a:p>
            <a:pPr marL="0" indent="0">
              <a:buNone/>
            </a:pPr>
            <a:r>
              <a:rPr lang="ar-IQ" sz="2000" dirty="0" smtClean="0"/>
              <a:t>يسقط كل  المهر ولا يجب شيء للزوجة :</a:t>
            </a:r>
          </a:p>
          <a:p>
            <a:pPr marL="0" indent="0">
              <a:buNone/>
            </a:pPr>
            <a:r>
              <a:rPr lang="ar-IQ" sz="2000" dirty="0" smtClean="0"/>
              <a:t>اذا حصلت الفرقة قبل الدخول وكان السبب في ذلك الزوجة </a:t>
            </a:r>
          </a:p>
          <a:p>
            <a:pPr marL="0" indent="0">
              <a:buNone/>
            </a:pPr>
            <a:r>
              <a:rPr lang="ar-IQ" sz="2000" dirty="0" smtClean="0"/>
              <a:t>أذا حصلت الفرقة بسبب من الزوج وكانت ملغية للعقد من اساسه </a:t>
            </a:r>
          </a:p>
          <a:p>
            <a:pPr marL="0" indent="0">
              <a:buNone/>
            </a:pPr>
            <a:r>
              <a:rPr lang="ar-IQ" sz="2000" dirty="0" smtClean="0"/>
              <a:t>اذا برأت الزوجة زوجها من المهر فيسقط عنه </a:t>
            </a:r>
            <a:r>
              <a:rPr lang="ar-IQ" sz="2000" dirty="0" err="1" smtClean="0"/>
              <a:t>باسقاطها</a:t>
            </a:r>
            <a:r>
              <a:rPr lang="ar-IQ" sz="2000" dirty="0" smtClean="0"/>
              <a:t> هي لا </a:t>
            </a:r>
            <a:r>
              <a:rPr lang="ar-IQ" sz="2000" dirty="0" err="1" smtClean="0"/>
              <a:t>باسقاط</a:t>
            </a:r>
            <a:r>
              <a:rPr lang="ar-IQ" sz="2000" dirty="0" smtClean="0"/>
              <a:t> الشارع </a:t>
            </a:r>
          </a:p>
          <a:p>
            <a:pPr marL="0" indent="0">
              <a:buNone/>
            </a:pPr>
            <a:r>
              <a:rPr lang="ar-IQ" sz="2000" dirty="0" smtClean="0"/>
              <a:t>النفقة :حق للزوجة على زوجها ودليل وجوبها «اسكنوهن من حيث سكنتم من وجدكم ولا تضاروهن لتضيقوا عليهن وان كن اولات حمل فانفقوا عليهن حتى يضعن حملهن «</a:t>
            </a:r>
          </a:p>
          <a:p>
            <a:pPr marL="0" indent="0">
              <a:buNone/>
            </a:pPr>
            <a:r>
              <a:rPr lang="ar-IQ" sz="2000" dirty="0" smtClean="0"/>
              <a:t>حكم النفقة : حق الزوجة على زوجها </a:t>
            </a:r>
          </a:p>
        </p:txBody>
      </p:sp>
    </p:spTree>
    <p:extLst>
      <p:ext uri="{BB962C8B-B14F-4D97-AF65-F5344CB8AC3E}">
        <p14:creationId xmlns:p14="http://schemas.microsoft.com/office/powerpoint/2010/main" val="31385437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الرابعة عشر </a:t>
            </a:r>
            <a:endParaRPr lang="ar-IQ" dirty="0"/>
          </a:p>
        </p:txBody>
      </p:sp>
      <p:sp>
        <p:nvSpPr>
          <p:cNvPr id="3" name="عنصر نائب للمحتوى 2"/>
          <p:cNvSpPr>
            <a:spLocks noGrp="1"/>
          </p:cNvSpPr>
          <p:nvPr>
            <p:ph idx="1"/>
          </p:nvPr>
        </p:nvSpPr>
        <p:spPr/>
        <p:txBody>
          <a:bodyPr>
            <a:normAutofit/>
          </a:bodyPr>
          <a:lstStyle/>
          <a:p>
            <a:r>
              <a:rPr lang="ar-IQ" sz="2400" dirty="0" smtClean="0"/>
              <a:t>شروط استحقاق النفقة </a:t>
            </a:r>
          </a:p>
          <a:p>
            <a:r>
              <a:rPr lang="ar-IQ" sz="2400" dirty="0" smtClean="0"/>
              <a:t>ان يكون عقد الزواج صحيحا </a:t>
            </a:r>
          </a:p>
          <a:p>
            <a:r>
              <a:rPr lang="ar-IQ" sz="2400" dirty="0" smtClean="0"/>
              <a:t>ان تكون الزوجة صالحة للمعاشرة الزوجية </a:t>
            </a:r>
          </a:p>
          <a:p>
            <a:r>
              <a:rPr lang="ar-IQ" sz="2400" dirty="0" smtClean="0"/>
              <a:t>ان لا يفوت على الزوج حقه في احتباس الزوجة بغير مبرر شرعي وبسبب ليس من جهته </a:t>
            </a:r>
          </a:p>
          <a:p>
            <a:r>
              <a:rPr lang="ar-IQ" sz="2400" dirty="0" smtClean="0"/>
              <a:t>سقوط النفقة </a:t>
            </a:r>
          </a:p>
          <a:p>
            <a:r>
              <a:rPr lang="ar-IQ" sz="2400" dirty="0" smtClean="0"/>
              <a:t>اذا تركت بيت زوجها بلا اذن وبغير وجه شرعي </a:t>
            </a:r>
          </a:p>
          <a:p>
            <a:r>
              <a:rPr lang="ar-IQ" sz="2400" dirty="0" smtClean="0"/>
              <a:t>اذا حبست عن جريمة او دين </a:t>
            </a:r>
          </a:p>
          <a:p>
            <a:r>
              <a:rPr lang="ar-IQ" sz="2400" dirty="0" smtClean="0"/>
              <a:t>اذا امتنعت عن السفر مع زوجها بدون عذر شرعي </a:t>
            </a:r>
            <a:endParaRPr lang="ar-IQ" sz="2400" dirty="0"/>
          </a:p>
        </p:txBody>
      </p:sp>
    </p:spTree>
    <p:extLst>
      <p:ext uri="{BB962C8B-B14F-4D97-AF65-F5344CB8AC3E}">
        <p14:creationId xmlns:p14="http://schemas.microsoft.com/office/powerpoint/2010/main" val="18985545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الخامسة عشر </a:t>
            </a:r>
            <a:endParaRPr lang="ar-IQ" dirty="0"/>
          </a:p>
        </p:txBody>
      </p:sp>
      <p:sp>
        <p:nvSpPr>
          <p:cNvPr id="3" name="عنصر نائب للمحتوى 2"/>
          <p:cNvSpPr>
            <a:spLocks noGrp="1"/>
          </p:cNvSpPr>
          <p:nvPr>
            <p:ph idx="1"/>
          </p:nvPr>
        </p:nvSpPr>
        <p:spPr/>
        <p:txBody>
          <a:bodyPr/>
          <a:lstStyle/>
          <a:p>
            <a:r>
              <a:rPr lang="ar-IQ" dirty="0" smtClean="0"/>
              <a:t>تقدير النفقة </a:t>
            </a:r>
          </a:p>
          <a:p>
            <a:r>
              <a:rPr lang="ar-IQ" dirty="0" smtClean="0"/>
              <a:t>بحسب حالة الزوجين المالية يسرا او عسرا </a:t>
            </a:r>
          </a:p>
          <a:p>
            <a:r>
              <a:rPr lang="ar-IQ" dirty="0" smtClean="0"/>
              <a:t>حال الاسعار من ارتفاع وانخفاض </a:t>
            </a:r>
          </a:p>
          <a:p>
            <a:r>
              <a:rPr lang="ar-IQ" dirty="0" smtClean="0"/>
              <a:t>وقد نصت المادة 28 على ما </a:t>
            </a:r>
            <a:r>
              <a:rPr lang="ar-IQ" dirty="0" err="1" smtClean="0"/>
              <a:t>ياتي</a:t>
            </a:r>
            <a:r>
              <a:rPr lang="ar-IQ" dirty="0" smtClean="0"/>
              <a:t> «تجوز زيادة النفقة ونقصها بتبدل حالة الزوجين المالية واسعار البلد </a:t>
            </a:r>
          </a:p>
          <a:p>
            <a:r>
              <a:rPr lang="ar-IQ" dirty="0" smtClean="0"/>
              <a:t>تقبل دعوى الزيادة او النقص في النفقة المفروضة عند حدوث طوارئ تقتضي ذلك </a:t>
            </a:r>
            <a:endParaRPr lang="ar-IQ" dirty="0"/>
          </a:p>
        </p:txBody>
      </p:sp>
    </p:spTree>
    <p:extLst>
      <p:ext uri="{BB962C8B-B14F-4D97-AF65-F5344CB8AC3E}">
        <p14:creationId xmlns:p14="http://schemas.microsoft.com/office/powerpoint/2010/main" val="21815068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عناصر النفقة</a:t>
            </a:r>
          </a:p>
          <a:p>
            <a:r>
              <a:rPr lang="ar-IQ" dirty="0" smtClean="0"/>
              <a:t>ا:نـفقة الطعام </a:t>
            </a:r>
          </a:p>
          <a:p>
            <a:r>
              <a:rPr lang="ar-IQ" dirty="0" smtClean="0"/>
              <a:t>ب ـالكسوة </a:t>
            </a:r>
          </a:p>
          <a:p>
            <a:r>
              <a:rPr lang="ar-IQ" dirty="0" smtClean="0"/>
              <a:t>ج ـالمسكن </a:t>
            </a:r>
          </a:p>
          <a:p>
            <a:r>
              <a:rPr lang="ar-IQ" dirty="0" smtClean="0"/>
              <a:t>دـ نفقة الخادم </a:t>
            </a:r>
          </a:p>
          <a:p>
            <a:r>
              <a:rPr lang="ar-IQ" dirty="0" smtClean="0"/>
              <a:t>ه ـ اجرة التطبيب </a:t>
            </a:r>
            <a:endParaRPr lang="ar-IQ" dirty="0"/>
          </a:p>
        </p:txBody>
      </p:sp>
    </p:spTree>
    <p:extLst>
      <p:ext uri="{BB962C8B-B14F-4D97-AF65-F5344CB8AC3E}">
        <p14:creationId xmlns:p14="http://schemas.microsoft.com/office/powerpoint/2010/main" val="3033207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السادسة عشر </a:t>
            </a:r>
            <a:br>
              <a:rPr lang="ar-IQ" dirty="0" smtClean="0"/>
            </a:br>
            <a:endParaRPr lang="ar-IQ" dirty="0"/>
          </a:p>
        </p:txBody>
      </p:sp>
      <p:sp>
        <p:nvSpPr>
          <p:cNvPr id="3" name="عنصر نائب للمحتوى 2"/>
          <p:cNvSpPr>
            <a:spLocks noGrp="1"/>
          </p:cNvSpPr>
          <p:nvPr>
            <p:ph idx="1"/>
          </p:nvPr>
        </p:nvSpPr>
        <p:spPr/>
        <p:txBody>
          <a:bodyPr>
            <a:normAutofit/>
          </a:bodyPr>
          <a:lstStyle/>
          <a:p>
            <a:r>
              <a:rPr lang="ar-IQ" sz="2400" dirty="0" smtClean="0"/>
              <a:t>نفقة زوجة الغائب: نصت المادة 29 على (اذا ترك الزوج زوجته بلا نفقة واختفى او تغيب او فقد حكم القاضي له ا بالنفقة من تاريخ اقامة الدعوى بعد اقامة البينة على الزوجة وتحليف الزوجة بان الزوج لم يترك لها نفقة وانها ليست ناشزا ولا مطلقة انقضت عدتها </a:t>
            </a:r>
            <a:r>
              <a:rPr lang="ar-IQ" sz="2400" dirty="0" err="1" smtClean="0"/>
              <a:t>وياذن</a:t>
            </a:r>
            <a:r>
              <a:rPr lang="ar-IQ" sz="2400" dirty="0" smtClean="0"/>
              <a:t> لها القاضي بالاستدانة باسم الزوج لدى الحاجة </a:t>
            </a:r>
          </a:p>
          <a:p>
            <a:r>
              <a:rPr lang="ar-IQ" sz="2400" dirty="0" smtClean="0"/>
              <a:t>استدانة زوجة الغائب نصت المادة 30 «اذا كانت الزوجة معسرة </a:t>
            </a:r>
            <a:r>
              <a:rPr lang="ar-IQ" sz="2400" dirty="0" err="1" smtClean="0"/>
              <a:t>وماذونة</a:t>
            </a:r>
            <a:r>
              <a:rPr lang="ar-IQ" sz="2400" dirty="0" smtClean="0"/>
              <a:t> بالاستدانة  فان وجد من تلزمه نفقتها فيلزم </a:t>
            </a:r>
            <a:r>
              <a:rPr lang="ar-IQ" sz="2400" dirty="0" err="1" smtClean="0"/>
              <a:t>باقراضها</a:t>
            </a:r>
            <a:r>
              <a:rPr lang="ar-IQ" sz="2400" dirty="0" smtClean="0"/>
              <a:t> عند الطلب والمقدرة وله حق الرجوع على الزوج فقط ،واذا استدانت من اجنبي فالدائن بالخيار في مطالبة الزوجة او الزوج وان لم يوجد من يقرضها وكانت غير قادرة على عمل التزمت الدولة </a:t>
            </a:r>
            <a:r>
              <a:rPr lang="ar-IQ" sz="2400" dirty="0" err="1" smtClean="0"/>
              <a:t>بالانفاق</a:t>
            </a:r>
            <a:r>
              <a:rPr lang="ar-IQ" sz="2400" dirty="0" smtClean="0"/>
              <a:t> عليها </a:t>
            </a:r>
            <a:endParaRPr lang="ar-IQ" sz="2400" dirty="0"/>
          </a:p>
        </p:txBody>
      </p:sp>
    </p:spTree>
    <p:extLst>
      <p:ext uri="{BB962C8B-B14F-4D97-AF65-F5344CB8AC3E}">
        <p14:creationId xmlns:p14="http://schemas.microsoft.com/office/powerpoint/2010/main" val="14997028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السابعة عشر </a:t>
            </a:r>
            <a:endParaRPr lang="ar-IQ" dirty="0"/>
          </a:p>
        </p:txBody>
      </p:sp>
      <p:sp>
        <p:nvSpPr>
          <p:cNvPr id="3" name="عنصر نائب للمحتوى 2"/>
          <p:cNvSpPr>
            <a:spLocks noGrp="1"/>
          </p:cNvSpPr>
          <p:nvPr>
            <p:ph idx="1"/>
          </p:nvPr>
        </p:nvSpPr>
        <p:spPr/>
        <p:txBody>
          <a:bodyPr/>
          <a:lstStyle/>
          <a:p>
            <a:r>
              <a:rPr lang="ar-IQ" sz="2400" dirty="0" smtClean="0"/>
              <a:t>نفقة المعتدة : نفقة العدة تجب للزوجة في الحالات الاتية </a:t>
            </a:r>
          </a:p>
          <a:p>
            <a:r>
              <a:rPr lang="ar-IQ" sz="2400" dirty="0" smtClean="0"/>
              <a:t>اذا كانت الفرقة طلاقا رجعيا </a:t>
            </a:r>
          </a:p>
          <a:p>
            <a:r>
              <a:rPr lang="ar-IQ" sz="2400" dirty="0" smtClean="0"/>
              <a:t>اذا كانت الفرقة فسخا وكان الفسخ بسبب من الزوج مطلقا </a:t>
            </a:r>
          </a:p>
          <a:p>
            <a:r>
              <a:rPr lang="ar-IQ" sz="2400" dirty="0" smtClean="0"/>
              <a:t>اما اذا كان فسخ الزوجية بسبب من الزوجة محظور فلا حق لها في نفقة الطعام والكسوة ولها نفقة السكنى</a:t>
            </a:r>
            <a:r>
              <a:rPr lang="ar-IQ" dirty="0" smtClean="0"/>
              <a:t> </a:t>
            </a:r>
            <a:r>
              <a:rPr lang="ar-IQ" sz="2400" dirty="0" smtClean="0"/>
              <a:t>فقط وتسقط نفقة العدة في حالتين </a:t>
            </a:r>
          </a:p>
          <a:p>
            <a:r>
              <a:rPr lang="ar-IQ" sz="2400" dirty="0" smtClean="0"/>
              <a:t>اذا كانت الفرقة من زواج فاسد او دخول بشبهة </a:t>
            </a:r>
          </a:p>
          <a:p>
            <a:r>
              <a:rPr lang="ar-IQ" sz="2400" dirty="0" smtClean="0"/>
              <a:t>اذا كانت العدة بسبب وفاة الزوج حتى ولو كانت </a:t>
            </a:r>
            <a:r>
              <a:rPr lang="ar-IQ" sz="2400" dirty="0" err="1" smtClean="0"/>
              <a:t>المرا</a:t>
            </a:r>
            <a:r>
              <a:rPr lang="ar-IQ" sz="2400" dirty="0" smtClean="0"/>
              <a:t> حامل </a:t>
            </a:r>
            <a:r>
              <a:rPr lang="ar-IQ" sz="2400" dirty="0" err="1" smtClean="0"/>
              <a:t>لانه</a:t>
            </a:r>
            <a:r>
              <a:rPr lang="ar-IQ" sz="2400" dirty="0" smtClean="0"/>
              <a:t> ينتقل الى الورثة </a:t>
            </a:r>
            <a:endParaRPr lang="ar-IQ" sz="2400" dirty="0"/>
          </a:p>
        </p:txBody>
      </p:sp>
    </p:spTree>
    <p:extLst>
      <p:ext uri="{BB962C8B-B14F-4D97-AF65-F5344CB8AC3E}">
        <p14:creationId xmlns:p14="http://schemas.microsoft.com/office/powerpoint/2010/main" val="17462247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4000" dirty="0" smtClean="0"/>
              <a:t>المحاضرة الثامنة عشر</a:t>
            </a:r>
            <a:endParaRPr lang="ar-IQ" sz="4000" dirty="0"/>
          </a:p>
        </p:txBody>
      </p:sp>
      <p:sp>
        <p:nvSpPr>
          <p:cNvPr id="3" name="عنصر نائب للمحتوى 2"/>
          <p:cNvSpPr>
            <a:spLocks noGrp="1"/>
          </p:cNvSpPr>
          <p:nvPr>
            <p:ph idx="1"/>
          </p:nvPr>
        </p:nvSpPr>
        <p:spPr/>
        <p:txBody>
          <a:bodyPr/>
          <a:lstStyle/>
          <a:p>
            <a:r>
              <a:rPr lang="ar-IQ" sz="3600" dirty="0" smtClean="0"/>
              <a:t>عدم الاضرار بالزوجة </a:t>
            </a:r>
          </a:p>
          <a:p>
            <a:r>
              <a:rPr lang="ar-IQ" sz="2400" dirty="0" smtClean="0"/>
              <a:t>حثت الشريعة على عدم الاضرار بالزوجة  وعدم ايقاع الضرر عليها بالقول او الفعل </a:t>
            </a:r>
          </a:p>
          <a:p>
            <a:r>
              <a:rPr lang="ar-IQ" sz="2400" dirty="0" smtClean="0"/>
              <a:t>ومن الاحسان في معاملة الزوجة عد م ايقاع الضرر عليها بالقول او الفعل </a:t>
            </a:r>
          </a:p>
          <a:p>
            <a:r>
              <a:rPr lang="ar-IQ" sz="2400" dirty="0" smtClean="0"/>
              <a:t>ومن الاحسان ايضا العدل بين الزوجات عند التعدد</a:t>
            </a:r>
          </a:p>
          <a:p>
            <a:r>
              <a:rPr lang="ar-IQ" sz="2400" dirty="0" smtClean="0"/>
              <a:t>ليس الزوج متفضلا في حسن معاملته لزوجته وانما يؤدي واجبا </a:t>
            </a:r>
          </a:p>
          <a:p>
            <a:r>
              <a:rPr lang="ar-IQ" sz="2400" dirty="0" smtClean="0"/>
              <a:t>لا يحق للزوج ان يمنع زوجته من الخروج لزيارة اهلها  </a:t>
            </a:r>
            <a:endParaRPr lang="ar-IQ" dirty="0"/>
          </a:p>
        </p:txBody>
      </p:sp>
    </p:spTree>
    <p:extLst>
      <p:ext uri="{BB962C8B-B14F-4D97-AF65-F5344CB8AC3E}">
        <p14:creationId xmlns:p14="http://schemas.microsoft.com/office/powerpoint/2010/main" val="13065258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4000" dirty="0" smtClean="0"/>
              <a:t>المحاضرة التاسعة عشر</a:t>
            </a:r>
            <a:endParaRPr lang="ar-IQ" sz="4000" dirty="0"/>
          </a:p>
        </p:txBody>
      </p:sp>
      <p:sp>
        <p:nvSpPr>
          <p:cNvPr id="3" name="عنصر نائب للمحتوى 2"/>
          <p:cNvSpPr>
            <a:spLocks noGrp="1"/>
          </p:cNvSpPr>
          <p:nvPr>
            <p:ph idx="1"/>
          </p:nvPr>
        </p:nvSpPr>
        <p:spPr/>
        <p:txBody>
          <a:bodyPr/>
          <a:lstStyle/>
          <a:p>
            <a:r>
              <a:rPr lang="ar-IQ" dirty="0" smtClean="0"/>
              <a:t>حقوق الزوج </a:t>
            </a:r>
          </a:p>
          <a:p>
            <a:r>
              <a:rPr lang="ar-IQ" dirty="0" smtClean="0"/>
              <a:t>جعل الله للزوج حقوقا على زوجته مثل مالها حقوق عليه  وحقوق الزوج التي يجب مراعاتها </a:t>
            </a:r>
          </a:p>
          <a:p>
            <a:r>
              <a:rPr lang="ar-IQ" dirty="0" smtClean="0"/>
              <a:t>الطاعة بالمعروف </a:t>
            </a:r>
          </a:p>
          <a:p>
            <a:r>
              <a:rPr lang="ar-IQ" dirty="0" smtClean="0"/>
              <a:t>القرار بالبيت </a:t>
            </a:r>
          </a:p>
          <a:p>
            <a:r>
              <a:rPr lang="ar-IQ" dirty="0" err="1" smtClean="0"/>
              <a:t>التاديب</a:t>
            </a:r>
            <a:r>
              <a:rPr lang="ar-IQ" dirty="0" smtClean="0"/>
              <a:t> </a:t>
            </a:r>
            <a:endParaRPr lang="ar-IQ" dirty="0"/>
          </a:p>
        </p:txBody>
      </p:sp>
    </p:spTree>
    <p:extLst>
      <p:ext uri="{BB962C8B-B14F-4D97-AF65-F5344CB8AC3E}">
        <p14:creationId xmlns:p14="http://schemas.microsoft.com/office/powerpoint/2010/main" val="42723352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العشرون </a:t>
            </a:r>
            <a:br>
              <a:rPr lang="ar-IQ" dirty="0" smtClean="0"/>
            </a:br>
            <a:endParaRPr lang="ar-IQ" dirty="0"/>
          </a:p>
        </p:txBody>
      </p:sp>
      <p:sp>
        <p:nvSpPr>
          <p:cNvPr id="3" name="عنصر نائب للمحتوى 2"/>
          <p:cNvSpPr>
            <a:spLocks noGrp="1"/>
          </p:cNvSpPr>
          <p:nvPr>
            <p:ph idx="1"/>
          </p:nvPr>
        </p:nvSpPr>
        <p:spPr/>
        <p:txBody>
          <a:bodyPr/>
          <a:lstStyle/>
          <a:p>
            <a:r>
              <a:rPr lang="ar-IQ" dirty="0" smtClean="0"/>
              <a:t>الحقوق المشتركة </a:t>
            </a:r>
          </a:p>
          <a:p>
            <a:r>
              <a:rPr lang="ar-IQ" dirty="0" smtClean="0"/>
              <a:t>اولا : حق الاستمتاع والاتصال الجنسي </a:t>
            </a:r>
          </a:p>
          <a:p>
            <a:r>
              <a:rPr lang="ar-IQ" dirty="0" smtClean="0"/>
              <a:t>ثانيا :ثبوت نسب الاولاد </a:t>
            </a:r>
          </a:p>
          <a:p>
            <a:r>
              <a:rPr lang="ar-IQ" dirty="0" smtClean="0"/>
              <a:t>ثالثا :التوارث بين الزوجين </a:t>
            </a:r>
          </a:p>
          <a:p>
            <a:r>
              <a:rPr lang="ar-IQ" dirty="0" smtClean="0"/>
              <a:t>رابعا :حرمة المصاهرة </a:t>
            </a:r>
          </a:p>
          <a:p>
            <a:r>
              <a:rPr lang="ar-IQ" smtClean="0"/>
              <a:t>خامسا :حسن المعاشرة </a:t>
            </a:r>
            <a:endParaRPr lang="ar-IQ" dirty="0"/>
          </a:p>
        </p:txBody>
      </p:sp>
    </p:spTree>
    <p:extLst>
      <p:ext uri="{BB962C8B-B14F-4D97-AF65-F5344CB8AC3E}">
        <p14:creationId xmlns:p14="http://schemas.microsoft.com/office/powerpoint/2010/main" val="3557719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مقدمات العقد الخطبة وهي طلب الرجل الزواج من </a:t>
            </a:r>
            <a:r>
              <a:rPr lang="ar-IQ" dirty="0" err="1" smtClean="0"/>
              <a:t>امراة</a:t>
            </a:r>
            <a:r>
              <a:rPr lang="ar-IQ" dirty="0" smtClean="0"/>
              <a:t> معينة </a:t>
            </a:r>
          </a:p>
          <a:p>
            <a:r>
              <a:rPr lang="ar-IQ" dirty="0" err="1" smtClean="0"/>
              <a:t>ومايراه</a:t>
            </a:r>
            <a:r>
              <a:rPr lang="ar-IQ" dirty="0" smtClean="0"/>
              <a:t> الخاطب من مخطوبته ما ذهب اليه جمهور الفقهاء هو الوجه والكفين </a:t>
            </a:r>
          </a:p>
          <a:p>
            <a:r>
              <a:rPr lang="ar-IQ" dirty="0" smtClean="0"/>
              <a:t>اما اهم النساء التي لا تخطب </a:t>
            </a:r>
          </a:p>
          <a:p>
            <a:r>
              <a:rPr lang="ar-IQ" dirty="0" smtClean="0"/>
              <a:t>المحرمات على </a:t>
            </a:r>
            <a:r>
              <a:rPr lang="ar-IQ" dirty="0" err="1" smtClean="0"/>
              <a:t>التابيد</a:t>
            </a:r>
            <a:r>
              <a:rPr lang="ar-IQ" dirty="0" smtClean="0"/>
              <a:t> ،المحرمات على </a:t>
            </a:r>
            <a:r>
              <a:rPr lang="ar-IQ" dirty="0" err="1" smtClean="0"/>
              <a:t>التأقيت</a:t>
            </a:r>
            <a:r>
              <a:rPr lang="ar-IQ" dirty="0" smtClean="0"/>
              <a:t> ،المخطوبة للغير ،المعتدة من طلاق رجعي ،المعتدة من طلاق بائن ،المعتدة من وفاة </a:t>
            </a:r>
            <a:endParaRPr lang="ar-IQ" dirty="0"/>
          </a:p>
        </p:txBody>
      </p:sp>
    </p:spTree>
    <p:extLst>
      <p:ext uri="{BB962C8B-B14F-4D97-AF65-F5344CB8AC3E}">
        <p14:creationId xmlns:p14="http://schemas.microsoft.com/office/powerpoint/2010/main" val="2878816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في حالة الرجوع في الخطبة يحق للخاطب ان يسترد من الهدايا الباقية التي لم تتلف </a:t>
            </a:r>
          </a:p>
          <a:p>
            <a:r>
              <a:rPr lang="ar-IQ" dirty="0" smtClean="0"/>
              <a:t>وفي حال حدوث ضرر لاحد الطرفين عند الرجوع عن الخطبة نطبق قواعد المسؤولية التقصيرية </a:t>
            </a:r>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a:p>
        </p:txBody>
      </p:sp>
    </p:spTree>
    <p:extLst>
      <p:ext uri="{BB962C8B-B14F-4D97-AF65-F5344CB8AC3E}">
        <p14:creationId xmlns:p14="http://schemas.microsoft.com/office/powerpoint/2010/main" val="301232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المحاضرة الثانية :أركان العقد </a:t>
            </a:r>
          </a:p>
          <a:p>
            <a:r>
              <a:rPr lang="ar-IQ" dirty="0" smtClean="0"/>
              <a:t>يتكون عقد الزواج من الأركان التالية </a:t>
            </a:r>
          </a:p>
          <a:p>
            <a:r>
              <a:rPr lang="ar-IQ" dirty="0" smtClean="0"/>
              <a:t>1.العاقدان </a:t>
            </a:r>
          </a:p>
          <a:p>
            <a:r>
              <a:rPr lang="ar-IQ" dirty="0" smtClean="0"/>
              <a:t>2.المعقود عليه </a:t>
            </a:r>
          </a:p>
          <a:p>
            <a:r>
              <a:rPr lang="ar-IQ" dirty="0" smtClean="0"/>
              <a:t>3.الايجاب والقبول  حسب نص المادة الرابعة من قانون الاحوال الشخصية «ينعقد الزواج </a:t>
            </a:r>
            <a:r>
              <a:rPr lang="ar-IQ" dirty="0" err="1" smtClean="0"/>
              <a:t>بايجاب</a:t>
            </a:r>
            <a:r>
              <a:rPr lang="ar-IQ" dirty="0" smtClean="0"/>
              <a:t> </a:t>
            </a:r>
            <a:r>
              <a:rPr lang="ar-IQ" dirty="0" err="1" smtClean="0"/>
              <a:t>يفيده</a:t>
            </a:r>
            <a:r>
              <a:rPr lang="ar-IQ" dirty="0" smtClean="0"/>
              <a:t> لغة او عرفا من احد العاقدين وقبول من الاخر يقوم الوكيل مقامه </a:t>
            </a:r>
          </a:p>
        </p:txBody>
      </p:sp>
    </p:spTree>
    <p:extLst>
      <p:ext uri="{BB962C8B-B14F-4D97-AF65-F5344CB8AC3E}">
        <p14:creationId xmlns:p14="http://schemas.microsoft.com/office/powerpoint/2010/main" val="3466034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شروط عقد الزواج </a:t>
            </a:r>
            <a:endParaRPr lang="ar-IQ" dirty="0"/>
          </a:p>
        </p:txBody>
      </p:sp>
      <p:sp>
        <p:nvSpPr>
          <p:cNvPr id="3" name="عنصر نائب للمحتوى 2"/>
          <p:cNvSpPr>
            <a:spLocks noGrp="1"/>
          </p:cNvSpPr>
          <p:nvPr>
            <p:ph idx="1"/>
          </p:nvPr>
        </p:nvSpPr>
        <p:spPr/>
        <p:txBody>
          <a:bodyPr/>
          <a:lstStyle/>
          <a:p>
            <a:r>
              <a:rPr lang="ar-IQ" dirty="0" smtClean="0"/>
              <a:t>نصت المادة الخامسة من قانون الاحوال الشخصية تتحقق الاهلية في عقد الزواج بتوافر الشروط القانونية والشرعية في العاقدين او من يقوم مقامهما </a:t>
            </a:r>
          </a:p>
          <a:p>
            <a:r>
              <a:rPr lang="ar-IQ" dirty="0" smtClean="0"/>
              <a:t>شروط </a:t>
            </a:r>
            <a:r>
              <a:rPr lang="ar-IQ" dirty="0" err="1" smtClean="0"/>
              <a:t>الأنعقاد</a:t>
            </a:r>
            <a:r>
              <a:rPr lang="ar-IQ" dirty="0" smtClean="0"/>
              <a:t> :الاهلية </a:t>
            </a:r>
          </a:p>
          <a:p>
            <a:r>
              <a:rPr lang="ar-IQ" dirty="0" smtClean="0"/>
              <a:t>سماع كل من العاقدين كلام الاخر </a:t>
            </a:r>
          </a:p>
          <a:p>
            <a:r>
              <a:rPr lang="ar-IQ" dirty="0" smtClean="0"/>
              <a:t>اتحاد مجلس الايجاب والقبول </a:t>
            </a:r>
          </a:p>
          <a:p>
            <a:r>
              <a:rPr lang="ar-IQ" dirty="0" smtClean="0"/>
              <a:t>موافقة الايجاب للقبول ومطابقته له </a:t>
            </a:r>
            <a:endParaRPr lang="ar-IQ" dirty="0"/>
          </a:p>
        </p:txBody>
      </p:sp>
    </p:spTree>
    <p:extLst>
      <p:ext uri="{BB962C8B-B14F-4D97-AF65-F5344CB8AC3E}">
        <p14:creationId xmlns:p14="http://schemas.microsoft.com/office/powerpoint/2010/main" val="3123874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000" dirty="0" smtClean="0"/>
              <a:t>المحاضرة الثالثة </a:t>
            </a:r>
            <a:endParaRPr lang="ar-IQ" sz="2000" dirty="0"/>
          </a:p>
        </p:txBody>
      </p:sp>
      <p:sp>
        <p:nvSpPr>
          <p:cNvPr id="3" name="عنصر نائب للمحتوى 2"/>
          <p:cNvSpPr>
            <a:spLocks noGrp="1"/>
          </p:cNvSpPr>
          <p:nvPr>
            <p:ph idx="1"/>
          </p:nvPr>
        </p:nvSpPr>
        <p:spPr/>
        <p:txBody>
          <a:bodyPr/>
          <a:lstStyle/>
          <a:p>
            <a:r>
              <a:rPr lang="ar-IQ" dirty="0" smtClean="0"/>
              <a:t>الشروط الشرعية </a:t>
            </a:r>
          </a:p>
          <a:p>
            <a:r>
              <a:rPr lang="ar-IQ" dirty="0" smtClean="0"/>
              <a:t>اتحاد مجلس </a:t>
            </a:r>
            <a:r>
              <a:rPr lang="ar-IQ" dirty="0" err="1" smtClean="0"/>
              <a:t>الأيجاب</a:t>
            </a:r>
            <a:r>
              <a:rPr lang="ar-IQ" dirty="0" smtClean="0"/>
              <a:t> والقبول</a:t>
            </a:r>
          </a:p>
          <a:p>
            <a:r>
              <a:rPr lang="ar-IQ" dirty="0" smtClean="0"/>
              <a:t>سماع كل من العاقدين كلام الأخر واستيعابهما بانه المقصود عقد الزواج </a:t>
            </a:r>
          </a:p>
          <a:p>
            <a:r>
              <a:rPr lang="ar-IQ" dirty="0" smtClean="0"/>
              <a:t>موافقة القبول </a:t>
            </a:r>
            <a:r>
              <a:rPr lang="ar-IQ" dirty="0" err="1" smtClean="0"/>
              <a:t>للايجاب</a:t>
            </a:r>
            <a:r>
              <a:rPr lang="ar-IQ" dirty="0" smtClean="0"/>
              <a:t> </a:t>
            </a:r>
          </a:p>
          <a:p>
            <a:r>
              <a:rPr lang="ar-IQ" dirty="0" smtClean="0"/>
              <a:t>شهادة شاهدين متمتعين </a:t>
            </a:r>
            <a:r>
              <a:rPr lang="ar-IQ" dirty="0" err="1" smtClean="0"/>
              <a:t>بالاهلية</a:t>
            </a:r>
            <a:r>
              <a:rPr lang="ar-IQ" dirty="0" smtClean="0"/>
              <a:t> القانونية على عقد الزواج </a:t>
            </a:r>
          </a:p>
          <a:p>
            <a:r>
              <a:rPr lang="ar-IQ" dirty="0" smtClean="0"/>
              <a:t>ان يكن العقد غير معلق على شرط او حادثة غير محققة </a:t>
            </a:r>
          </a:p>
          <a:p>
            <a:endParaRPr lang="ar-IQ" dirty="0"/>
          </a:p>
        </p:txBody>
      </p:sp>
    </p:spTree>
    <p:extLst>
      <p:ext uri="{BB962C8B-B14F-4D97-AF65-F5344CB8AC3E}">
        <p14:creationId xmlns:p14="http://schemas.microsoft.com/office/powerpoint/2010/main" val="1098268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شروط الانعقاد </a:t>
            </a:r>
          </a:p>
          <a:p>
            <a:r>
              <a:rPr lang="ar-IQ" dirty="0" smtClean="0"/>
              <a:t>الاهلية الاصلية لمباشرة العقد </a:t>
            </a:r>
          </a:p>
          <a:p>
            <a:r>
              <a:rPr lang="ar-IQ" dirty="0" smtClean="0"/>
              <a:t>سماع كل من العاقدين كلام الاخر بحيث يفهم انه عقد الزواج </a:t>
            </a:r>
          </a:p>
          <a:p>
            <a:r>
              <a:rPr lang="ar-IQ" dirty="0" smtClean="0"/>
              <a:t>اتحاد مجلس الايجاب والقبول </a:t>
            </a:r>
          </a:p>
          <a:p>
            <a:r>
              <a:rPr lang="ar-IQ" dirty="0" smtClean="0"/>
              <a:t>موافقة الايجاب للقبول ومطابقته له </a:t>
            </a:r>
            <a:endParaRPr lang="ar-IQ" dirty="0"/>
          </a:p>
        </p:txBody>
      </p:sp>
    </p:spTree>
    <p:extLst>
      <p:ext uri="{BB962C8B-B14F-4D97-AF65-F5344CB8AC3E}">
        <p14:creationId xmlns:p14="http://schemas.microsoft.com/office/powerpoint/2010/main" val="3082387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الرابعة </a:t>
            </a:r>
            <a:endParaRPr lang="ar-IQ" dirty="0"/>
          </a:p>
        </p:txBody>
      </p:sp>
      <p:sp>
        <p:nvSpPr>
          <p:cNvPr id="3" name="عنصر نائب للمحتوى 2"/>
          <p:cNvSpPr>
            <a:spLocks noGrp="1"/>
          </p:cNvSpPr>
          <p:nvPr>
            <p:ph idx="1"/>
          </p:nvPr>
        </p:nvSpPr>
        <p:spPr/>
        <p:txBody>
          <a:bodyPr>
            <a:normAutofit fontScale="92500"/>
          </a:bodyPr>
          <a:lstStyle/>
          <a:p>
            <a:r>
              <a:rPr lang="ar-IQ" dirty="0" smtClean="0"/>
              <a:t>شروط الصحة </a:t>
            </a:r>
          </a:p>
          <a:p>
            <a:r>
              <a:rPr lang="ar-IQ" dirty="0" smtClean="0"/>
              <a:t>ان لا تكون </a:t>
            </a:r>
            <a:r>
              <a:rPr lang="ar-IQ" dirty="0" err="1" smtClean="0"/>
              <a:t>المراة</a:t>
            </a:r>
            <a:r>
              <a:rPr lang="ar-IQ" dirty="0" smtClean="0"/>
              <a:t> محرمة على الرجل </a:t>
            </a:r>
          </a:p>
          <a:p>
            <a:r>
              <a:rPr lang="ar-IQ" dirty="0" smtClean="0"/>
              <a:t>مباشرة الولي للعقد </a:t>
            </a:r>
          </a:p>
          <a:p>
            <a:r>
              <a:rPr lang="ar-IQ" dirty="0" smtClean="0"/>
              <a:t>الشهادة </a:t>
            </a:r>
          </a:p>
          <a:p>
            <a:r>
              <a:rPr lang="ar-IQ" dirty="0" smtClean="0"/>
              <a:t>صفات الشهود </a:t>
            </a:r>
          </a:p>
          <a:p>
            <a:r>
              <a:rPr lang="ar-IQ" dirty="0" smtClean="0"/>
              <a:t>الحرية ،البلوغ ،العقل ،الاسلام </a:t>
            </a:r>
          </a:p>
          <a:p>
            <a:r>
              <a:rPr lang="ar-IQ" dirty="0" smtClean="0"/>
              <a:t>حكم العقد الفاسد :لا يحل بالعقد الفاسد دخول الرجل وان دخل وجب ان يتفرقا بالحال وان لم يتفرقا فرقهما القاضي جبرا</a:t>
            </a:r>
          </a:p>
          <a:p>
            <a:endParaRPr lang="ar-IQ" dirty="0"/>
          </a:p>
        </p:txBody>
      </p:sp>
    </p:spTree>
    <p:extLst>
      <p:ext uri="{BB962C8B-B14F-4D97-AF65-F5344CB8AC3E}">
        <p14:creationId xmlns:p14="http://schemas.microsoft.com/office/powerpoint/2010/main" val="689016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1425</Words>
  <Application>Microsoft Office PowerPoint</Application>
  <PresentationFormat>عرض على الشاشة (3:4)‏</PresentationFormat>
  <Paragraphs>168</Paragraphs>
  <Slides>28</Slides>
  <Notes>0</Notes>
  <HiddenSlides>0</HiddenSlides>
  <MMClips>0</MMClips>
  <ScaleCrop>false</ScaleCrop>
  <HeadingPairs>
    <vt:vector size="4" baseType="variant">
      <vt:variant>
        <vt:lpstr>نسق</vt:lpstr>
      </vt:variant>
      <vt:variant>
        <vt:i4>1</vt:i4>
      </vt:variant>
      <vt:variant>
        <vt:lpstr>عناوين الشرائح</vt:lpstr>
      </vt:variant>
      <vt:variant>
        <vt:i4>28</vt:i4>
      </vt:variant>
    </vt:vector>
  </HeadingPairs>
  <TitlesOfParts>
    <vt:vector size="29" baseType="lpstr">
      <vt:lpstr>نسق Office</vt:lpstr>
      <vt:lpstr>محاضرات الكترونية لمادة قانون الأحوال الشخصية رقم 188 لسنة 1959</vt:lpstr>
      <vt:lpstr>عرض تقديمي في PowerPoint</vt:lpstr>
      <vt:lpstr>عرض تقديمي في PowerPoint</vt:lpstr>
      <vt:lpstr>عرض تقديمي في PowerPoint</vt:lpstr>
      <vt:lpstr>عرض تقديمي في PowerPoint</vt:lpstr>
      <vt:lpstr>شروط عقد الزواج </vt:lpstr>
      <vt:lpstr>المحاضرة الثالثة </vt:lpstr>
      <vt:lpstr>عرض تقديمي في PowerPoint</vt:lpstr>
      <vt:lpstr>المحاضرة الرابعة </vt:lpstr>
      <vt:lpstr>المحاضرة الخامسة </vt:lpstr>
      <vt:lpstr>المحاضرة السادسة </vt:lpstr>
      <vt:lpstr>المحاضرة السابعة </vt:lpstr>
      <vt:lpstr>عرض تقديمي في PowerPoint</vt:lpstr>
      <vt:lpstr>المحاضرة الثامنة </vt:lpstr>
      <vt:lpstr>المحاضرة التاسعة </vt:lpstr>
      <vt:lpstr>المحاضرة العاشرة </vt:lpstr>
      <vt:lpstr>المحاضرة الحادي عشر  </vt:lpstr>
      <vt:lpstr>المحاضرة الثاني عشر </vt:lpstr>
      <vt:lpstr>عرض تقديمي في PowerPoint</vt:lpstr>
      <vt:lpstr>المحاضرة الثالث عشر </vt:lpstr>
      <vt:lpstr>المحاضرة الرابعة عشر </vt:lpstr>
      <vt:lpstr>المحاضرة الخامسة عشر </vt:lpstr>
      <vt:lpstr>عرض تقديمي في PowerPoint</vt:lpstr>
      <vt:lpstr>المحاضرة السادسة عشر  </vt:lpstr>
      <vt:lpstr>المحاضرة السابعة عشر </vt:lpstr>
      <vt:lpstr>المحاضرة الثامنة عشر</vt:lpstr>
      <vt:lpstr>المحاضرة التاسعة عشر</vt:lpstr>
      <vt:lpstr>المحاضرة العشرون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الكترونية لمادة الأحوال الشخصية</dc:title>
  <dc:creator>sww</dc:creator>
  <cp:lastModifiedBy>sww</cp:lastModifiedBy>
  <cp:revision>28</cp:revision>
  <dcterms:created xsi:type="dcterms:W3CDTF">2019-12-24T16:03:15Z</dcterms:created>
  <dcterms:modified xsi:type="dcterms:W3CDTF">2020-01-17T15:56:43Z</dcterms:modified>
</cp:coreProperties>
</file>