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8" r:id="rId3"/>
    <p:sldId id="263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19/05/1441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تشريعات مكافحة الفساد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الثانية /المحاضرة السابعة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2019-2020 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الأول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إستراتيجية مكافحة الفساد في العراق    </a:t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01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sz="3600" dirty="0" smtClean="0"/>
              <a:t>لقد توجه العراق بعد عام 2003 في مسيرته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بناء دولة عصرية ديمقراطية لها مكانتها في عالم الرخاء والسلام والعلم وقد كان في مقدمة الدول التي تعرضت لأبشع أنواع الجريمة المنظمة المتمثلة بجرائم الفساد مثل الاختلاس والرشوة والتزوير وغسيل </a:t>
            </a:r>
            <a:r>
              <a:rPr lang="ar-IQ" sz="3600" dirty="0" err="1" smtClean="0"/>
              <a:t>الاموال</a:t>
            </a:r>
            <a:r>
              <a:rPr lang="ar-IQ" sz="3600" dirty="0" smtClean="0"/>
              <a:t>.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/>
              <a:t>الاتفاقيات الدولية </a:t>
            </a:r>
            <a:r>
              <a:rPr lang="ar-IQ" b="1" dirty="0" err="1" smtClean="0"/>
              <a:t>والاقليمية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IQ" dirty="0" smtClean="0"/>
              <a:t> </a:t>
            </a:r>
          </a:p>
          <a:p>
            <a:pPr algn="just">
              <a:buNone/>
            </a:pPr>
            <a:r>
              <a:rPr lang="ar-IQ" dirty="0" smtClean="0"/>
              <a:t>لقد تعددت الاتفاقيات الدولية </a:t>
            </a:r>
            <a:r>
              <a:rPr lang="ar-IQ" dirty="0" err="1" smtClean="0"/>
              <a:t>والاقليمية</a:t>
            </a:r>
            <a:r>
              <a:rPr lang="ar-IQ" dirty="0" smtClean="0"/>
              <a:t> التي تعمل على مكافحة الفساد </a:t>
            </a:r>
            <a:r>
              <a:rPr lang="ar-IQ" dirty="0" err="1" smtClean="0"/>
              <a:t>الاداري</a:t>
            </a:r>
            <a:r>
              <a:rPr lang="ar-IQ" dirty="0" smtClean="0"/>
              <a:t> والمالي ومن أهمها التي صادق أو أنظم </a:t>
            </a:r>
            <a:r>
              <a:rPr lang="ar-IQ" dirty="0" err="1" smtClean="0"/>
              <a:t>اليها</a:t>
            </a:r>
            <a:r>
              <a:rPr lang="ar-IQ" dirty="0" smtClean="0"/>
              <a:t> أو شارك فيها العراق وبالشكل </a:t>
            </a:r>
            <a:r>
              <a:rPr lang="ar-IQ" dirty="0" err="1" smtClean="0"/>
              <a:t>الاتي</a:t>
            </a:r>
            <a:r>
              <a:rPr lang="ar-IQ" dirty="0" smtClean="0"/>
              <a:t>:</a:t>
            </a:r>
          </a:p>
          <a:p>
            <a:pPr algn="just">
              <a:buNone/>
            </a:pPr>
            <a:r>
              <a:rPr lang="ar-IQ" dirty="0" err="1" smtClean="0"/>
              <a:t>اولاً</a:t>
            </a:r>
            <a:r>
              <a:rPr lang="ar-IQ" dirty="0" smtClean="0"/>
              <a:t> : </a:t>
            </a:r>
            <a:r>
              <a:rPr lang="ar-IQ" dirty="0" err="1" smtClean="0"/>
              <a:t>إتفاقية</a:t>
            </a:r>
            <a:r>
              <a:rPr lang="ar-IQ" dirty="0" smtClean="0"/>
              <a:t> الأمم المتحدة لمكافحة الجريمة المنظمة وغير الوطنية .</a:t>
            </a:r>
          </a:p>
          <a:p>
            <a:pPr algn="just">
              <a:buNone/>
            </a:pPr>
            <a:r>
              <a:rPr lang="ar-IQ" dirty="0" smtClean="0"/>
              <a:t>ثانياً: </a:t>
            </a:r>
            <a:r>
              <a:rPr lang="ar-IQ" dirty="0" err="1" smtClean="0"/>
              <a:t>إتفاقية</a:t>
            </a:r>
            <a:r>
              <a:rPr lang="ar-IQ" dirty="0" smtClean="0"/>
              <a:t> الرياض العربية .</a:t>
            </a:r>
          </a:p>
          <a:p>
            <a:pPr algn="just">
              <a:buNone/>
            </a:pPr>
            <a:r>
              <a:rPr lang="ar-IQ" dirty="0" smtClean="0"/>
              <a:t>ثالثاً:</a:t>
            </a:r>
            <a:r>
              <a:rPr lang="ar-IQ" dirty="0" err="1" smtClean="0"/>
              <a:t>إتفاقية</a:t>
            </a:r>
            <a:r>
              <a:rPr lang="ar-IQ" dirty="0" smtClean="0"/>
              <a:t> مكافحة الرشوة للموظفين الحكوميين لعام 1997 .</a:t>
            </a:r>
          </a:p>
          <a:p>
            <a:pPr algn="just">
              <a:buNone/>
            </a:pPr>
            <a:r>
              <a:rPr lang="ar-IQ" dirty="0" smtClean="0"/>
              <a:t>رابعاً: الاتفاقية الدولية لقمع وتمويل الإرهاب لعام 1999 .</a:t>
            </a:r>
          </a:p>
          <a:p>
            <a:pPr algn="just">
              <a:buNone/>
            </a:pPr>
            <a:r>
              <a:rPr lang="ar-IQ" dirty="0" smtClean="0"/>
              <a:t>خامساً: </a:t>
            </a:r>
            <a:r>
              <a:rPr lang="ar-IQ" dirty="0" err="1" smtClean="0"/>
              <a:t>إتفاقية</a:t>
            </a:r>
            <a:r>
              <a:rPr lang="ar-IQ" dirty="0" smtClean="0"/>
              <a:t> </a:t>
            </a:r>
            <a:r>
              <a:rPr lang="ar-IQ" dirty="0" err="1" smtClean="0"/>
              <a:t>الامم</a:t>
            </a:r>
            <a:r>
              <a:rPr lang="ar-IQ" dirty="0" smtClean="0"/>
              <a:t> المتحدة لمكافحة الفساد لعام 2004 .</a:t>
            </a:r>
          </a:p>
          <a:p>
            <a:pPr algn="just">
              <a:buNone/>
            </a:pPr>
            <a:r>
              <a:rPr lang="ar-IQ" dirty="0" smtClean="0"/>
              <a:t>سادساً: الاتفاقية العربية لمكافحة غسيل </a:t>
            </a:r>
            <a:r>
              <a:rPr lang="ar-IQ" dirty="0" err="1" smtClean="0"/>
              <a:t>الاموال</a:t>
            </a:r>
            <a:r>
              <a:rPr lang="ar-IQ" dirty="0" smtClean="0"/>
              <a:t> وتمويل </a:t>
            </a:r>
            <a:r>
              <a:rPr lang="ar-IQ" dirty="0" err="1" smtClean="0"/>
              <a:t>الارهاب</a:t>
            </a:r>
            <a:r>
              <a:rPr lang="ar-IQ" dirty="0" smtClean="0"/>
              <a:t> لعام 2006</a:t>
            </a:r>
          </a:p>
          <a:p>
            <a:pPr algn="just">
              <a:buNone/>
            </a:pPr>
            <a:r>
              <a:rPr lang="ar-IQ" dirty="0" smtClean="0"/>
              <a:t>سابعاً: مشروع الاتفاقية العربية لمكافحة الفساد لعام 2007 .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3200" b="1" dirty="0" smtClean="0"/>
              <a:t>تشريعات ومؤسسات مكافحة الفساد </a:t>
            </a:r>
          </a:p>
          <a:p>
            <a:pPr algn="ctr">
              <a:buNone/>
            </a:pPr>
            <a:r>
              <a:rPr lang="ar-IQ" sz="3200" b="1" dirty="0" smtClean="0"/>
              <a:t>أولاً :التشريعات الوطنية </a:t>
            </a:r>
            <a:r>
              <a:rPr lang="ar-IQ" sz="3200" dirty="0" smtClean="0"/>
              <a:t>: لقد أصدر المشرع العراقي عدد من التشريعات تعمل على مكافحة جرائم الفساد ومنها:</a:t>
            </a:r>
          </a:p>
          <a:p>
            <a:pPr algn="just">
              <a:buNone/>
            </a:pPr>
            <a:r>
              <a:rPr lang="ar-IQ" sz="3200" b="1" dirty="0" smtClean="0"/>
              <a:t>1- الدستور</a:t>
            </a:r>
            <a:r>
              <a:rPr lang="ar-IQ" sz="3200" dirty="0" smtClean="0"/>
              <a:t>:صدر الدستور الخاص بجمهورية العراق في عام 2005 وصدرت عدد من القوانين في ظل هذا الدستور تعمل على مكافحة جرائم الفساد.</a:t>
            </a:r>
          </a:p>
          <a:p>
            <a:pPr algn="just">
              <a:buNone/>
            </a:pPr>
            <a:r>
              <a:rPr lang="ar-IQ" sz="3200" b="1" dirty="0" smtClean="0"/>
              <a:t>2-قانون العقوبات رقم 111 لسنة 1969 : </a:t>
            </a:r>
            <a:r>
              <a:rPr lang="ar-IQ" sz="3200" dirty="0" smtClean="0"/>
              <a:t>اتجه المشرع في هذا القانون </a:t>
            </a:r>
            <a:r>
              <a:rPr lang="ar-IQ" sz="3200" dirty="0" err="1" smtClean="0"/>
              <a:t>الى</a:t>
            </a:r>
            <a:r>
              <a:rPr lang="ar-IQ" sz="3200" dirty="0" smtClean="0"/>
              <a:t> تجريم </a:t>
            </a:r>
            <a:r>
              <a:rPr lang="ar-IQ" sz="3200" dirty="0" err="1" smtClean="0"/>
              <a:t>افعال</a:t>
            </a:r>
            <a:r>
              <a:rPr lang="ar-IQ" sz="3200" dirty="0" smtClean="0"/>
              <a:t> الرشوة والاختلاس والتزوير والسرقة </a:t>
            </a:r>
            <a:r>
              <a:rPr lang="ar-IQ" sz="3200" dirty="0" err="1" smtClean="0"/>
              <a:t>والاهمال</a:t>
            </a:r>
            <a:r>
              <a:rPr lang="ar-IQ" sz="3200" dirty="0" smtClean="0"/>
              <a:t> وغيرها من جرائم الفساد.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89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b="1" dirty="0" smtClean="0"/>
              <a:t> 3-قانون ديوان الرقابة المالية رقم 6 لسنة 1990 :</a:t>
            </a:r>
            <a:r>
              <a:rPr lang="ar-IQ" dirty="0" smtClean="0"/>
              <a:t>تضمن هذا القانون مجموعة من </a:t>
            </a:r>
            <a:r>
              <a:rPr lang="ar-IQ" dirty="0" err="1" smtClean="0"/>
              <a:t>الاحكام</a:t>
            </a:r>
            <a:r>
              <a:rPr lang="ar-IQ" dirty="0" smtClean="0"/>
              <a:t> التي تعمل على رقابة وتدقيق سلامة تطبيق القوانين </a:t>
            </a:r>
            <a:r>
              <a:rPr lang="ar-IQ" dirty="0" err="1" smtClean="0"/>
              <a:t>والانظمة</a:t>
            </a:r>
            <a:r>
              <a:rPr lang="ar-IQ" dirty="0" smtClean="0"/>
              <a:t> والتعليمات المالية التي تخص </a:t>
            </a:r>
            <a:r>
              <a:rPr lang="ar-IQ" dirty="0" err="1" smtClean="0"/>
              <a:t>الانفاق</a:t>
            </a:r>
            <a:r>
              <a:rPr lang="ar-IQ" dirty="0" smtClean="0"/>
              <a:t> العام .</a:t>
            </a:r>
          </a:p>
          <a:p>
            <a:pPr algn="just">
              <a:buNone/>
            </a:pPr>
            <a:r>
              <a:rPr lang="ar-IQ" b="1" dirty="0" smtClean="0"/>
              <a:t>4-الأمر رقم 45 لسنة 2003 الخاص بالمنظمات غير الحكومية: </a:t>
            </a:r>
            <a:r>
              <a:rPr lang="ar-IQ" dirty="0" smtClean="0"/>
              <a:t>حيث احتوى على تسعة </a:t>
            </a:r>
            <a:r>
              <a:rPr lang="ar-IQ" dirty="0" err="1" smtClean="0"/>
              <a:t>اقسام</a:t>
            </a:r>
            <a:r>
              <a:rPr lang="ar-IQ" dirty="0" smtClean="0"/>
              <a:t> تتضمن مجموعة من </a:t>
            </a:r>
            <a:r>
              <a:rPr lang="ar-IQ" dirty="0" err="1" smtClean="0"/>
              <a:t>الاحكام</a:t>
            </a:r>
            <a:r>
              <a:rPr lang="ar-IQ" dirty="0" smtClean="0"/>
              <a:t> تعمل على تنظيم وتسجيل هذه المنظمات ومراقبتها </a:t>
            </a:r>
            <a:r>
              <a:rPr lang="ar-IQ" dirty="0" err="1" smtClean="0"/>
              <a:t>لاجل</a:t>
            </a:r>
            <a:r>
              <a:rPr lang="ar-IQ" dirty="0" smtClean="0"/>
              <a:t> مكافحة جرائم الفساد . </a:t>
            </a:r>
          </a:p>
          <a:p>
            <a:pPr algn="just">
              <a:buNone/>
            </a:pPr>
            <a:r>
              <a:rPr lang="ar-IQ" b="1" dirty="0" smtClean="0"/>
              <a:t>5-</a:t>
            </a:r>
            <a:r>
              <a:rPr lang="ar-IQ" b="1" dirty="0" err="1" smtClean="0"/>
              <a:t>الامر</a:t>
            </a:r>
            <a:r>
              <a:rPr lang="ar-IQ" b="1" dirty="0" smtClean="0"/>
              <a:t> رقم 57 لسنة 2004 الخاص بالمفتشين العموميين العراقيين </a:t>
            </a:r>
            <a:endParaRPr lang="ar-IQ" dirty="0" smtClean="0"/>
          </a:p>
          <a:p>
            <a:pPr algn="just">
              <a:buNone/>
            </a:pPr>
            <a:r>
              <a:rPr lang="ar-IQ" b="1" dirty="0" smtClean="0"/>
              <a:t>6-قانون مكافحة غسيل </a:t>
            </a:r>
            <a:r>
              <a:rPr lang="ar-IQ" b="1" dirty="0" err="1" smtClean="0"/>
              <a:t>الاموال</a:t>
            </a:r>
            <a:r>
              <a:rPr lang="ar-IQ" b="1" dirty="0" smtClean="0"/>
              <a:t> لسنة 2004 : </a:t>
            </a:r>
            <a:r>
              <a:rPr lang="ar-IQ" dirty="0" smtClean="0"/>
              <a:t>الذي تضمن 26 مادة ومنها في موضوع تمويل الجريمة والتمويل </a:t>
            </a:r>
            <a:r>
              <a:rPr lang="ar-IQ" dirty="0" err="1" smtClean="0"/>
              <a:t>الارهابي</a:t>
            </a:r>
            <a:r>
              <a:rPr lang="ar-IQ" dirty="0" smtClean="0"/>
              <a:t> في المادة 6 والرقابة المالية من البنك المركزي في المادة 7 منه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613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sz="3200" b="1" dirty="0" smtClean="0"/>
              <a:t>7-الأمر رقم 55 الخاص بمفوضية النزاهة العامة لسنة 2004 </a:t>
            </a:r>
          </a:p>
          <a:p>
            <a:pPr algn="just">
              <a:buNone/>
            </a:pPr>
            <a:r>
              <a:rPr lang="ar-IQ" sz="3200" b="1" dirty="0" smtClean="0"/>
              <a:t>8-قانون مكافحة الإرهاب رقم (13) لسنة 2005 </a:t>
            </a:r>
          </a:p>
          <a:p>
            <a:pPr algn="just">
              <a:buNone/>
            </a:pPr>
            <a:r>
              <a:rPr lang="ar-IQ" sz="3200" b="1" dirty="0" smtClean="0"/>
              <a:t>ثانياً: مؤسسات مكافحة الفساد:</a:t>
            </a:r>
          </a:p>
          <a:p>
            <a:pPr algn="just">
              <a:buNone/>
            </a:pPr>
            <a:r>
              <a:rPr lang="ar-IQ" sz="3200" b="1" dirty="0" smtClean="0"/>
              <a:t>1-ديوان الرقابة المالية</a:t>
            </a:r>
          </a:p>
          <a:p>
            <a:pPr algn="just">
              <a:buNone/>
            </a:pPr>
            <a:r>
              <a:rPr lang="ar-IQ" sz="3200" b="1" dirty="0" smtClean="0"/>
              <a:t>2-هيئة النزاهة العامة </a:t>
            </a:r>
          </a:p>
          <a:p>
            <a:pPr algn="just">
              <a:buNone/>
            </a:pPr>
            <a:r>
              <a:rPr lang="ar-IQ" sz="3200" b="1" dirty="0" smtClean="0"/>
              <a:t>3-مكتب المفتش العام</a:t>
            </a:r>
          </a:p>
          <a:p>
            <a:pPr algn="just">
              <a:buNone/>
            </a:pPr>
            <a:r>
              <a:rPr lang="ar-IQ" sz="3200" b="1" dirty="0" smtClean="0"/>
              <a:t>4-منظمات المجتمع المدني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786</TotalTime>
  <Words>375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حضري</vt:lpstr>
      <vt:lpstr>محاضرات في مادة تشريعات مكافحة الفساد</vt:lpstr>
      <vt:lpstr>إستراتيجية مكافحة الفساد في العراق      </vt:lpstr>
      <vt:lpstr>الاتفاقيات الدولية والاقليمية</vt:lpstr>
      <vt:lpstr>الشريحة 4</vt:lpstr>
      <vt:lpstr>الشريحة 5</vt:lpstr>
      <vt:lpstr>الشريحة 6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dell</cp:lastModifiedBy>
  <cp:revision>191</cp:revision>
  <dcterms:created xsi:type="dcterms:W3CDTF">2019-04-14T09:27:59Z</dcterms:created>
  <dcterms:modified xsi:type="dcterms:W3CDTF">2020-01-14T04:02:19Z</dcterms:modified>
</cp:coreProperties>
</file>