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2"/>
  </p:notesMasterIdLst>
  <p:sldIdLst>
    <p:sldId id="256" r:id="rId2"/>
    <p:sldId id="265" r:id="rId3"/>
    <p:sldId id="258" r:id="rId4"/>
    <p:sldId id="263" r:id="rId5"/>
    <p:sldId id="261" r:id="rId6"/>
    <p:sldId id="259" r:id="rId7"/>
    <p:sldId id="262" r:id="rId8"/>
    <p:sldId id="266" r:id="rId9"/>
    <p:sldId id="267" r:id="rId10"/>
    <p:sldId id="268"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2D27396-7897-4C19-B813-BC1631FA90FF}" type="datetimeFigureOut">
              <a:rPr lang="ar-IQ" smtClean="0"/>
              <a:pPr/>
              <a:t>20/05/1441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F2F93E-FA18-4DE3-A5BB-2EB65E3C0F03}"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7EF2F93E-FA18-4DE3-A5BB-2EB65E3C0F03}" type="slidenum">
              <a:rPr lang="ar-IQ" smtClean="0"/>
              <a:pPr/>
              <a:t>3</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20/05/1441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20/05/1441</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20/05/1441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20/05/1441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20/05/1441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تشريعات مكافحة الفساد</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الثانية /المحاضرة التاسعة</a:t>
            </a:r>
          </a:p>
          <a:p>
            <a:pPr algn="ctr"/>
            <a:r>
              <a:rPr lang="ar-IQ" sz="3600" b="1" dirty="0" smtClean="0">
                <a:solidFill>
                  <a:srgbClr val="FF0000"/>
                </a:solidFill>
              </a:rPr>
              <a:t>العام الدراسي 2019-2020 </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IQ" sz="3200" b="1" dirty="0" smtClean="0"/>
              <a:t>كذلك فأن </a:t>
            </a:r>
            <a:r>
              <a:rPr lang="ar-IQ" sz="3200" b="1" dirty="0" err="1" smtClean="0"/>
              <a:t>اعضاء</a:t>
            </a:r>
            <a:r>
              <a:rPr lang="ar-IQ" sz="3200" b="1" dirty="0" smtClean="0"/>
              <a:t> اللجان البرلمانية يتمتعون بالحصانة كونهم نواب </a:t>
            </a:r>
            <a:r>
              <a:rPr lang="ar-IQ" sz="3200" b="1" dirty="0" err="1" smtClean="0"/>
              <a:t>واعضاء</a:t>
            </a:r>
            <a:r>
              <a:rPr lang="ar-IQ" sz="3200" b="1" dirty="0" smtClean="0"/>
              <a:t> في المجلس النيابي وهذه صفة لا يمتلكها أعضاء الهيئات المستقلة </a:t>
            </a:r>
            <a:r>
              <a:rPr lang="ar-IQ" sz="3200" b="1" dirty="0" err="1" smtClean="0"/>
              <a:t>وابتداءاً</a:t>
            </a:r>
            <a:r>
              <a:rPr lang="ar-IQ" sz="3200" b="1" dirty="0" smtClean="0"/>
              <a:t> فأن عضو اللجان البرلمانية والذي هو </a:t>
            </a:r>
            <a:r>
              <a:rPr lang="ar-IQ" sz="3200" b="1" dirty="0" err="1" smtClean="0"/>
              <a:t>بالاساس</a:t>
            </a:r>
            <a:r>
              <a:rPr lang="ar-IQ" sz="3200" b="1" dirty="0" smtClean="0"/>
              <a:t> عضو في مجلس النواب يخضع للشروط الواجب توافرها فيمن يحق له الترشيح للانتخابات لكي يكون عضواً في مجلس النواب .</a:t>
            </a:r>
          </a:p>
          <a:p>
            <a:pPr algn="just"/>
            <a:r>
              <a:rPr lang="ar-IQ" sz="3200" b="1" dirty="0" smtClean="0"/>
              <a:t>أما </a:t>
            </a:r>
            <a:r>
              <a:rPr lang="ar-IQ" sz="3200" b="1" dirty="0" err="1" smtClean="0"/>
              <a:t>اعضاء</a:t>
            </a:r>
            <a:r>
              <a:rPr lang="ar-IQ" sz="3200" b="1" dirty="0" smtClean="0"/>
              <a:t> الهيئات المستقلة فهم يخضعون للشروط التي تؤهلهم للعمل الوظيفي </a:t>
            </a:r>
            <a:r>
              <a:rPr lang="ar-IQ" sz="3200" b="1" dirty="0" err="1" smtClean="0"/>
              <a:t>ابتداءاً</a:t>
            </a:r>
            <a:r>
              <a:rPr lang="ar-IQ" sz="3200" b="1" dirty="0" smtClean="0"/>
              <a:t> كموظفين في الدولة </a:t>
            </a:r>
            <a:endParaRPr lang="ar-IQ"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2800" b="1" dirty="0" smtClean="0"/>
              <a:t>اللجان البرلمانية والهيئات المستقلة  </a:t>
            </a:r>
            <a:endParaRPr lang="ar-IQ" sz="2800" b="1" dirty="0"/>
          </a:p>
        </p:txBody>
      </p:sp>
      <p:sp>
        <p:nvSpPr>
          <p:cNvPr id="3" name="عنصر نائب للمحتوى 2"/>
          <p:cNvSpPr>
            <a:spLocks noGrp="1"/>
          </p:cNvSpPr>
          <p:nvPr>
            <p:ph idx="1"/>
          </p:nvPr>
        </p:nvSpPr>
        <p:spPr/>
        <p:txBody>
          <a:bodyPr/>
          <a:lstStyle/>
          <a:p>
            <a:pPr algn="just"/>
            <a:r>
              <a:rPr lang="ar-IQ" b="1" dirty="0" smtClean="0"/>
              <a:t>اللجان البرلمانية :هي الجهاز الرقابي الساهر للعمل على تحقيق المهام المسندة للمجلس التشريعي على الوجه الأكمل إذ أن قراراتها وتوصياتها وتقديم </a:t>
            </a:r>
            <a:r>
              <a:rPr lang="ar-IQ" b="1" dirty="0" err="1" smtClean="0"/>
              <a:t>إقتراح</a:t>
            </a:r>
            <a:r>
              <a:rPr lang="ar-IQ" b="1" dirty="0" smtClean="0"/>
              <a:t> مشروع القوانين هي التي تساعد المجلس على </a:t>
            </a:r>
            <a:r>
              <a:rPr lang="ar-IQ" b="1" dirty="0" err="1" smtClean="0"/>
              <a:t>إتخاذ</a:t>
            </a:r>
            <a:r>
              <a:rPr lang="ar-IQ" b="1" dirty="0" smtClean="0"/>
              <a:t> القرارات إزاء الموضوعات المطروحة </a:t>
            </a:r>
            <a:r>
              <a:rPr lang="ar-IQ" b="1" dirty="0" err="1" smtClean="0"/>
              <a:t>امامها</a:t>
            </a:r>
            <a:r>
              <a:rPr lang="ar-IQ" b="1" dirty="0" smtClean="0"/>
              <a:t> .</a:t>
            </a:r>
          </a:p>
          <a:p>
            <a:pPr algn="just"/>
            <a:r>
              <a:rPr lang="ar-IQ" b="1" dirty="0" smtClean="0"/>
              <a:t>أما الهيئات المستقلة : فهي هيئات </a:t>
            </a:r>
            <a:r>
              <a:rPr lang="ar-IQ" b="1" dirty="0" err="1" smtClean="0"/>
              <a:t>ينشأها</a:t>
            </a:r>
            <a:r>
              <a:rPr lang="ar-IQ" b="1" dirty="0" smtClean="0"/>
              <a:t> قانون يحدد نظامها إذ لا يجوز للسلطة التنفيذية أن تعدل هذا النظام بإرادتها المنفردة يمنحها الشخصية المعنوية واستقلالاً حقيقياً في تصريف شؤونها </a:t>
            </a:r>
            <a:r>
              <a:rPr lang="ar-IQ" b="1" dirty="0" err="1" smtClean="0"/>
              <a:t>الادارية</a:t>
            </a:r>
            <a:r>
              <a:rPr lang="ar-IQ" b="1" dirty="0" smtClean="0"/>
              <a:t> والمالية. </a:t>
            </a:r>
            <a:endParaRPr lang="ar-IQ"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96752"/>
            <a:ext cx="8229600" cy="720080"/>
          </a:xfrm>
        </p:spPr>
        <p:txBody>
          <a:bodyPr>
            <a:normAutofit/>
          </a:bodyPr>
          <a:lstStyle/>
          <a:p>
            <a:pPr algn="ctr"/>
            <a:endParaRPr lang="ar-IQ" dirty="0">
              <a:solidFill>
                <a:srgbClr val="FF0000"/>
              </a:solidFill>
            </a:endParaRPr>
          </a:p>
        </p:txBody>
      </p:sp>
      <p:sp>
        <p:nvSpPr>
          <p:cNvPr id="3" name="عنصر نائب للمحتوى 2"/>
          <p:cNvSpPr>
            <a:spLocks noGrp="1"/>
          </p:cNvSpPr>
          <p:nvPr>
            <p:ph idx="1"/>
          </p:nvPr>
        </p:nvSpPr>
        <p:spPr>
          <a:xfrm>
            <a:off x="395536" y="1196752"/>
            <a:ext cx="8229600" cy="4801720"/>
          </a:xfrm>
        </p:spPr>
        <p:txBody>
          <a:bodyPr>
            <a:normAutofit fontScale="92500" lnSpcReduction="20000"/>
          </a:bodyPr>
          <a:lstStyle/>
          <a:p>
            <a:pPr algn="ctr">
              <a:buNone/>
            </a:pPr>
            <a:r>
              <a:rPr lang="ar-IQ" sz="3600" b="1" dirty="0" smtClean="0"/>
              <a:t>اللجان </a:t>
            </a:r>
            <a:r>
              <a:rPr lang="ar-IQ" sz="3600" b="1" dirty="0" smtClean="0"/>
              <a:t>البرلمانية وتمييزها عن الهيئات المستقلة </a:t>
            </a:r>
          </a:p>
          <a:p>
            <a:pPr algn="ctr">
              <a:buNone/>
            </a:pPr>
            <a:endParaRPr lang="ar-IQ" sz="3600" b="1" dirty="0" smtClean="0"/>
          </a:p>
          <a:p>
            <a:pPr algn="just">
              <a:buNone/>
            </a:pPr>
            <a:r>
              <a:rPr lang="ar-IQ" sz="3600" b="1" dirty="0" smtClean="0"/>
              <a:t>   نصت الفقرة أولاً من المادة (49)من دستور جمهورية العراق على أنه(يتكون مجلس النواب من عدد من </a:t>
            </a:r>
            <a:r>
              <a:rPr lang="ar-IQ" sz="3600" b="1" dirty="0" err="1" smtClean="0"/>
              <a:t>الاعضاء</a:t>
            </a:r>
            <a:r>
              <a:rPr lang="ar-IQ" sz="3600" b="1" dirty="0" smtClean="0"/>
              <a:t> بنسبة مقعد واحد لكل مئة </a:t>
            </a:r>
            <a:r>
              <a:rPr lang="ar-IQ" sz="3600" b="1" dirty="0" err="1" smtClean="0"/>
              <a:t>الف</a:t>
            </a:r>
            <a:r>
              <a:rPr lang="ar-IQ" sz="3600" b="1" dirty="0" smtClean="0"/>
              <a:t> نسمة من نفوس العراق يمثلون الشعب العراقي بأكمله ويتم </a:t>
            </a:r>
            <a:r>
              <a:rPr lang="ar-IQ" sz="3600" b="1" dirty="0" err="1" smtClean="0"/>
              <a:t>إنتخابهم</a:t>
            </a:r>
            <a:r>
              <a:rPr lang="ar-IQ" sz="3600" b="1" dirty="0" smtClean="0"/>
              <a:t> بطريقة </a:t>
            </a:r>
            <a:r>
              <a:rPr lang="ar-IQ" sz="3600" b="1" dirty="0" err="1" smtClean="0"/>
              <a:t>الإقتراع</a:t>
            </a:r>
            <a:r>
              <a:rPr lang="ar-IQ" sz="3600" b="1" dirty="0" smtClean="0"/>
              <a:t> العام السري المباشر ويراعى تمثيل سائر مكونات الشعب العراقي فيه).</a:t>
            </a:r>
          </a:p>
          <a:p>
            <a:pPr>
              <a:buNone/>
            </a:pPr>
            <a:endParaRPr lang="ar-IQ" sz="3600" b="1" dirty="0" smtClean="0"/>
          </a:p>
          <a:p>
            <a:pPr algn="ctr">
              <a:buNone/>
            </a:pPr>
            <a:r>
              <a:rPr lang="ar-IQ" sz="3600" dirty="0" smtClean="0"/>
              <a:t> </a:t>
            </a:r>
            <a:endParaRPr lang="ar-IQ" sz="3600" dirty="0" smtClean="0"/>
          </a:p>
          <a:p>
            <a:pPr algn="just">
              <a:buNone/>
            </a:pPr>
            <a:r>
              <a:rPr lang="ar-IQ" sz="36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066800"/>
          </a:xfrm>
        </p:spPr>
        <p:txBody>
          <a:bodyPr>
            <a:normAutofit/>
          </a:bodyPr>
          <a:lstStyle/>
          <a:p>
            <a:pPr algn="ctr"/>
            <a:endParaRPr lang="ar-IQ" dirty="0"/>
          </a:p>
        </p:txBody>
      </p:sp>
      <p:sp>
        <p:nvSpPr>
          <p:cNvPr id="3" name="عنصر نائب للمحتوى 2"/>
          <p:cNvSpPr>
            <a:spLocks noGrp="1"/>
          </p:cNvSpPr>
          <p:nvPr>
            <p:ph idx="1"/>
          </p:nvPr>
        </p:nvSpPr>
        <p:spPr>
          <a:xfrm>
            <a:off x="395536" y="1628800"/>
            <a:ext cx="8229600" cy="4325112"/>
          </a:xfrm>
        </p:spPr>
        <p:txBody>
          <a:bodyPr>
            <a:normAutofit lnSpcReduction="10000"/>
          </a:bodyPr>
          <a:lstStyle/>
          <a:p>
            <a:pPr algn="just">
              <a:buNone/>
            </a:pPr>
            <a:r>
              <a:rPr lang="ar-IQ" sz="3200" dirty="0" smtClean="0"/>
              <a:t>   </a:t>
            </a:r>
          </a:p>
          <a:p>
            <a:pPr algn="just">
              <a:buNone/>
            </a:pPr>
            <a:r>
              <a:rPr lang="ar-IQ" sz="3200" b="1" dirty="0" smtClean="0"/>
              <a:t>  وقضت المادة (51)من الدستور على (أن يضع مجلس النواب نظاماً داخلياً لتنظيم سير العمل فيه)ولما قضى به الدستور عموماً والمادتين أعلاه على وجه الخصوص فقد تم تشريع النظام الداخلي لسير العمل في مجلس النواب ونص ذلك النظام على تأسيس اللجان البرلمانية في المجلس البرلماني </a:t>
            </a:r>
            <a:r>
              <a:rPr lang="ar-IQ" sz="3200" b="1" dirty="0" err="1" smtClean="0"/>
              <a:t>الاساس</a:t>
            </a:r>
            <a:r>
              <a:rPr lang="ar-IQ" sz="3200" b="1" dirty="0" smtClean="0"/>
              <a:t> التي بلغ عددها 26 لجنة وتسمية رئيس اللجنة بالتوافق ويكون </a:t>
            </a:r>
            <a:r>
              <a:rPr lang="ar-IQ" sz="3200" b="1" dirty="0" err="1" smtClean="0"/>
              <a:t>إرتباط</a:t>
            </a:r>
            <a:r>
              <a:rPr lang="ar-IQ" sz="3200" b="1" dirty="0" smtClean="0"/>
              <a:t> هذه اللجان </a:t>
            </a:r>
            <a:r>
              <a:rPr lang="ar-IQ" sz="3200" b="1" dirty="0" smtClean="0"/>
              <a:t>برئيس المجلس النيابي ولا سلطة أخرى عليهم </a:t>
            </a:r>
            <a:r>
              <a:rPr lang="ar-IQ" sz="3200" b="1" dirty="0" smtClean="0"/>
              <a:t> </a:t>
            </a:r>
            <a:endParaRPr lang="ar-IQ" sz="32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400600"/>
          </a:xfrm>
        </p:spPr>
        <p:txBody>
          <a:bodyPr>
            <a:normAutofit/>
          </a:bodyPr>
          <a:lstStyle/>
          <a:p>
            <a:pPr algn="ctr">
              <a:buNone/>
            </a:pPr>
            <a:endParaRPr lang="ar-IQ" sz="3200" b="1" dirty="0" smtClean="0"/>
          </a:p>
          <a:p>
            <a:pPr algn="just">
              <a:buNone/>
            </a:pPr>
            <a:r>
              <a:rPr lang="ar-IQ" sz="3200" b="1" dirty="0" smtClean="0"/>
              <a:t>  إن رئيس </a:t>
            </a:r>
            <a:r>
              <a:rPr lang="ar-IQ" sz="3200" b="1" dirty="0" err="1" smtClean="0"/>
              <a:t>واعضاء</a:t>
            </a:r>
            <a:r>
              <a:rPr lang="ar-IQ" sz="3200" b="1" dirty="0" smtClean="0"/>
              <a:t> اللجان النيابية </a:t>
            </a:r>
            <a:r>
              <a:rPr lang="ar-IQ" sz="3200" b="1" dirty="0" err="1" smtClean="0"/>
              <a:t>لايتقاضون</a:t>
            </a:r>
            <a:r>
              <a:rPr lang="ar-IQ" sz="3200" b="1" dirty="0" smtClean="0"/>
              <a:t> </a:t>
            </a:r>
            <a:r>
              <a:rPr lang="ar-IQ" sz="3200" b="1" dirty="0" err="1" smtClean="0"/>
              <a:t>اية</a:t>
            </a:r>
            <a:r>
              <a:rPr lang="ar-IQ" sz="3200" b="1" dirty="0" smtClean="0"/>
              <a:t> أموال أو مخصصات جراء عملهم في اللجان النيابية على أن ذلك يعتبر جزء من عملهم وواجبهم </a:t>
            </a:r>
            <a:r>
              <a:rPr lang="ar-IQ" sz="3200" b="1" dirty="0" err="1" smtClean="0"/>
              <a:t>الاصلي</a:t>
            </a:r>
            <a:r>
              <a:rPr lang="ar-IQ" sz="3200" b="1" dirty="0" smtClean="0"/>
              <a:t> المناط بهم ولا توجد أية علاقة إدارية أو فنية أو رسمية تربط رئيس وأعضاء اللجان النيابية بأعضاء الهيئات المستقلة </a:t>
            </a:r>
            <a:r>
              <a:rPr lang="ar-IQ" sz="3200" b="1" dirty="0" err="1" smtClean="0"/>
              <a:t>الاخرى</a:t>
            </a:r>
            <a:r>
              <a:rPr lang="ar-IQ" sz="3200" b="1" dirty="0" smtClean="0"/>
              <a:t> المرتبطة بمجلس النواب في خارج المجلس حيث أن هذه الهيئات هي هيئات مستقلة لا علاقة لها باللجان النيابية ولا تتدخل اللجان النيابية </a:t>
            </a:r>
            <a:r>
              <a:rPr lang="ar-IQ" sz="3200" b="1" dirty="0" err="1" smtClean="0"/>
              <a:t>باعمال</a:t>
            </a:r>
            <a:r>
              <a:rPr lang="ar-IQ" sz="3200" b="1" dirty="0" smtClean="0"/>
              <a:t> الهيئات المستقلة . </a:t>
            </a:r>
            <a:endParaRPr lang="ar-IQ" sz="32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5089752"/>
          </a:xfrm>
        </p:spPr>
        <p:txBody>
          <a:bodyPr>
            <a:normAutofit/>
          </a:bodyPr>
          <a:lstStyle/>
          <a:p>
            <a:pPr algn="just">
              <a:buNone/>
            </a:pPr>
            <a:r>
              <a:rPr lang="ar-IQ" sz="3200" b="1" dirty="0" smtClean="0"/>
              <a:t>   نصت المادة (102) من الدستور على أنه (تعد المفوضية العليا لحقوق </a:t>
            </a:r>
            <a:r>
              <a:rPr lang="ar-IQ" sz="3200" b="1" dirty="0" err="1" smtClean="0"/>
              <a:t>الانسان</a:t>
            </a:r>
            <a:r>
              <a:rPr lang="ar-IQ" sz="3200" b="1" dirty="0" smtClean="0"/>
              <a:t> , والمفوضية العليا المستقلة </a:t>
            </a:r>
            <a:r>
              <a:rPr lang="ar-IQ" sz="3200" b="1" dirty="0" err="1" smtClean="0"/>
              <a:t>للأنتخابات</a:t>
            </a:r>
            <a:r>
              <a:rPr lang="ar-IQ" sz="3200" b="1" dirty="0" smtClean="0"/>
              <a:t> وهيئة النزاهة هيئات مستقلة تخضع لرقابة مجلس النواب وتنظم أعمالها بقانون ) كذلك نصت الفقرة </a:t>
            </a:r>
            <a:r>
              <a:rPr lang="ar-IQ" sz="3200" b="1" dirty="0" err="1" smtClean="0"/>
              <a:t>الاولى</a:t>
            </a:r>
            <a:r>
              <a:rPr lang="ar-IQ" sz="3200" b="1" dirty="0" smtClean="0"/>
              <a:t> من المادة (103) من الدستور على أنه </a:t>
            </a:r>
          </a:p>
          <a:p>
            <a:pPr algn="just">
              <a:buNone/>
            </a:pPr>
            <a:r>
              <a:rPr lang="ar-IQ" sz="3200" b="1" dirty="0" smtClean="0"/>
              <a:t>  (يعد كل من البنك المركزي العراقي وديوان الرقابة المالية وهيئة الإعلام والاتصالات ودواوين </a:t>
            </a:r>
            <a:r>
              <a:rPr lang="ar-IQ" sz="3200" b="1" dirty="0" err="1" smtClean="0"/>
              <a:t>الاوقاف</a:t>
            </a:r>
            <a:r>
              <a:rPr lang="ar-IQ" sz="3200" b="1" dirty="0" smtClean="0"/>
              <a:t> هيئات مستقلة مالياً وإدارياً وينظم القانون </a:t>
            </a:r>
            <a:r>
              <a:rPr lang="ar-IQ" sz="3200" b="1" dirty="0" smtClean="0"/>
              <a:t>عمل كل هيئة منها</a:t>
            </a:r>
            <a:r>
              <a:rPr lang="ar-IQ" sz="3200" b="1" dirty="0" smtClean="0"/>
              <a:t>).</a:t>
            </a:r>
            <a:endParaRPr lang="ar-IQ" sz="32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973184"/>
          </a:xfrm>
        </p:spPr>
        <p:txBody>
          <a:bodyPr>
            <a:normAutofit/>
          </a:bodyPr>
          <a:lstStyle/>
          <a:p>
            <a:pPr algn="just">
              <a:buNone/>
            </a:pPr>
            <a:r>
              <a:rPr lang="ar-IQ" sz="3200" b="1" dirty="0" smtClean="0"/>
              <a:t>كذلك نصت الفقرة الثانية من المادة (103) من الدستور على أنه (يكون البنك المركزي العراقي </a:t>
            </a:r>
            <a:r>
              <a:rPr lang="ar-IQ" sz="3200" b="1" dirty="0" err="1" smtClean="0"/>
              <a:t>مسؤولاً</a:t>
            </a:r>
            <a:r>
              <a:rPr lang="ar-IQ" sz="3200" b="1" dirty="0" smtClean="0"/>
              <a:t> أمام مجلس النواب ويرتبط بديوان الرقابة المالية وهيئة الإعلام والاتصالات بمجلس النواب).</a:t>
            </a:r>
          </a:p>
          <a:p>
            <a:pPr algn="just">
              <a:buNone/>
            </a:pPr>
            <a:r>
              <a:rPr lang="ar-IQ" sz="3200" b="1" dirty="0" smtClean="0"/>
              <a:t>إن الفارق </a:t>
            </a:r>
            <a:r>
              <a:rPr lang="ar-IQ" sz="3200" b="1" dirty="0" err="1" smtClean="0"/>
              <a:t>الاول</a:t>
            </a:r>
            <a:r>
              <a:rPr lang="ar-IQ" sz="3200" b="1" dirty="0" smtClean="0"/>
              <a:t> والاهم بين اللجان البرلمانية المشكلة في مجلس النواب والهيئات المستقلة المرتبطة بمجلس النواب هو أنه يجب أن يكون جميع أعضاء اللجان البرلمانية من </a:t>
            </a:r>
            <a:r>
              <a:rPr lang="ar-IQ" sz="3200" b="1" dirty="0" err="1" smtClean="0"/>
              <a:t>اعضاء</a:t>
            </a:r>
            <a:r>
              <a:rPr lang="ar-IQ" sz="3200" b="1" dirty="0" smtClean="0"/>
              <a:t> مجلس النواب أي نواب في الدورة الحالية للمجلس </a:t>
            </a:r>
            <a:endParaRPr lang="ar-IQ" sz="32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ar-IQ" sz="3200" b="1" dirty="0" smtClean="0"/>
              <a:t>أما </a:t>
            </a:r>
            <a:r>
              <a:rPr lang="ar-IQ" sz="3200" b="1" dirty="0" err="1" smtClean="0"/>
              <a:t>اعضاء</a:t>
            </a:r>
            <a:r>
              <a:rPr lang="ar-IQ" sz="3200" b="1" dirty="0" smtClean="0"/>
              <a:t> الهيئات المستقلة المرتبطة بمجلس النواب فهم من الموظفين الذين يتقاضون رواتبهم من هيئاتهم ويرتبطون </a:t>
            </a:r>
            <a:r>
              <a:rPr lang="ar-IQ" sz="3200" b="1" dirty="0" err="1" smtClean="0"/>
              <a:t>بها</a:t>
            </a:r>
            <a:r>
              <a:rPr lang="ar-IQ" sz="3200" b="1" dirty="0" smtClean="0"/>
              <a:t> إدارياً ومالياً والعكس بالنسبة </a:t>
            </a:r>
            <a:r>
              <a:rPr lang="ar-IQ" sz="3200" b="1" dirty="0" err="1" smtClean="0"/>
              <a:t>لاعضاء</a:t>
            </a:r>
            <a:r>
              <a:rPr lang="ar-IQ" sz="3200" b="1" dirty="0" smtClean="0"/>
              <a:t> اللجان البرلمانية الذين يتقاضون رواتبهم ومخصصاتهم من ميزانية مجلس النواب ويرتبطون ويرتبطون إدارياً بالمجلس وليس لهم أية ارتباطات بأية دائرة أو جهة حكومية </a:t>
            </a:r>
            <a:endParaRPr lang="ar-IQ"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sz="3200" b="1" dirty="0" smtClean="0"/>
              <a:t>كما وأن الذي يشرف على </a:t>
            </a:r>
            <a:r>
              <a:rPr lang="ar-IQ" sz="3200" b="1" dirty="0" err="1" smtClean="0"/>
              <a:t>اعمال</a:t>
            </a:r>
            <a:r>
              <a:rPr lang="ar-IQ" sz="3200" b="1" dirty="0" smtClean="0"/>
              <a:t> </a:t>
            </a:r>
            <a:r>
              <a:rPr lang="ar-IQ" sz="3200" b="1" dirty="0" err="1" smtClean="0"/>
              <a:t>اعضاء</a:t>
            </a:r>
            <a:r>
              <a:rPr lang="ar-IQ" sz="3200" b="1" dirty="0" smtClean="0"/>
              <a:t> الهيئات المستقلة ويقيمها ويحاسب ويعاقب هو رئيس الهيئة وقد يمتد ذلك ليشمل موظفاً أعلى منه في الدولة يستطيع أن يحاسب ويعاقب </a:t>
            </a:r>
            <a:r>
              <a:rPr lang="ar-IQ" sz="3200" b="1" dirty="0" err="1" smtClean="0"/>
              <a:t>اعضاء</a:t>
            </a:r>
            <a:r>
              <a:rPr lang="ar-IQ" sz="3200" b="1" dirty="0" smtClean="0"/>
              <a:t> الهيئات المستقلة  </a:t>
            </a:r>
          </a:p>
          <a:p>
            <a:pPr algn="just"/>
            <a:r>
              <a:rPr lang="ar-IQ" sz="3200" b="1" dirty="0" smtClean="0"/>
              <a:t>أما </a:t>
            </a:r>
            <a:r>
              <a:rPr lang="ar-IQ" sz="3200" b="1" dirty="0" err="1" smtClean="0"/>
              <a:t>اعضاء</a:t>
            </a:r>
            <a:r>
              <a:rPr lang="ar-IQ" sz="3200" b="1" dirty="0" smtClean="0"/>
              <a:t> اللجان البرلمانية فلا يحق لأي </a:t>
            </a:r>
            <a:r>
              <a:rPr lang="ar-IQ" sz="3200" b="1" dirty="0" err="1" smtClean="0"/>
              <a:t>مسؤول</a:t>
            </a:r>
            <a:r>
              <a:rPr lang="ar-IQ" sz="3200" b="1" dirty="0" smtClean="0"/>
              <a:t> في الدولة من </a:t>
            </a:r>
            <a:r>
              <a:rPr lang="ar-IQ" sz="3200" b="1" dirty="0" err="1" smtClean="0"/>
              <a:t>إتهامهم</a:t>
            </a:r>
            <a:r>
              <a:rPr lang="ar-IQ" sz="3200" b="1" dirty="0" smtClean="0"/>
              <a:t> أو معاقبتهم سوى رئاسة المجلس النيابي . </a:t>
            </a:r>
          </a:p>
          <a:p>
            <a:pPr>
              <a:buNone/>
            </a:pP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928</TotalTime>
  <Words>592</Words>
  <Application>Microsoft Office PowerPoint</Application>
  <PresentationFormat>عرض على الشاشة (3:4)‏</PresentationFormat>
  <Paragraphs>28</Paragraphs>
  <Slides>10</Slides>
  <Notes>1</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حضري</vt:lpstr>
      <vt:lpstr>محاضرات في مادة تشريعات مكافحة الفساد</vt:lpstr>
      <vt:lpstr>اللجان البرلمانية والهيئات المستقلة  </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228</cp:revision>
  <dcterms:created xsi:type="dcterms:W3CDTF">2019-04-14T09:27:59Z</dcterms:created>
  <dcterms:modified xsi:type="dcterms:W3CDTF">2020-01-15T04:57:49Z</dcterms:modified>
</cp:coreProperties>
</file>