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8" r:id="rId3"/>
    <p:sldId id="263" r:id="rId4"/>
    <p:sldId id="261" r:id="rId5"/>
    <p:sldId id="259" r:id="rId6"/>
    <p:sldId id="262" r:id="rId7"/>
    <p:sldId id="264" r:id="rId8"/>
    <p:sldId id="265"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586B4BD6-E2B7-42F7-BE87-5C9AED970B9C}" type="datetimeFigureOut">
              <a:rPr lang="ar-IQ" smtClean="0"/>
              <a:pPr/>
              <a:t>09/05/1441</a:t>
            </a:fld>
            <a:endParaRPr lang="ar-IQ"/>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IQ"/>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ABF40BC-2B4C-430F-8F3E-C36B03D2F44B}"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09/05/1441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586B4BD6-E2B7-42F7-BE87-5C9AED970B9C}" type="datetimeFigureOut">
              <a:rPr lang="ar-IQ" smtClean="0"/>
              <a:pPr/>
              <a:t>09/05/1441</a:t>
            </a:fld>
            <a:endParaRPr lang="ar-IQ"/>
          </a:p>
        </p:txBody>
      </p:sp>
      <p:sp>
        <p:nvSpPr>
          <p:cNvPr id="27" name="عنصر نائب لرقم الشريحة 26"/>
          <p:cNvSpPr>
            <a:spLocks noGrp="1"/>
          </p:cNvSpPr>
          <p:nvPr>
            <p:ph type="sldNum" sz="quarter" idx="11"/>
          </p:nvPr>
        </p:nvSpPr>
        <p:spPr/>
        <p:txBody>
          <a:bodyPr rtlCol="0"/>
          <a:lstStyle/>
          <a:p>
            <a:fld id="{1ABF40BC-2B4C-430F-8F3E-C36B03D2F44B}" type="slidenum">
              <a:rPr lang="ar-IQ" smtClean="0"/>
              <a:pPr/>
              <a:t>‹#›</a:t>
            </a:fld>
            <a:endParaRPr lang="ar-IQ"/>
          </a:p>
        </p:txBody>
      </p:sp>
      <p:sp>
        <p:nvSpPr>
          <p:cNvPr id="28" name="عنصر نائب للتذييل 27"/>
          <p:cNvSpPr>
            <a:spLocks noGrp="1"/>
          </p:cNvSpPr>
          <p:nvPr>
            <p:ph type="ftr" sz="quarter" idx="12"/>
          </p:nvPr>
        </p:nvSpPr>
        <p:spPr/>
        <p:txBody>
          <a:bodyPr rtlCol="0"/>
          <a:lstStyle/>
          <a:p>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586B4BD6-E2B7-42F7-BE87-5C9AED970B9C}" type="datetimeFigureOut">
              <a:rPr lang="ar-IQ" smtClean="0"/>
              <a:pPr/>
              <a:t>09/05/1441</a:t>
            </a:fld>
            <a:endParaRPr lang="ar-IQ"/>
          </a:p>
        </p:txBody>
      </p:sp>
      <p:sp>
        <p:nvSpPr>
          <p:cNvPr id="4" name="عنصر نائب للتذييل 3"/>
          <p:cNvSpPr>
            <a:spLocks noGrp="1"/>
          </p:cNvSpPr>
          <p:nvPr>
            <p:ph type="ftr" sz="quarter" idx="11"/>
          </p:nvPr>
        </p:nvSpPr>
        <p:spPr>
          <a:xfrm>
            <a:off x="5257800" y="612648"/>
            <a:ext cx="1325880" cy="457200"/>
          </a:xfrm>
        </p:spPr>
        <p:txBody>
          <a:bodyPr/>
          <a:lstStyle/>
          <a:p>
            <a:endParaRPr lang="ar-IQ"/>
          </a:p>
        </p:txBody>
      </p:sp>
      <p:sp>
        <p:nvSpPr>
          <p:cNvPr id="5" name="عنصر نائب لرقم الشريحة 4"/>
          <p:cNvSpPr>
            <a:spLocks noGrp="1"/>
          </p:cNvSpPr>
          <p:nvPr>
            <p:ph type="sldNum" sz="quarter" idx="12"/>
          </p:nvPr>
        </p:nvSpPr>
        <p:spPr>
          <a:xfrm>
            <a:off x="8174736" y="2272"/>
            <a:ext cx="762000" cy="365760"/>
          </a:xfrm>
        </p:spPr>
        <p:txBody>
          <a:bodyPr/>
          <a:lstStyle/>
          <a:p>
            <a:fld id="{1ABF40BC-2B4C-430F-8F3E-C36B03D2F44B}"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6B4BD6-E2B7-42F7-BE87-5C9AED970B9C}" type="datetimeFigureOut">
              <a:rPr lang="ar-IQ" smtClean="0"/>
              <a:pPr/>
              <a:t>09/05/1441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09/05/1441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09/05/1441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86B4BD6-E2B7-42F7-BE87-5C9AED970B9C}" type="datetimeFigureOut">
              <a:rPr lang="ar-IQ" smtClean="0"/>
              <a:pPr/>
              <a:t>09/05/1441</a:t>
            </a:fld>
            <a:endParaRPr lang="ar-IQ"/>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IQ"/>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ABF40BC-2B4C-430F-8F3E-C36B03D2F44B}"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محاضرات في مادة تشريعات مكافحة الفساد</a:t>
            </a:r>
            <a:endParaRPr lang="ar-IQ" dirty="0"/>
          </a:p>
        </p:txBody>
      </p:sp>
      <p:sp>
        <p:nvSpPr>
          <p:cNvPr id="3" name="عنوان فرعي 2"/>
          <p:cNvSpPr>
            <a:spLocks noGrp="1"/>
          </p:cNvSpPr>
          <p:nvPr>
            <p:ph type="subTitle" idx="1"/>
          </p:nvPr>
        </p:nvSpPr>
        <p:spPr>
          <a:xfrm>
            <a:off x="457200" y="3899938"/>
            <a:ext cx="5626968" cy="2337374"/>
          </a:xfrm>
        </p:spPr>
        <p:txBody>
          <a:bodyPr>
            <a:noAutofit/>
          </a:bodyPr>
          <a:lstStyle/>
          <a:p>
            <a:pPr algn="ctr"/>
            <a:r>
              <a:rPr lang="ar-IQ" sz="3600" b="1" dirty="0" smtClean="0">
                <a:solidFill>
                  <a:srgbClr val="FF0000"/>
                </a:solidFill>
              </a:rPr>
              <a:t>المرحلة الثانية /المحاضرة </a:t>
            </a:r>
            <a:r>
              <a:rPr lang="ar-IQ" sz="3600" b="1" dirty="0" smtClean="0">
                <a:solidFill>
                  <a:srgbClr val="FF0000"/>
                </a:solidFill>
              </a:rPr>
              <a:t>الثالثة</a:t>
            </a:r>
            <a:endParaRPr lang="ar-IQ" sz="3600" b="1" dirty="0" smtClean="0">
              <a:solidFill>
                <a:srgbClr val="FF0000"/>
              </a:solidFill>
            </a:endParaRPr>
          </a:p>
          <a:p>
            <a:pPr algn="ctr"/>
            <a:r>
              <a:rPr lang="ar-IQ" sz="3600" b="1" dirty="0" smtClean="0">
                <a:solidFill>
                  <a:srgbClr val="FF0000"/>
                </a:solidFill>
              </a:rPr>
              <a:t>العام الدراسي 2019-2020 </a:t>
            </a:r>
          </a:p>
          <a:p>
            <a:pPr algn="ctr"/>
            <a:r>
              <a:rPr lang="ar-IQ" sz="3600" b="1" dirty="0" smtClean="0">
                <a:solidFill>
                  <a:srgbClr val="FF0000"/>
                </a:solidFill>
              </a:rPr>
              <a:t>الفصل الدراسي الأول</a:t>
            </a:r>
          </a:p>
          <a:p>
            <a:pPr algn="ctr"/>
            <a:r>
              <a:rPr lang="ar-IQ" sz="3600" b="1" dirty="0" smtClean="0">
                <a:solidFill>
                  <a:srgbClr val="FF0000"/>
                </a:solidFill>
              </a:rPr>
              <a:t>م. زهراء مبروك عبد الله الربيعي</a:t>
            </a:r>
          </a:p>
          <a:p>
            <a:pPr algn="ctr"/>
            <a:endParaRPr lang="ar-IQ" sz="3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836712"/>
            <a:ext cx="8229600" cy="1066800"/>
          </a:xfrm>
        </p:spPr>
        <p:txBody>
          <a:bodyPr>
            <a:normAutofit fontScale="90000"/>
          </a:bodyPr>
          <a:lstStyle/>
          <a:p>
            <a:pPr algn="ctr"/>
            <a:r>
              <a:rPr lang="ar-IQ" dirty="0" smtClean="0">
                <a:solidFill>
                  <a:srgbClr val="FF0000"/>
                </a:solidFill>
              </a:rPr>
              <a:t>آثار</a:t>
            </a:r>
            <a:r>
              <a:rPr lang="ar-IQ" dirty="0" smtClean="0">
                <a:solidFill>
                  <a:srgbClr val="FF0000"/>
                </a:solidFill>
              </a:rPr>
              <a:t> </a:t>
            </a:r>
            <a:r>
              <a:rPr lang="ar-IQ" dirty="0" smtClean="0">
                <a:solidFill>
                  <a:srgbClr val="FF0000"/>
                </a:solidFill>
              </a:rPr>
              <a:t>الفساد الإداري    </a:t>
            </a:r>
            <a:br>
              <a:rPr lang="ar-IQ" dirty="0" smtClean="0">
                <a:solidFill>
                  <a:srgbClr val="FF0000"/>
                </a:solidFill>
              </a:rPr>
            </a:br>
            <a:endParaRPr lang="ar-IQ" dirty="0">
              <a:solidFill>
                <a:srgbClr val="FF0000"/>
              </a:solidFill>
            </a:endParaRPr>
          </a:p>
        </p:txBody>
      </p:sp>
      <p:sp>
        <p:nvSpPr>
          <p:cNvPr id="3" name="عنصر نائب للمحتوى 2"/>
          <p:cNvSpPr>
            <a:spLocks noGrp="1"/>
          </p:cNvSpPr>
          <p:nvPr>
            <p:ph idx="1"/>
          </p:nvPr>
        </p:nvSpPr>
        <p:spPr>
          <a:xfrm>
            <a:off x="457200" y="1772816"/>
            <a:ext cx="8229600" cy="4801720"/>
          </a:xfrm>
        </p:spPr>
        <p:txBody>
          <a:bodyPr>
            <a:normAutofit/>
          </a:bodyPr>
          <a:lstStyle/>
          <a:p>
            <a:pPr algn="just">
              <a:buNone/>
            </a:pPr>
            <a:r>
              <a:rPr lang="ar-IQ" sz="3600" dirty="0" smtClean="0"/>
              <a:t> الفساد الإداري مفسدة للمجتمعات البشرية فعن طريقه تضيع وتهدر أموال الدولة والحقوق والقيم </a:t>
            </a:r>
            <a:r>
              <a:rPr lang="ar-IQ" sz="3600" dirty="0" err="1" smtClean="0"/>
              <a:t>الاخلاقية</a:t>
            </a:r>
            <a:r>
              <a:rPr lang="ar-IQ" sz="3600" dirty="0" smtClean="0"/>
              <a:t> والثقافية لينتج عنها مشكلات جمة </a:t>
            </a:r>
            <a:r>
              <a:rPr lang="ar-IQ" sz="3600" dirty="0" err="1" smtClean="0"/>
              <a:t>إجتماعية</a:t>
            </a:r>
            <a:r>
              <a:rPr lang="ar-IQ" sz="3600" dirty="0" smtClean="0"/>
              <a:t> وسياسية واقتصادية وتشريعية وإدارية وثقافية , وسنتناول هذه الآثار في مجال الوظيفة العامة وفي المجال الاقتصادي والاجتماعي وفي المجال التشريعي</a:t>
            </a:r>
            <a:endParaRPr lang="ar-IQ" sz="36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764704"/>
            <a:ext cx="8229600" cy="1066800"/>
          </a:xfrm>
        </p:spPr>
        <p:txBody>
          <a:bodyPr>
            <a:normAutofit fontScale="90000"/>
          </a:bodyPr>
          <a:lstStyle/>
          <a:p>
            <a:pPr algn="ctr"/>
            <a:r>
              <a:rPr lang="ar-IQ" b="1" dirty="0" smtClean="0"/>
              <a:t>آثار الفساد في مجال الوظيفة العامة</a:t>
            </a:r>
            <a:endParaRPr lang="ar-IQ" b="1" dirty="0"/>
          </a:p>
        </p:txBody>
      </p:sp>
      <p:sp>
        <p:nvSpPr>
          <p:cNvPr id="3" name="عنصر نائب للمحتوى 2"/>
          <p:cNvSpPr>
            <a:spLocks noGrp="1"/>
          </p:cNvSpPr>
          <p:nvPr>
            <p:ph idx="1"/>
          </p:nvPr>
        </p:nvSpPr>
        <p:spPr>
          <a:xfrm>
            <a:off x="395536" y="1772816"/>
            <a:ext cx="8229600" cy="4325112"/>
          </a:xfrm>
        </p:spPr>
        <p:txBody>
          <a:bodyPr>
            <a:normAutofit lnSpcReduction="10000"/>
          </a:bodyPr>
          <a:lstStyle/>
          <a:p>
            <a:pPr>
              <a:buNone/>
            </a:pPr>
            <a:r>
              <a:rPr lang="ar-IQ" dirty="0" smtClean="0"/>
              <a:t>   تتعدد الآثار من حيث الأضرار في نظام الوظيفة العامة سواء من حيث إفساد سلوك الموظفين وفقدان الثقة في الجهاز الإداري للدولة وكما يلي :</a:t>
            </a:r>
          </a:p>
          <a:p>
            <a:pPr>
              <a:buNone/>
            </a:pPr>
            <a:r>
              <a:rPr lang="ar-IQ" b="1" dirty="0" smtClean="0"/>
              <a:t>أولاً: فساد السلوك الأخلاقي للموظفين </a:t>
            </a:r>
          </a:p>
          <a:p>
            <a:pPr algn="just">
              <a:buNone/>
            </a:pPr>
            <a:r>
              <a:rPr lang="ar-IQ" dirty="0" smtClean="0"/>
              <a:t>  إن الفساد في حالة </a:t>
            </a:r>
            <a:r>
              <a:rPr lang="ar-IQ" dirty="0" err="1" smtClean="0"/>
              <a:t>إنتشاره</a:t>
            </a:r>
            <a:r>
              <a:rPr lang="ar-IQ" dirty="0" smtClean="0"/>
              <a:t> يكون من الصعب إصلاحه ولهذا يتحول </a:t>
            </a:r>
            <a:r>
              <a:rPr lang="ar-IQ" dirty="0" err="1" smtClean="0"/>
              <a:t>الى</a:t>
            </a:r>
            <a:r>
              <a:rPr lang="ar-IQ" dirty="0" smtClean="0"/>
              <a:t> سلوك مستقر ومتعارف عليه في الدوائر الحكومية والقطاع العام والقطاع الخاص وبدلاً من أن يقاومه الضمير فإنه يتغاضى عنه بل يعمل على مجاراته وفي هذه الحالة سوف يتغير دليل السلوك </a:t>
            </a:r>
            <a:r>
              <a:rPr lang="ar-IQ" dirty="0" err="1" smtClean="0"/>
              <a:t>الاخلاقي</a:t>
            </a:r>
            <a:r>
              <a:rPr lang="ar-IQ" dirty="0" smtClean="0"/>
              <a:t> الذي يحكم سلوك وتصرفات الموظفين </a:t>
            </a:r>
            <a:r>
              <a:rPr lang="ar-IQ" dirty="0" err="1" smtClean="0"/>
              <a:t>الى</a:t>
            </a:r>
            <a:r>
              <a:rPr lang="ar-IQ" dirty="0" smtClean="0"/>
              <a:t> دليل للسلوك </a:t>
            </a:r>
            <a:r>
              <a:rPr lang="ar-IQ" dirty="0" err="1" smtClean="0"/>
              <a:t>اللا</a:t>
            </a:r>
            <a:r>
              <a:rPr lang="ar-IQ" dirty="0" err="1" smtClean="0"/>
              <a:t>أخلاقي</a:t>
            </a:r>
            <a:r>
              <a:rPr lang="ar-IQ" dirty="0" smtClean="0"/>
              <a:t> الذي يحكم هذه التصرفات .</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764704"/>
            <a:ext cx="8229600" cy="5400600"/>
          </a:xfrm>
        </p:spPr>
        <p:txBody>
          <a:bodyPr>
            <a:normAutofit lnSpcReduction="10000"/>
          </a:bodyPr>
          <a:lstStyle/>
          <a:p>
            <a:pPr algn="just">
              <a:buNone/>
            </a:pPr>
            <a:r>
              <a:rPr lang="ar-IQ" sz="3200" b="1" dirty="0" smtClean="0"/>
              <a:t> ثانياً : </a:t>
            </a:r>
            <a:r>
              <a:rPr lang="ar-IQ" sz="3200" b="1" dirty="0" smtClean="0"/>
              <a:t>فقدان الثقة في الجهاز الإداري للدولة </a:t>
            </a:r>
            <a:endParaRPr lang="ar-IQ" sz="3200" b="1" dirty="0" smtClean="0"/>
          </a:p>
          <a:p>
            <a:pPr algn="just">
              <a:buNone/>
            </a:pPr>
            <a:r>
              <a:rPr lang="ar-IQ" sz="3200" dirty="0" smtClean="0"/>
              <a:t>  </a:t>
            </a:r>
            <a:r>
              <a:rPr lang="ar-IQ" sz="3200" dirty="0" smtClean="0"/>
              <a:t>إن استمرار الفساد الإداري وانتشاره يؤدي </a:t>
            </a:r>
            <a:r>
              <a:rPr lang="ar-IQ" sz="3200" dirty="0" err="1" smtClean="0"/>
              <a:t>الى</a:t>
            </a:r>
            <a:r>
              <a:rPr lang="ar-IQ" sz="3200" dirty="0" smtClean="0"/>
              <a:t> فقدان الثقة في الجهاز الإداري للدولة ومما يزيد </a:t>
            </a:r>
            <a:r>
              <a:rPr lang="ar-IQ" sz="3200" dirty="0" err="1" smtClean="0"/>
              <a:t>الامر</a:t>
            </a:r>
            <a:r>
              <a:rPr lang="ar-IQ" sz="3200" dirty="0" smtClean="0"/>
              <a:t> سوءاً وخطورة عندما ينكر </a:t>
            </a:r>
            <a:r>
              <a:rPr lang="ar-IQ" sz="3200" dirty="0" err="1" smtClean="0"/>
              <a:t>المسؤولون</a:t>
            </a:r>
            <a:r>
              <a:rPr lang="ar-IQ" sz="3200" dirty="0" smtClean="0"/>
              <a:t> في دول العالم الثالث والدول النامية الفساد في بلادهم أو التقليل من حجمه متصورين أن ذلك يحمي المجتمع من الفساد في حين أن العكس تماماً هو الذي يحدث إذ أن المواطنين سرعان </a:t>
            </a:r>
            <a:r>
              <a:rPr lang="ar-IQ" sz="3200" dirty="0" smtClean="0"/>
              <a:t>ما يفقدوا الثقة في هؤلاء </a:t>
            </a:r>
            <a:r>
              <a:rPr lang="ar-IQ" sz="3200" dirty="0" err="1" smtClean="0"/>
              <a:t>المسؤولين</a:t>
            </a:r>
            <a:r>
              <a:rPr lang="ar-IQ" sz="3200" dirty="0" smtClean="0"/>
              <a:t> وتصريحاتهم وينعدم لديهم </a:t>
            </a:r>
            <a:r>
              <a:rPr lang="ar-IQ" sz="3200" dirty="0" err="1" smtClean="0"/>
              <a:t>الامل</a:t>
            </a:r>
            <a:r>
              <a:rPr lang="ar-IQ" sz="3200" dirty="0" smtClean="0"/>
              <a:t> في الإصلاح ويشجع الكثير منهم على عدم مقاومة الفساد فيزداد </a:t>
            </a:r>
            <a:r>
              <a:rPr lang="ar-IQ" sz="3200" dirty="0" err="1" smtClean="0"/>
              <a:t>إنتشاراً</a:t>
            </a:r>
            <a:r>
              <a:rPr lang="ar-IQ" sz="3200" dirty="0" smtClean="0"/>
              <a:t> في عظام المجتمع </a:t>
            </a:r>
            <a:r>
              <a:rPr lang="ar-IQ" sz="3200" dirty="0" err="1" smtClean="0"/>
              <a:t>الامر</a:t>
            </a:r>
            <a:r>
              <a:rPr lang="ar-IQ" sz="3200" dirty="0" smtClean="0"/>
              <a:t> الذي يصبح معه هذا المجتمع عرضة للتخلف والانهيار.</a:t>
            </a:r>
            <a:endParaRPr lang="ar-IQ" sz="32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980728"/>
            <a:ext cx="8229600" cy="5089752"/>
          </a:xfrm>
        </p:spPr>
        <p:txBody>
          <a:bodyPr>
            <a:normAutofit/>
          </a:bodyPr>
          <a:lstStyle/>
          <a:p>
            <a:pPr>
              <a:buNone/>
            </a:pPr>
            <a:r>
              <a:rPr lang="ar-IQ" dirty="0" smtClean="0"/>
              <a:t> </a:t>
            </a:r>
            <a:r>
              <a:rPr lang="ar-IQ" b="1" dirty="0" err="1" smtClean="0"/>
              <a:t>اثار</a:t>
            </a:r>
            <a:r>
              <a:rPr lang="ar-IQ" b="1" dirty="0" smtClean="0"/>
              <a:t> الفساد في </a:t>
            </a:r>
            <a:r>
              <a:rPr lang="ar-IQ" b="1" dirty="0" smtClean="0"/>
              <a:t>المجال الاقتصادي :</a:t>
            </a:r>
          </a:p>
          <a:p>
            <a:pPr>
              <a:buNone/>
            </a:pPr>
            <a:r>
              <a:rPr lang="ar-IQ" b="1" dirty="0" smtClean="0"/>
              <a:t>من أهم هذه </a:t>
            </a:r>
            <a:r>
              <a:rPr lang="ar-IQ" b="1" dirty="0" err="1" smtClean="0"/>
              <a:t>الاثار</a:t>
            </a:r>
            <a:r>
              <a:rPr lang="ar-IQ" b="1" dirty="0" smtClean="0"/>
              <a:t> هي عرقلة التنمية الاقتصادية </a:t>
            </a:r>
          </a:p>
          <a:p>
            <a:pPr algn="just">
              <a:buNone/>
            </a:pPr>
            <a:r>
              <a:rPr lang="ar-IQ" dirty="0" smtClean="0"/>
              <a:t>  إن من </a:t>
            </a:r>
            <a:r>
              <a:rPr lang="ar-IQ" dirty="0" err="1" smtClean="0"/>
              <a:t>اثار</a:t>
            </a:r>
            <a:r>
              <a:rPr lang="ar-IQ" dirty="0" smtClean="0"/>
              <a:t> الفساد في المجال الاقتصادي هو عرقلة التنمية الاقتصادية خاصة في الدول النامية إذ يضعف ويعرقل من </a:t>
            </a:r>
            <a:r>
              <a:rPr lang="ar-IQ" dirty="0" err="1" smtClean="0"/>
              <a:t>اداء</a:t>
            </a:r>
            <a:r>
              <a:rPr lang="ar-IQ" dirty="0" smtClean="0"/>
              <a:t> السوق في الدول التي تمر بمرحلة التحول ويقوض الكفاءة والرخاء الاقتصادي كما حدث في دول الاتحاد السوفيتي السابق ودول جنوب شرق </a:t>
            </a:r>
            <a:r>
              <a:rPr lang="ar-IQ" dirty="0" err="1" smtClean="0"/>
              <a:t>اسيا</a:t>
            </a:r>
            <a:r>
              <a:rPr lang="ar-IQ" dirty="0" smtClean="0"/>
              <a:t> إذ ترتب على </a:t>
            </a:r>
            <a:r>
              <a:rPr lang="ar-IQ" dirty="0" err="1" smtClean="0"/>
              <a:t>إستشراء</a:t>
            </a:r>
            <a:r>
              <a:rPr lang="ar-IQ" dirty="0" smtClean="0"/>
              <a:t> الفساد </a:t>
            </a:r>
            <a:r>
              <a:rPr lang="ar-IQ" dirty="0" err="1" smtClean="0"/>
              <a:t>الاداري</a:t>
            </a:r>
            <a:r>
              <a:rPr lang="ar-IQ" dirty="0" smtClean="0"/>
              <a:t> في الجهاز المصرفي وفي بورصة </a:t>
            </a:r>
            <a:r>
              <a:rPr lang="ar-IQ" dirty="0" err="1" smtClean="0"/>
              <a:t>الاوراق</a:t>
            </a:r>
            <a:r>
              <a:rPr lang="ar-IQ" dirty="0" smtClean="0"/>
              <a:t> المالية عام 1997 حدوث تباطؤ وتراجع وانهيار اقتصادي فتحولت هذه الدول من دول دائنة </a:t>
            </a:r>
            <a:r>
              <a:rPr lang="ar-IQ" dirty="0" err="1" smtClean="0"/>
              <a:t>الى</a:t>
            </a:r>
            <a:r>
              <a:rPr lang="ar-IQ" dirty="0" smtClean="0"/>
              <a:t> دول مدينة للمؤسسات العالمية وصندوق النقد الدولي والبنك الدولي . </a:t>
            </a:r>
            <a:endParaRPr lang="ar-IQ" dirty="0" smtClean="0"/>
          </a:p>
          <a:p>
            <a:pPr algn="just">
              <a:buNone/>
            </a:pPr>
            <a:r>
              <a:rPr lang="ar-IQ" dirty="0" smtClean="0"/>
              <a:t>   </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196752"/>
            <a:ext cx="8229600" cy="4613144"/>
          </a:xfrm>
        </p:spPr>
        <p:txBody>
          <a:bodyPr>
            <a:normAutofit lnSpcReduction="10000"/>
          </a:bodyPr>
          <a:lstStyle/>
          <a:p>
            <a:pPr algn="ctr">
              <a:buNone/>
            </a:pPr>
            <a:r>
              <a:rPr lang="ar-IQ" sz="3200" b="1" dirty="0" smtClean="0"/>
              <a:t>آثار الفساد في المجال الاجتماعي </a:t>
            </a:r>
          </a:p>
          <a:p>
            <a:pPr algn="just">
              <a:buNone/>
            </a:pPr>
            <a:r>
              <a:rPr lang="ar-IQ" sz="3200" b="1" dirty="0" smtClean="0"/>
              <a:t>أولاً : إحداث خلل في القيم الاجتماعية </a:t>
            </a:r>
            <a:r>
              <a:rPr lang="ar-IQ" sz="3200" dirty="0" smtClean="0"/>
              <a:t>:إن انتشار الفساد </a:t>
            </a:r>
            <a:r>
              <a:rPr lang="ar-IQ" sz="3200" dirty="0" err="1" smtClean="0"/>
              <a:t>الاداري</a:t>
            </a:r>
            <a:r>
              <a:rPr lang="ar-IQ" sz="3200" dirty="0" smtClean="0"/>
              <a:t> وظهور طبقة جديدة تتمتع بالثراء السريع نتيجة لمفاهيم </a:t>
            </a:r>
            <a:r>
              <a:rPr lang="ar-IQ" sz="3200" dirty="0" err="1" smtClean="0"/>
              <a:t>اخلاقية</a:t>
            </a:r>
            <a:r>
              <a:rPr lang="ar-IQ" sz="3200" dirty="0" smtClean="0"/>
              <a:t> خاطئة تتمثل بالشطارة ومقابل العمل والحق المكتسب جميعها مظاهر سوف تتصدر القيم الصحيحة السائدة متقدمة بذلك على قيم </a:t>
            </a:r>
            <a:r>
              <a:rPr lang="ar-IQ" sz="3200" dirty="0" err="1" smtClean="0"/>
              <a:t>الاخلاق</a:t>
            </a:r>
            <a:r>
              <a:rPr lang="ar-IQ" sz="3200" dirty="0" smtClean="0"/>
              <a:t> والعلم والمناصب العليا التي كانت </a:t>
            </a:r>
            <a:r>
              <a:rPr lang="ar-IQ" sz="3200" dirty="0" err="1" smtClean="0"/>
              <a:t>امل</a:t>
            </a:r>
            <a:r>
              <a:rPr lang="ar-IQ" sz="3200" dirty="0" smtClean="0"/>
              <a:t> الشباب والدافع لهم للالتحاق بالتعليم الجامعي والعمل كطبيب </a:t>
            </a:r>
            <a:r>
              <a:rPr lang="ar-IQ" sz="3200" dirty="0" err="1" smtClean="0"/>
              <a:t>او</a:t>
            </a:r>
            <a:r>
              <a:rPr lang="ar-IQ" sz="3200" dirty="0" smtClean="0"/>
              <a:t> مهندس </a:t>
            </a:r>
            <a:r>
              <a:rPr lang="ar-IQ" sz="3200" dirty="0" err="1" smtClean="0"/>
              <a:t>او</a:t>
            </a:r>
            <a:r>
              <a:rPr lang="ar-IQ" sz="3200" dirty="0" smtClean="0"/>
              <a:t> قاضي ....ويحل محلها </a:t>
            </a:r>
            <a:r>
              <a:rPr lang="ar-IQ" sz="3200" dirty="0" err="1" smtClean="0"/>
              <a:t>احلام</a:t>
            </a:r>
            <a:r>
              <a:rPr lang="ar-IQ" sz="3200" dirty="0" smtClean="0"/>
              <a:t> المستقبل بأن يكون رجل أعمال بوصفه النموذج القدوة وهو النموذج الخاطئ.</a:t>
            </a:r>
            <a:endParaRPr lang="ar-IQ" sz="32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6752"/>
            <a:ext cx="8229600" cy="5377784"/>
          </a:xfrm>
        </p:spPr>
        <p:txBody>
          <a:bodyPr/>
          <a:lstStyle/>
          <a:p>
            <a:pPr>
              <a:buNone/>
            </a:pPr>
            <a:r>
              <a:rPr lang="ar-IQ" b="1" dirty="0" smtClean="0"/>
              <a:t>ثانياً :المساس بكيان المجتمع </a:t>
            </a:r>
          </a:p>
          <a:p>
            <a:pPr algn="just">
              <a:buNone/>
            </a:pPr>
            <a:r>
              <a:rPr lang="ar-IQ" dirty="0" smtClean="0"/>
              <a:t>  إن حالة الفساد </a:t>
            </a:r>
            <a:r>
              <a:rPr lang="ar-IQ" dirty="0" err="1" smtClean="0"/>
              <a:t>الاداري</a:t>
            </a:r>
            <a:r>
              <a:rPr lang="ar-IQ" dirty="0" smtClean="0"/>
              <a:t> من شأنها أن تؤدي </a:t>
            </a:r>
            <a:r>
              <a:rPr lang="ar-IQ" dirty="0" err="1" smtClean="0"/>
              <a:t>الى</a:t>
            </a:r>
            <a:r>
              <a:rPr lang="ar-IQ" dirty="0" smtClean="0"/>
              <a:t> </a:t>
            </a:r>
            <a:r>
              <a:rPr lang="ar-IQ" dirty="0" err="1" smtClean="0"/>
              <a:t>الاضرار</a:t>
            </a:r>
            <a:r>
              <a:rPr lang="ar-IQ" dirty="0" smtClean="0"/>
              <a:t> بمكونات المجتمع سواء من حيث </a:t>
            </a:r>
            <a:r>
              <a:rPr lang="ar-IQ" dirty="0" err="1" smtClean="0"/>
              <a:t>الافراد</a:t>
            </a:r>
            <a:r>
              <a:rPr lang="ar-IQ" dirty="0" smtClean="0"/>
              <a:t> أو البيئة , إذ يصيب بالضرر صحة </a:t>
            </a:r>
            <a:r>
              <a:rPr lang="ar-IQ" dirty="0" err="1" smtClean="0"/>
              <a:t>الانسان</a:t>
            </a:r>
            <a:r>
              <a:rPr lang="ar-IQ" dirty="0" smtClean="0"/>
              <a:t> والحيوان كما هو الحال في استيراد مواد غذائية رديئة غير ذات جودة أو محاصيل ملوثة أو منهية الصلاحية كما يؤدي الفساد </a:t>
            </a:r>
            <a:r>
              <a:rPr lang="ar-IQ" dirty="0" err="1" smtClean="0"/>
              <a:t>الى</a:t>
            </a:r>
            <a:r>
              <a:rPr lang="ar-IQ" dirty="0" smtClean="0"/>
              <a:t> تلوث المياه الجوفية وتلوث الضوء </a:t>
            </a:r>
            <a:r>
              <a:rPr lang="ar-IQ" dirty="0" err="1" smtClean="0"/>
              <a:t>وتاكل</a:t>
            </a:r>
            <a:r>
              <a:rPr lang="ar-IQ" dirty="0" smtClean="0"/>
              <a:t> التربة وتغيير المناخ وتلوث الغذاء وغيرها من </a:t>
            </a:r>
            <a:r>
              <a:rPr lang="ar-IQ" dirty="0" err="1" smtClean="0"/>
              <a:t>اضرار</a:t>
            </a:r>
            <a:r>
              <a:rPr lang="ar-IQ" dirty="0" smtClean="0"/>
              <a:t> </a:t>
            </a:r>
            <a:r>
              <a:rPr lang="ar-IQ" dirty="0" err="1" smtClean="0"/>
              <a:t>واثار</a:t>
            </a:r>
            <a:r>
              <a:rPr lang="ar-IQ" dirty="0" smtClean="0"/>
              <a:t> .</a:t>
            </a:r>
            <a:endParaRPr lang="ar-IQ"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24744"/>
            <a:ext cx="8229600" cy="5449792"/>
          </a:xfrm>
        </p:spPr>
        <p:txBody>
          <a:bodyPr>
            <a:normAutofit fontScale="92500" lnSpcReduction="10000"/>
          </a:bodyPr>
          <a:lstStyle/>
          <a:p>
            <a:pPr algn="ctr">
              <a:buNone/>
            </a:pPr>
            <a:r>
              <a:rPr lang="ar-IQ" b="1" dirty="0" err="1" smtClean="0"/>
              <a:t>اثار</a:t>
            </a:r>
            <a:r>
              <a:rPr lang="ar-IQ" b="1" dirty="0" smtClean="0"/>
              <a:t> الفساد في المجال التشريعي </a:t>
            </a:r>
          </a:p>
          <a:p>
            <a:pPr algn="just">
              <a:buNone/>
            </a:pPr>
            <a:r>
              <a:rPr lang="ar-IQ" dirty="0" smtClean="0"/>
              <a:t>  إن الفساد </a:t>
            </a:r>
            <a:r>
              <a:rPr lang="ar-IQ" dirty="0" err="1" smtClean="0"/>
              <a:t>الاداري</a:t>
            </a:r>
            <a:r>
              <a:rPr lang="ar-IQ" dirty="0" smtClean="0"/>
              <a:t> يؤدي </a:t>
            </a:r>
            <a:r>
              <a:rPr lang="ar-IQ" dirty="0" err="1" smtClean="0"/>
              <a:t>الى</a:t>
            </a:r>
            <a:r>
              <a:rPr lang="ar-IQ" dirty="0" smtClean="0"/>
              <a:t> نشوء قواعد </a:t>
            </a:r>
            <a:r>
              <a:rPr lang="ar-IQ" dirty="0" err="1" smtClean="0"/>
              <a:t>واعراف</a:t>
            </a:r>
            <a:r>
              <a:rPr lang="ar-IQ" dirty="0" smtClean="0"/>
              <a:t> جديدة وتنظيم غير رسمي في التعامل مع </a:t>
            </a:r>
            <a:r>
              <a:rPr lang="ar-IQ" dirty="0" err="1" smtClean="0"/>
              <a:t>الاجهزة</a:t>
            </a:r>
            <a:r>
              <a:rPr lang="ar-IQ" dirty="0" smtClean="0"/>
              <a:t> الحكومية بما يؤدي </a:t>
            </a:r>
            <a:r>
              <a:rPr lang="ar-IQ" dirty="0" err="1" smtClean="0"/>
              <a:t>الى</a:t>
            </a:r>
            <a:r>
              <a:rPr lang="ar-IQ" dirty="0" smtClean="0"/>
              <a:t> إهدار القواعد القانونية وبالنتيجة تراجع أو تلاشي واختفاء التنظيمات الرسمية التي تحددها القوانين </a:t>
            </a:r>
            <a:r>
              <a:rPr lang="ar-IQ" dirty="0" err="1" smtClean="0"/>
              <a:t>والانظمة</a:t>
            </a:r>
            <a:r>
              <a:rPr lang="ar-IQ" dirty="0" smtClean="0"/>
              <a:t> والتعليمات الصادرة </a:t>
            </a:r>
            <a:r>
              <a:rPr lang="ar-IQ" dirty="0" err="1" smtClean="0"/>
              <a:t>الامر</a:t>
            </a:r>
            <a:r>
              <a:rPr lang="ar-IQ" dirty="0" smtClean="0"/>
              <a:t> الذي تفقد معه </a:t>
            </a:r>
            <a:r>
              <a:rPr lang="ar-IQ" dirty="0" err="1" smtClean="0"/>
              <a:t>الاجهزة</a:t>
            </a:r>
            <a:r>
              <a:rPr lang="ar-IQ" dirty="0" smtClean="0"/>
              <a:t> </a:t>
            </a:r>
            <a:r>
              <a:rPr lang="ar-IQ" dirty="0" err="1" smtClean="0"/>
              <a:t>الادارية</a:t>
            </a:r>
            <a:r>
              <a:rPr lang="ar-IQ" dirty="0" smtClean="0"/>
              <a:t> بالدولة الثقة محلياً ودوليا مما يثير المخاوف من التعامل معها وتعد الدول النامية من </a:t>
            </a:r>
            <a:r>
              <a:rPr lang="ar-IQ" dirty="0" err="1" smtClean="0"/>
              <a:t>اكثر</a:t>
            </a:r>
            <a:r>
              <a:rPr lang="ar-IQ" dirty="0" smtClean="0"/>
              <a:t> الدول المتضررة من فقدان هذه الثقة </a:t>
            </a:r>
            <a:r>
              <a:rPr lang="ar-IQ" dirty="0" err="1" smtClean="0"/>
              <a:t>لانها</a:t>
            </a:r>
            <a:r>
              <a:rPr lang="ar-IQ" dirty="0" smtClean="0"/>
              <a:t> هي التي تسعى لجذب الاستثمارات </a:t>
            </a:r>
            <a:r>
              <a:rPr lang="ar-IQ" dirty="0" err="1" smtClean="0"/>
              <a:t>الاجنبية</a:t>
            </a:r>
            <a:r>
              <a:rPr lang="ar-IQ" dirty="0" smtClean="0"/>
              <a:t> من اجل التنمية فتكون نتيجة الفساد بالنسبة لها هو إحجام المستثمر </a:t>
            </a:r>
            <a:r>
              <a:rPr lang="ar-IQ" dirty="0" err="1" smtClean="0"/>
              <a:t>الاجنبي</a:t>
            </a:r>
            <a:r>
              <a:rPr lang="ar-IQ" dirty="0" smtClean="0"/>
              <a:t> عن استثمار </a:t>
            </a:r>
            <a:r>
              <a:rPr lang="ar-IQ" dirty="0" err="1" smtClean="0"/>
              <a:t>اموالهأو</a:t>
            </a:r>
            <a:r>
              <a:rPr lang="ar-IQ" dirty="0" smtClean="0"/>
              <a:t> تناقصها </a:t>
            </a:r>
            <a:r>
              <a:rPr lang="ar-IQ" dirty="0" err="1" smtClean="0"/>
              <a:t>او</a:t>
            </a:r>
            <a:r>
              <a:rPr lang="ar-IQ" dirty="0" smtClean="0"/>
              <a:t> عدم استطاعته تحقيق </a:t>
            </a:r>
            <a:r>
              <a:rPr lang="ar-IQ" dirty="0" err="1" smtClean="0"/>
              <a:t>الارباح</a:t>
            </a:r>
            <a:r>
              <a:rPr lang="ar-IQ" dirty="0" smtClean="0"/>
              <a:t> التي كان يأمل فيها يضاف </a:t>
            </a:r>
            <a:r>
              <a:rPr lang="ar-IQ" dirty="0" err="1" smtClean="0"/>
              <a:t>الى</a:t>
            </a:r>
            <a:r>
              <a:rPr lang="ar-IQ" dirty="0" smtClean="0"/>
              <a:t> ذلك أن مناخ الفساد هذا لن يجذب سوى الاستثمارات الفاسدة أو الملوثة والتي تسعى </a:t>
            </a:r>
            <a:r>
              <a:rPr lang="ar-IQ" dirty="0" err="1" smtClean="0"/>
              <a:t>الى</a:t>
            </a:r>
            <a:r>
              <a:rPr lang="ar-IQ" dirty="0" smtClean="0"/>
              <a:t> تحقيق أرباح سريعة والخروج </a:t>
            </a:r>
            <a:r>
              <a:rPr lang="ar-IQ" dirty="0" err="1" smtClean="0"/>
              <a:t>بها</a:t>
            </a:r>
            <a:r>
              <a:rPr lang="ar-IQ" dirty="0" smtClean="0"/>
              <a:t> سريعاً بمعاون الفساد خارج البلاد وهو يؤدي في النهاية </a:t>
            </a:r>
            <a:r>
              <a:rPr lang="ar-IQ" dirty="0" err="1" smtClean="0"/>
              <a:t>الى</a:t>
            </a:r>
            <a:r>
              <a:rPr lang="ar-IQ" dirty="0" smtClean="0"/>
              <a:t> </a:t>
            </a:r>
            <a:r>
              <a:rPr lang="ar-IQ" dirty="0" err="1" smtClean="0"/>
              <a:t>الاضرار</a:t>
            </a:r>
            <a:r>
              <a:rPr lang="ar-IQ" dirty="0" smtClean="0"/>
              <a:t> بالمناخ الاقتصادي وحرمان الدولة من العملات </a:t>
            </a:r>
            <a:r>
              <a:rPr lang="ar-IQ" dirty="0" err="1" smtClean="0"/>
              <a:t>الاجنبية</a:t>
            </a:r>
            <a:r>
              <a:rPr lang="ar-IQ" dirty="0" smtClean="0"/>
              <a:t> التي يتم تحويلها </a:t>
            </a:r>
            <a:r>
              <a:rPr lang="ar-IQ" dirty="0" err="1" smtClean="0"/>
              <a:t>الى</a:t>
            </a:r>
            <a:r>
              <a:rPr lang="ar-IQ" dirty="0" smtClean="0"/>
              <a:t> الخارج .</a:t>
            </a: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491</TotalTime>
  <Words>650</Words>
  <Application>Microsoft Office PowerPoint</Application>
  <PresentationFormat>عرض على الشاشة (3:4)‏</PresentationFormat>
  <Paragraphs>23</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حضري</vt:lpstr>
      <vt:lpstr>محاضرات في مادة تشريعات مكافحة الفساد</vt:lpstr>
      <vt:lpstr>آثار الفساد الإداري     </vt:lpstr>
      <vt:lpstr>آثار الفساد في مجال الوظيفة العامة</vt:lpstr>
      <vt:lpstr>الشريحة 4</vt:lpstr>
      <vt:lpstr>الشريحة 5</vt:lpstr>
      <vt:lpstr>الشريحة 6</vt:lpstr>
      <vt:lpstr>الشريحة 7</vt:lpstr>
      <vt:lpstr>الشريحة 8</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مادة مدخل القانون</dc:title>
  <dc:creator>dell</dc:creator>
  <cp:lastModifiedBy>dell</cp:lastModifiedBy>
  <cp:revision>103</cp:revision>
  <dcterms:created xsi:type="dcterms:W3CDTF">2019-04-14T09:27:59Z</dcterms:created>
  <dcterms:modified xsi:type="dcterms:W3CDTF">2020-01-04T13:33:25Z</dcterms:modified>
</cp:coreProperties>
</file>