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63" r:id="rId4"/>
    <p:sldId id="261" r:id="rId5"/>
    <p:sldId id="259" r:id="rId6"/>
    <p:sldId id="262" r:id="rId7"/>
    <p:sldId id="264" r:id="rId8"/>
    <p:sldId id="265" r:id="rId9"/>
    <p:sldId id="266"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08/05/1441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08/05/1441</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08/05/1441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08/05/1441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تشريعات مكافحة الفساد</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الثانية /المحاضرة </a:t>
            </a:r>
            <a:r>
              <a:rPr lang="ar-IQ" sz="3600" b="1" dirty="0" smtClean="0">
                <a:solidFill>
                  <a:srgbClr val="FF0000"/>
                </a:solidFill>
              </a:rPr>
              <a:t>الثانية</a:t>
            </a:r>
            <a:endParaRPr lang="ar-IQ" sz="3600" b="1" dirty="0" smtClean="0">
              <a:solidFill>
                <a:srgbClr val="FF0000"/>
              </a:solidFill>
            </a:endParaRPr>
          </a:p>
          <a:p>
            <a:pPr algn="ctr"/>
            <a:r>
              <a:rPr lang="ar-IQ" sz="3600" b="1" dirty="0" smtClean="0">
                <a:solidFill>
                  <a:srgbClr val="FF0000"/>
                </a:solidFill>
              </a:rPr>
              <a:t>العام الدراسي 2019-2020 </a:t>
            </a: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solidFill>
                  <a:srgbClr val="FF0000"/>
                </a:solidFill>
              </a:rPr>
              <a:t>أسباب</a:t>
            </a:r>
            <a:r>
              <a:rPr lang="ar-IQ" dirty="0" smtClean="0">
                <a:solidFill>
                  <a:srgbClr val="FF0000"/>
                </a:solidFill>
              </a:rPr>
              <a:t> </a:t>
            </a:r>
            <a:r>
              <a:rPr lang="ar-IQ" dirty="0" smtClean="0">
                <a:solidFill>
                  <a:srgbClr val="FF0000"/>
                </a:solidFill>
              </a:rPr>
              <a:t>الفساد الإداري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457200" y="1772816"/>
            <a:ext cx="8229600" cy="4801720"/>
          </a:xfrm>
        </p:spPr>
        <p:txBody>
          <a:bodyPr>
            <a:normAutofit fontScale="92500"/>
          </a:bodyPr>
          <a:lstStyle/>
          <a:p>
            <a:pPr algn="just">
              <a:buNone/>
            </a:pPr>
            <a:r>
              <a:rPr lang="ar-IQ" sz="3600" dirty="0" smtClean="0"/>
              <a:t>لا ينتشر الفساد الإداري في دول العالم الثالث فحسب , وإنما </a:t>
            </a:r>
            <a:r>
              <a:rPr lang="ar-IQ" sz="3600" dirty="0" smtClean="0"/>
              <a:t>هو موجود في معظم بلاد العالم ومنها الولايات المتحدة الأمريكية واليابان , والفرق بين بلد وآخر إنما يكمن في أمرين : </a:t>
            </a:r>
            <a:endParaRPr lang="ar-IQ" sz="3600" dirty="0" smtClean="0"/>
          </a:p>
          <a:p>
            <a:pPr algn="just">
              <a:buNone/>
            </a:pPr>
            <a:r>
              <a:rPr lang="ar-IQ" sz="3600" dirty="0" smtClean="0"/>
              <a:t>أولهما مدى الفساد وهل طال أو وصل </a:t>
            </a:r>
            <a:r>
              <a:rPr lang="ar-IQ" sz="3600" dirty="0" err="1" smtClean="0"/>
              <a:t>الى</a:t>
            </a:r>
            <a:r>
              <a:rPr lang="ar-IQ" sz="3600" dirty="0" smtClean="0"/>
              <a:t> الطبقات الحاكمة أم لا وثانيهما طريقة التعامل نفسه وهل تم وفقاً للقانون أم تتدخل في ذلك </a:t>
            </a:r>
            <a:r>
              <a:rPr lang="ar-IQ" sz="3600" dirty="0" err="1" smtClean="0"/>
              <a:t>اسباب</a:t>
            </a:r>
            <a:r>
              <a:rPr lang="ar-IQ" sz="3600" dirty="0" smtClean="0"/>
              <a:t> أخرى تعطل حكم القانون .وتسري مظاهر الفساد في جرائم عدة منها الرشوة والاختلاس والإضرار بالمال العام وغيرها.</a:t>
            </a:r>
            <a:endParaRPr lang="ar-IQ" sz="3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066800"/>
          </a:xfrm>
        </p:spPr>
        <p:txBody>
          <a:bodyPr/>
          <a:lstStyle/>
          <a:p>
            <a:pPr algn="ctr"/>
            <a:r>
              <a:rPr lang="ar-IQ" b="1" dirty="0" smtClean="0"/>
              <a:t>الأسباب السياسية</a:t>
            </a:r>
            <a:endParaRPr lang="ar-IQ" b="1" dirty="0"/>
          </a:p>
        </p:txBody>
      </p:sp>
      <p:sp>
        <p:nvSpPr>
          <p:cNvPr id="3" name="عنصر نائب للمحتوى 2"/>
          <p:cNvSpPr>
            <a:spLocks noGrp="1"/>
          </p:cNvSpPr>
          <p:nvPr>
            <p:ph idx="1"/>
          </p:nvPr>
        </p:nvSpPr>
        <p:spPr/>
        <p:txBody>
          <a:bodyPr>
            <a:normAutofit fontScale="92500"/>
          </a:bodyPr>
          <a:lstStyle/>
          <a:p>
            <a:pPr>
              <a:buNone/>
            </a:pPr>
            <a:r>
              <a:rPr lang="ar-IQ" dirty="0" smtClean="0"/>
              <a:t>تعد الأسباب السياسية في مقدمة الأسباب التي تساعد في </a:t>
            </a:r>
            <a:r>
              <a:rPr lang="ar-IQ" dirty="0" err="1" smtClean="0"/>
              <a:t>إنتشار</a:t>
            </a:r>
            <a:r>
              <a:rPr lang="ar-IQ" dirty="0" smtClean="0"/>
              <a:t> الفساد الإداري, ويمكن إجمالها بالفقرات الآتية :-</a:t>
            </a:r>
          </a:p>
          <a:p>
            <a:pPr>
              <a:buNone/>
            </a:pPr>
            <a:r>
              <a:rPr lang="ar-IQ" b="1" dirty="0" smtClean="0"/>
              <a:t>أولاً :عدم </a:t>
            </a:r>
            <a:r>
              <a:rPr lang="ar-IQ" b="1" dirty="0" err="1" smtClean="0"/>
              <a:t>إستقامة</a:t>
            </a:r>
            <a:r>
              <a:rPr lang="ar-IQ" b="1" dirty="0" smtClean="0"/>
              <a:t> الأداء الحكومي </a:t>
            </a:r>
          </a:p>
          <a:p>
            <a:pPr algn="just">
              <a:buNone/>
            </a:pPr>
            <a:r>
              <a:rPr lang="ar-IQ" dirty="0" smtClean="0"/>
              <a:t>   إن التلاعب الذي تمارسه الحكومات في الدول التي ينتشر فيها الفساد الإداري سواء عن طريق سرقة </a:t>
            </a:r>
            <a:r>
              <a:rPr lang="ar-IQ" dirty="0" err="1" smtClean="0"/>
              <a:t>او</a:t>
            </a:r>
            <a:r>
              <a:rPr lang="ar-IQ" dirty="0" smtClean="0"/>
              <a:t> اختلاس أموال الدول أو قوانين فرض الضرائب والرسوم </a:t>
            </a:r>
            <a:r>
              <a:rPr lang="ar-IQ" dirty="0" err="1" smtClean="0"/>
              <a:t>الباهضة</a:t>
            </a:r>
            <a:r>
              <a:rPr lang="ar-IQ" dirty="0" smtClean="0"/>
              <a:t> أو عن طريق إخفاء الحقائق والتمويه على الناس وغيرها من الجرائم </a:t>
            </a:r>
            <a:r>
              <a:rPr lang="ar-IQ" dirty="0" err="1" smtClean="0"/>
              <a:t>الاخرى</a:t>
            </a:r>
            <a:r>
              <a:rPr lang="ar-IQ" dirty="0" smtClean="0"/>
              <a:t> إنما يعطي ويلقن الناس دروساً في </a:t>
            </a:r>
            <a:r>
              <a:rPr lang="ar-IQ" dirty="0" err="1" smtClean="0"/>
              <a:t>إرتكاب</a:t>
            </a:r>
            <a:r>
              <a:rPr lang="ar-IQ" dirty="0" smtClean="0"/>
              <a:t> الجرائم ويعلمهم بدورهم كيف يقنصون الفرص ويحتالون بعضهم على بعض عملاً بالقاعدة التي تقول بأن سلوك الحكم ينعكس على </a:t>
            </a:r>
            <a:r>
              <a:rPr lang="ar-IQ" dirty="0" err="1" smtClean="0"/>
              <a:t>اخلاق</a:t>
            </a:r>
            <a:r>
              <a:rPr lang="ar-IQ" dirty="0" smtClean="0"/>
              <a:t> الناس وقيمهم فإذا استقامت الحكومة استقام الناس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5400600"/>
          </a:xfrm>
        </p:spPr>
        <p:txBody>
          <a:bodyPr/>
          <a:lstStyle/>
          <a:p>
            <a:pPr algn="just">
              <a:buNone/>
            </a:pPr>
            <a:r>
              <a:rPr lang="ar-IQ" sz="3200" b="1" dirty="0" smtClean="0"/>
              <a:t> ثانياً : غياب الممارسة الديمقراطية </a:t>
            </a:r>
          </a:p>
          <a:p>
            <a:pPr algn="just">
              <a:buNone/>
            </a:pPr>
            <a:r>
              <a:rPr lang="ar-IQ" sz="3200" dirty="0" smtClean="0"/>
              <a:t>  إن نمو الفساد </a:t>
            </a:r>
            <a:r>
              <a:rPr lang="ar-IQ" sz="3200" dirty="0" err="1" smtClean="0"/>
              <a:t>الاداري</a:t>
            </a:r>
            <a:r>
              <a:rPr lang="ar-IQ" sz="3200" dirty="0" smtClean="0"/>
              <a:t> يصبح أمراً طبيعياً ولا يجد من يقف بوجه </a:t>
            </a:r>
            <a:r>
              <a:rPr lang="ar-IQ" sz="3200" dirty="0" err="1" smtClean="0"/>
              <a:t>إنتشاره</a:t>
            </a:r>
            <a:r>
              <a:rPr lang="ar-IQ" sz="3200" dirty="0" smtClean="0"/>
              <a:t> ويصبح بلا عائق عندما تنعدم الرقابة الشعبية من جهة ولا يمكن ممارسة حق المساءلة وحرية النقد والتعبير من جهة أخرى وحينما لا يحاسب المخطئ أو المخالف للقانون وحينما تدرك أو تضع فئة من الناس نفسها أنها فوق القانون فإن ذلك مدعاة </a:t>
            </a:r>
            <a:r>
              <a:rPr lang="ar-IQ" sz="3200" dirty="0" err="1" smtClean="0"/>
              <a:t>لإنتشار</a:t>
            </a:r>
            <a:r>
              <a:rPr lang="ar-IQ" sz="3200" dirty="0" smtClean="0"/>
              <a:t> الفساد .</a:t>
            </a:r>
            <a:endParaRPr lang="ar-IQ"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5089752"/>
          </a:xfrm>
        </p:spPr>
        <p:txBody>
          <a:bodyPr>
            <a:normAutofit/>
          </a:bodyPr>
          <a:lstStyle/>
          <a:p>
            <a:pPr>
              <a:buNone/>
            </a:pPr>
            <a:r>
              <a:rPr lang="ar-IQ" dirty="0" smtClean="0"/>
              <a:t>  </a:t>
            </a:r>
            <a:r>
              <a:rPr lang="ar-IQ" b="1" dirty="0" smtClean="0"/>
              <a:t>ثالثاً :استمرار الطبقات الحاكمة في مقاعدها </a:t>
            </a:r>
          </a:p>
          <a:p>
            <a:pPr>
              <a:buNone/>
            </a:pPr>
            <a:r>
              <a:rPr lang="ar-IQ" dirty="0" smtClean="0"/>
              <a:t>   إن استمرار الطبقات الحاكمة لمدة طويلة على قمة الهرم السياسي أو على رأس الكثير من المؤسسات الاقتصادية أو الاجتماعية أو القانون سبباً مؤثراً في </a:t>
            </a:r>
            <a:r>
              <a:rPr lang="ar-IQ" dirty="0" err="1" smtClean="0"/>
              <a:t>إنتشار</a:t>
            </a:r>
            <a:r>
              <a:rPr lang="ar-IQ" dirty="0" smtClean="0"/>
              <a:t> الفساد </a:t>
            </a:r>
            <a:r>
              <a:rPr lang="ar-IQ" dirty="0" err="1" smtClean="0"/>
              <a:t>الاداري</a:t>
            </a:r>
            <a:r>
              <a:rPr lang="ar-IQ" dirty="0" smtClean="0"/>
              <a:t> من خلال أن ذلك </a:t>
            </a:r>
            <a:r>
              <a:rPr lang="ar-IQ" dirty="0" err="1" smtClean="0"/>
              <a:t>الامر</a:t>
            </a:r>
            <a:r>
              <a:rPr lang="ar-IQ" dirty="0" smtClean="0"/>
              <a:t> يؤدي بمرور الوقت </a:t>
            </a:r>
            <a:r>
              <a:rPr lang="ar-IQ" dirty="0" err="1" smtClean="0"/>
              <a:t>الى</a:t>
            </a:r>
            <a:r>
              <a:rPr lang="ar-IQ" dirty="0" smtClean="0"/>
              <a:t> تكوين المجاميع أو الفئات ونمو شبكة المصالح المشتركة والتي تمتد لتشمل </a:t>
            </a:r>
            <a:r>
              <a:rPr lang="ar-IQ" dirty="0" err="1" smtClean="0"/>
              <a:t>الابناء</a:t>
            </a:r>
            <a:r>
              <a:rPr lang="ar-IQ" dirty="0" smtClean="0"/>
              <a:t> و </a:t>
            </a:r>
            <a:r>
              <a:rPr lang="ar-IQ" dirty="0" err="1" smtClean="0"/>
              <a:t>الاقارب</a:t>
            </a:r>
            <a:r>
              <a:rPr lang="ar-IQ" dirty="0" smtClean="0"/>
              <a:t>  ولذلك ليس غريباً أن تنمو علاقات المصالح حول أي </a:t>
            </a:r>
            <a:r>
              <a:rPr lang="ar-IQ" dirty="0" err="1" smtClean="0"/>
              <a:t>مسؤول</a:t>
            </a:r>
            <a:r>
              <a:rPr lang="ar-IQ" dirty="0" smtClean="0"/>
              <a:t> أو موظف يشغل منصب سياسي أو </a:t>
            </a:r>
            <a:r>
              <a:rPr lang="ar-IQ" dirty="0" err="1" smtClean="0"/>
              <a:t>اداري</a:t>
            </a:r>
            <a:r>
              <a:rPr lang="ar-IQ" dirty="0" smtClean="0"/>
              <a:t> لمدة طويلة تزيد مثلاً على عشر سنوات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613144"/>
          </a:xfrm>
        </p:spPr>
        <p:txBody>
          <a:bodyPr>
            <a:normAutofit fontScale="92500" lnSpcReduction="20000"/>
          </a:bodyPr>
          <a:lstStyle/>
          <a:p>
            <a:pPr algn="just">
              <a:buNone/>
            </a:pPr>
            <a:r>
              <a:rPr lang="ar-IQ" sz="3200" dirty="0" smtClean="0"/>
              <a:t>رابعاً:الاعتماد على الحسابات السياسية </a:t>
            </a:r>
          </a:p>
          <a:p>
            <a:pPr algn="just">
              <a:buNone/>
            </a:pPr>
            <a:r>
              <a:rPr lang="ar-IQ" sz="3200" dirty="0" smtClean="0"/>
              <a:t>إن تعدد </a:t>
            </a:r>
            <a:r>
              <a:rPr lang="ar-IQ" sz="3200" dirty="0" err="1" smtClean="0"/>
              <a:t>الاحزاب</a:t>
            </a:r>
            <a:r>
              <a:rPr lang="ar-IQ" sz="3200" dirty="0" smtClean="0"/>
              <a:t> </a:t>
            </a:r>
            <a:r>
              <a:rPr lang="ar-IQ" sz="3200" dirty="0" err="1" smtClean="0"/>
              <a:t>والانظمة</a:t>
            </a:r>
            <a:r>
              <a:rPr lang="ar-IQ" sz="3200" dirty="0" smtClean="0"/>
              <a:t> والفئات </a:t>
            </a:r>
            <a:r>
              <a:rPr lang="ar-IQ" sz="3200" dirty="0" err="1" smtClean="0"/>
              <a:t>والاطراف</a:t>
            </a:r>
            <a:r>
              <a:rPr lang="ar-IQ" sz="3200" dirty="0" smtClean="0"/>
              <a:t> السياسية التي تتولى السلطات التشريعية والتنفيذية والقضائية قد تكون في بعض </a:t>
            </a:r>
            <a:r>
              <a:rPr lang="ar-IQ" sz="3200" dirty="0" err="1" smtClean="0"/>
              <a:t>الاحيان</a:t>
            </a:r>
            <a:r>
              <a:rPr lang="ar-IQ" sz="3200" dirty="0" smtClean="0"/>
              <a:t> سبباً في </a:t>
            </a:r>
            <a:r>
              <a:rPr lang="ar-IQ" sz="3200" dirty="0" err="1" smtClean="0"/>
              <a:t>إنتشار</a:t>
            </a:r>
            <a:r>
              <a:rPr lang="ar-IQ" sz="3200" dirty="0" smtClean="0"/>
              <a:t> ظاهرة الفساد </a:t>
            </a:r>
            <a:r>
              <a:rPr lang="ar-IQ" sz="3200" dirty="0" err="1" smtClean="0"/>
              <a:t>الاداري</a:t>
            </a:r>
            <a:r>
              <a:rPr lang="ar-IQ" sz="3200" dirty="0" smtClean="0"/>
              <a:t> بالنسبة للدول التي تنشر فيها هذه الظاهرة , أي تقديم السياسة على القانون </a:t>
            </a:r>
            <a:r>
              <a:rPr lang="ar-IQ" sz="3200" dirty="0" err="1" smtClean="0"/>
              <a:t>لارضاء</a:t>
            </a:r>
            <a:r>
              <a:rPr lang="ar-IQ" sz="3200" dirty="0" smtClean="0"/>
              <a:t> طرف سياسي معين ولتصبح الحسابات السياسية هي الحسم والفيصل في تقرير مصير </a:t>
            </a:r>
            <a:r>
              <a:rPr lang="ar-IQ" sz="3200" dirty="0" err="1" smtClean="0"/>
              <a:t>المسؤولين</a:t>
            </a:r>
            <a:r>
              <a:rPr lang="ar-IQ" sz="3200" dirty="0" smtClean="0"/>
              <a:t> عن الفساد فهناك الكثير من التقارير الصادرة عن الجهات الرقابية في شأن ممارسة الفساد </a:t>
            </a:r>
            <a:r>
              <a:rPr lang="ar-IQ" sz="3200" dirty="0" err="1" smtClean="0"/>
              <a:t>الاداري</a:t>
            </a:r>
            <a:r>
              <a:rPr lang="ar-IQ" sz="3200" dirty="0" smtClean="0"/>
              <a:t> من قبل موظفين يشغلون مناصب سياسة أو أدارية عليا في الدولة إذ أهملت هذه التقارير نتيجة هذه الحسابات السياسية </a:t>
            </a:r>
            <a:r>
              <a:rPr lang="ar-IQ" sz="3200" dirty="0" err="1" smtClean="0"/>
              <a:t>الامر</a:t>
            </a:r>
            <a:r>
              <a:rPr lang="ar-IQ" sz="3200" dirty="0" smtClean="0"/>
              <a:t> الذي ترتب عليه تداعيات سياسية كثيرة في المواقع التي يشرف عليها أولئك </a:t>
            </a:r>
            <a:r>
              <a:rPr lang="ar-IQ" sz="3200" dirty="0" err="1" smtClean="0"/>
              <a:t>المسؤولين</a:t>
            </a:r>
            <a:r>
              <a:rPr lang="ar-IQ" sz="3200" dirty="0" smtClean="0"/>
              <a:t> </a:t>
            </a:r>
            <a:endParaRPr lang="ar-IQ"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377784"/>
          </a:xfrm>
        </p:spPr>
        <p:txBody>
          <a:bodyPr/>
          <a:lstStyle/>
          <a:p>
            <a:pPr>
              <a:buNone/>
            </a:pPr>
            <a:r>
              <a:rPr lang="ar-IQ" b="1" dirty="0" err="1" smtClean="0"/>
              <a:t>الاسباب</a:t>
            </a:r>
            <a:r>
              <a:rPr lang="ar-IQ" b="1" dirty="0" smtClean="0"/>
              <a:t> الاقتصادية والاجتماعية والقانونية </a:t>
            </a:r>
          </a:p>
          <a:p>
            <a:pPr>
              <a:buNone/>
            </a:pPr>
            <a:r>
              <a:rPr lang="ar-IQ" dirty="0" smtClean="0"/>
              <a:t>تتعدد الأسباب الاجتماعية والقانونية فمنها ما يتعلق بالمجتمع ومنها ما يتعلق بالفرد ومنها ما يتعلق بالقانون وكما يلي :</a:t>
            </a:r>
          </a:p>
          <a:p>
            <a:pPr>
              <a:buNone/>
            </a:pPr>
            <a:r>
              <a:rPr lang="ar-IQ" b="1" dirty="0" smtClean="0"/>
              <a:t>أولاً: تراجع القيم الحاكمة للمجتمع :</a:t>
            </a:r>
          </a:p>
          <a:p>
            <a:pPr algn="just">
              <a:buNone/>
            </a:pPr>
            <a:r>
              <a:rPr lang="ar-IQ" dirty="0" smtClean="0"/>
              <a:t>   نتيجة عصر الانفتاح في العقود الأخيرة من هذا القرن وسيطرة الاقتصاد الحر على حياة الناس وعدم التمسك بالمبادئ والقواعد العلمية التي </a:t>
            </a:r>
            <a:r>
              <a:rPr lang="ar-IQ" dirty="0" err="1" smtClean="0"/>
              <a:t>انتجها</a:t>
            </a:r>
            <a:r>
              <a:rPr lang="ar-IQ" dirty="0" smtClean="0"/>
              <a:t> هذا الاقتصاد في الدول التي تزداد فيها ظاهرة الفساد </a:t>
            </a:r>
            <a:r>
              <a:rPr lang="ar-IQ" dirty="0" err="1" smtClean="0"/>
              <a:t>الاداري</a:t>
            </a:r>
            <a:r>
              <a:rPr lang="ar-IQ" dirty="0" smtClean="0"/>
              <a:t> فقد أدى ذلك </a:t>
            </a:r>
            <a:r>
              <a:rPr lang="ar-IQ" dirty="0" err="1" smtClean="0"/>
              <a:t>الى</a:t>
            </a:r>
            <a:r>
              <a:rPr lang="ar-IQ" dirty="0" smtClean="0"/>
              <a:t> تراجع القيم الجدية والكفاءة </a:t>
            </a:r>
            <a:r>
              <a:rPr lang="ar-IQ" dirty="0" err="1" smtClean="0"/>
              <a:t>والاتقان</a:t>
            </a:r>
            <a:r>
              <a:rPr lang="ar-IQ" dirty="0" smtClean="0"/>
              <a:t> والانضباط والابتكار وتقدمت عليها قيم أخرى دخيلة على المجتمع مثل قيم الثراء والوجاهة والامتلاك والاستمتاع بمباهج الحياة ومن ثم </a:t>
            </a:r>
            <a:r>
              <a:rPr lang="ar-IQ" dirty="0" err="1" smtClean="0"/>
              <a:t>اصبح</a:t>
            </a:r>
            <a:r>
              <a:rPr lang="ar-IQ" dirty="0" smtClean="0"/>
              <a:t> رجل </a:t>
            </a:r>
            <a:r>
              <a:rPr lang="ar-IQ" dirty="0" err="1" smtClean="0"/>
              <a:t>الاعمال</a:t>
            </a:r>
            <a:r>
              <a:rPr lang="ar-IQ" dirty="0" smtClean="0"/>
              <a:t> هو رجل الساعة بصرف النظر عن نوع العمل الذي يؤديه الذي يبذله والوسيلة التي يستخدمها في تكوين الثروات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449792"/>
          </a:xfrm>
        </p:spPr>
        <p:txBody>
          <a:bodyPr/>
          <a:lstStyle/>
          <a:p>
            <a:pPr>
              <a:buNone/>
            </a:pPr>
            <a:r>
              <a:rPr lang="ar-IQ" b="1" dirty="0" smtClean="0"/>
              <a:t>ثانياً : </a:t>
            </a:r>
            <a:r>
              <a:rPr lang="ar-IQ" b="1" dirty="0" err="1" smtClean="0"/>
              <a:t>إنعدام</a:t>
            </a:r>
            <a:r>
              <a:rPr lang="ar-IQ" b="1" dirty="0" smtClean="0"/>
              <a:t> هيبة القانون </a:t>
            </a:r>
          </a:p>
          <a:p>
            <a:pPr algn="just">
              <a:buNone/>
            </a:pPr>
            <a:r>
              <a:rPr lang="ar-IQ" dirty="0" smtClean="0"/>
              <a:t>  إن شيوع الاعتقاد وترسيخ فكرة إن القانون ليس هو السبيل لتحصيل أو حماية الحقوق والحريات لأفراد المجتمع وأنه ليس مهما تكون على حق أو باطل أو تمارس عملاً مشروعاً أو غير مشروع  وإنما الأهم هو أن تكون قوياً لا ضعيفاً وذلك القبيل من شأنه إطلاق يد الكبار الذين لا يحترمون القانون وهذا من شأنه أن يكون سبباً في أتساع نطاق ظاهرة الفساد الإداري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873728"/>
          </a:xfrm>
        </p:spPr>
        <p:txBody>
          <a:bodyPr/>
          <a:lstStyle/>
          <a:p>
            <a:pPr>
              <a:buNone/>
            </a:pPr>
            <a:r>
              <a:rPr lang="ar-IQ" b="1" dirty="0" smtClean="0"/>
              <a:t>ثالثاً : غياب النموذج والقدوة </a:t>
            </a:r>
          </a:p>
          <a:p>
            <a:pPr algn="just">
              <a:buNone/>
            </a:pPr>
            <a:r>
              <a:rPr lang="ar-IQ" dirty="0" smtClean="0"/>
              <a:t>  إن اختيار القيادات السياسية </a:t>
            </a:r>
            <a:r>
              <a:rPr lang="ar-IQ" dirty="0" err="1" smtClean="0"/>
              <a:t>والادارية</a:t>
            </a:r>
            <a:r>
              <a:rPr lang="ar-IQ" dirty="0" smtClean="0"/>
              <a:t> في الدول التي تعاني من ظاهرة الفساد </a:t>
            </a:r>
            <a:r>
              <a:rPr lang="ar-IQ" dirty="0" err="1" smtClean="0"/>
              <a:t>الاداري</a:t>
            </a:r>
            <a:r>
              <a:rPr lang="ar-IQ" dirty="0" smtClean="0"/>
              <a:t> طالما أنه يتم طبقاً لاعتبارات الولاء أو الحزبية أو القومية أو الفئوية دون أن يراعى في ذلك الكفاءة والشهادة والتخصيص والاستقامة والنزاهة فأن شأن هذه القيادات أن تكون بذاتها مدارس للفساد ومعامل حاضنة له وبالتالي من الطبيعي أن يؤدي ذلك </a:t>
            </a:r>
            <a:r>
              <a:rPr lang="ar-IQ" dirty="0" err="1" smtClean="0"/>
              <a:t>الى</a:t>
            </a:r>
            <a:r>
              <a:rPr lang="ar-IQ" dirty="0" smtClean="0"/>
              <a:t> اتساع مظاهر الفساد وانتعاشها . </a:t>
            </a:r>
            <a:endParaRPr lang="ar-IQ"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436</TotalTime>
  <Words>701</Words>
  <Application>Microsoft Office PowerPoint</Application>
  <PresentationFormat>عرض على الشاشة (3:4)‏</PresentationFormat>
  <Paragraphs>26</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حضري</vt:lpstr>
      <vt:lpstr>محاضرات في مادة تشريعات مكافحة الفساد</vt:lpstr>
      <vt:lpstr>أسباب الفساد الإداري     </vt:lpstr>
      <vt:lpstr>الأسباب السياسية</vt:lpstr>
      <vt:lpstr>الشريحة 4</vt:lpstr>
      <vt:lpstr>الشريحة 5</vt:lpstr>
      <vt:lpstr>الشريحة 6</vt:lpstr>
      <vt:lpstr>الشريحة 7</vt:lpstr>
      <vt:lpstr>الشريحة 8</vt:lpstr>
      <vt:lpstr>الشريحة 9</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83</cp:revision>
  <dcterms:created xsi:type="dcterms:W3CDTF">2019-04-14T09:27:59Z</dcterms:created>
  <dcterms:modified xsi:type="dcterms:W3CDTF">2020-01-03T17:02:08Z</dcterms:modified>
</cp:coreProperties>
</file>