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7"/>
  </p:notesMasterIdLst>
  <p:sldIdLst>
    <p:sldId id="256" r:id="rId2"/>
    <p:sldId id="265" r:id="rId3"/>
    <p:sldId id="258" r:id="rId4"/>
    <p:sldId id="263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D27396-7897-4C19-B813-BC1631FA90FF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F2F93E-FA18-4DE3-A5BB-2EB65E3C0F0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2F93E-FA18-4DE3-A5BB-2EB65E3C0F03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تشريعات مكافحة الفساد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الثانية /</a:t>
            </a:r>
            <a:r>
              <a:rPr lang="ar-IQ" sz="3600" b="1" smtClean="0">
                <a:solidFill>
                  <a:srgbClr val="FF0000"/>
                </a:solidFill>
              </a:rPr>
              <a:t>المحاضرة العاشرة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2019-2020 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الأول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2800" b="1" dirty="0" smtClean="0"/>
              <a:t>القوانين </a:t>
            </a:r>
            <a:r>
              <a:rPr lang="ar-IQ" sz="2800" b="1" dirty="0" err="1" smtClean="0"/>
              <a:t>الاخرى</a:t>
            </a:r>
            <a:r>
              <a:rPr lang="ar-IQ" sz="2800" b="1" dirty="0" smtClean="0"/>
              <a:t> التي تعالج قضايا الفساد  </a:t>
            </a:r>
            <a:endParaRPr lang="ar-IQ" sz="2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ar-IQ" sz="3200" b="1" dirty="0" smtClean="0"/>
              <a:t>قانون انضباط موظفي الدولة , قانون مكافأة المخبرين ,قانون ضبط </a:t>
            </a:r>
            <a:r>
              <a:rPr lang="ar-IQ" sz="3200" b="1" dirty="0" err="1" smtClean="0"/>
              <a:t>الاموال</a:t>
            </a:r>
            <a:r>
              <a:rPr lang="ar-IQ" sz="3200" b="1" dirty="0" smtClean="0"/>
              <a:t> المهربة والممنوع تداولها في </a:t>
            </a:r>
            <a:r>
              <a:rPr lang="ar-IQ" sz="3200" b="1" dirty="0" err="1" smtClean="0"/>
              <a:t>الاسواق</a:t>
            </a:r>
            <a:r>
              <a:rPr lang="ar-IQ" sz="3200" b="1" dirty="0" smtClean="0"/>
              <a:t> المحلية . </a:t>
            </a:r>
          </a:p>
          <a:p>
            <a:pPr algn="just"/>
            <a:r>
              <a:rPr lang="ar-IQ" sz="3200" b="1" dirty="0" smtClean="0"/>
              <a:t>لا شك في أن عدم وجود نظام رقابي فعال يكشف عن المخالفات المالية والانحرافات وسرعة التحقيق فيها وتوقيع الجزاء الرادع عنها من شأنه أن يشيع الفساد المالي </a:t>
            </a:r>
            <a:r>
              <a:rPr lang="ar-IQ" sz="3200" b="1" dirty="0" err="1" smtClean="0"/>
              <a:t>والاداري</a:t>
            </a:r>
            <a:r>
              <a:rPr lang="ar-IQ" sz="3200" b="1" dirty="0" smtClean="0"/>
              <a:t> بصوره كافة وفي اشد الخطر على أداء الوحدات الحكومية العامة المناط </a:t>
            </a:r>
            <a:r>
              <a:rPr lang="ar-IQ" sz="3200" b="1" dirty="0" err="1" smtClean="0"/>
              <a:t>بها</a:t>
            </a:r>
            <a:r>
              <a:rPr lang="ar-IQ" sz="3200" b="1" dirty="0" smtClean="0"/>
              <a:t> تحقيق أهداف التنمية الاقتصادية والاجتماعية. </a:t>
            </a:r>
            <a:endParaRPr lang="ar-IQ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720080"/>
          </a:xfrm>
        </p:spPr>
        <p:txBody>
          <a:bodyPr>
            <a:normAutofit/>
          </a:bodyPr>
          <a:lstStyle/>
          <a:p>
            <a:pPr algn="ctr"/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017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IQ" sz="3600" b="1" dirty="0" smtClean="0"/>
          </a:p>
          <a:p>
            <a:pPr>
              <a:buNone/>
            </a:pPr>
            <a:endParaRPr lang="ar-IQ" sz="3600" b="1" dirty="0" smtClean="0"/>
          </a:p>
          <a:p>
            <a:pPr algn="just">
              <a:buNone/>
            </a:pPr>
            <a:r>
              <a:rPr lang="ar-IQ" sz="3600" b="1" dirty="0" smtClean="0"/>
              <a:t>  إن </a:t>
            </a:r>
            <a:r>
              <a:rPr lang="ar-IQ" sz="3600" b="1" dirty="0" err="1" smtClean="0"/>
              <a:t>الاجهزة</a:t>
            </a:r>
            <a:r>
              <a:rPr lang="ar-IQ" sz="3600" b="1" dirty="0" smtClean="0"/>
              <a:t> الرقابية ضرورة حتمية في ضل </a:t>
            </a:r>
            <a:r>
              <a:rPr lang="ar-IQ" sz="3600" b="1" dirty="0" err="1" smtClean="0"/>
              <a:t>إتساع</a:t>
            </a:r>
            <a:r>
              <a:rPr lang="ar-IQ" sz="3600" b="1" dirty="0" smtClean="0"/>
              <a:t> الفساد في مفاصل الدولة إلا أن هناك عوامل أضعفت عمل </a:t>
            </a:r>
            <a:r>
              <a:rPr lang="ar-IQ" sz="3600" b="1" dirty="0" err="1" smtClean="0"/>
              <a:t>الاجهزة</a:t>
            </a:r>
            <a:r>
              <a:rPr lang="ar-IQ" sz="3600" b="1" dirty="0" smtClean="0"/>
              <a:t> الرقابية وحدة من أداء دورها الايجابي وجعلت تعدد هذه </a:t>
            </a:r>
            <a:r>
              <a:rPr lang="ar-IQ" sz="3600" b="1" dirty="0" err="1" smtClean="0"/>
              <a:t>الاجهزة</a:t>
            </a:r>
            <a:r>
              <a:rPr lang="ar-IQ" sz="3600" b="1" dirty="0" smtClean="0"/>
              <a:t> دون المستوى المطلوب في الحد من الفساد ومن هذه العوامل </a:t>
            </a:r>
            <a:endParaRPr lang="ar-IQ" sz="3600" b="1" dirty="0" smtClean="0"/>
          </a:p>
          <a:p>
            <a:pPr algn="just">
              <a:buNone/>
            </a:pPr>
            <a:r>
              <a:rPr lang="ar-IQ" sz="3600" dirty="0" smtClean="0"/>
              <a:t>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ar-IQ" sz="3600" b="1" dirty="0" smtClean="0"/>
              <a:t>1-المحاباة في تفسير القانون </a:t>
            </a:r>
            <a:r>
              <a:rPr lang="ar-IQ" sz="3600" b="1" dirty="0" smtClean="0"/>
              <a:t>لصالح جهات دون أخرى الأمر الذي يؤدي </a:t>
            </a:r>
            <a:r>
              <a:rPr lang="ar-IQ" sz="3600" b="1" dirty="0" err="1" smtClean="0"/>
              <a:t>الى</a:t>
            </a:r>
            <a:r>
              <a:rPr lang="ar-IQ" sz="3600" b="1" dirty="0" smtClean="0"/>
              <a:t> الفساد وإثارة </a:t>
            </a:r>
            <a:r>
              <a:rPr lang="ar-IQ" sz="3600" b="1" dirty="0" err="1" smtClean="0"/>
              <a:t>الاحقاد</a:t>
            </a:r>
            <a:r>
              <a:rPr lang="ar-IQ" sz="3600" b="1" dirty="0" smtClean="0"/>
              <a:t> .</a:t>
            </a:r>
          </a:p>
          <a:p>
            <a:pPr algn="just">
              <a:buNone/>
            </a:pPr>
            <a:r>
              <a:rPr lang="ar-IQ" sz="3600" b="1" dirty="0" smtClean="0"/>
              <a:t>2-التساهل مع المفسدين في إحالتهم </a:t>
            </a:r>
            <a:r>
              <a:rPr lang="ar-IQ" sz="3600" b="1" dirty="0" err="1" smtClean="0"/>
              <a:t>الى</a:t>
            </a:r>
            <a:r>
              <a:rPr lang="ar-IQ" sz="3600" b="1" dirty="0" smtClean="0"/>
              <a:t> القضاء.</a:t>
            </a:r>
          </a:p>
          <a:p>
            <a:pPr algn="just">
              <a:buNone/>
            </a:pPr>
            <a:r>
              <a:rPr lang="ar-IQ" sz="3600" b="1" dirty="0" smtClean="0"/>
              <a:t>3-قلة الكوادر </a:t>
            </a:r>
            <a:r>
              <a:rPr lang="ar-IQ" sz="3600" b="1" dirty="0" err="1" smtClean="0"/>
              <a:t>الكفوءة</a:t>
            </a:r>
            <a:r>
              <a:rPr lang="ar-IQ" sz="3600" b="1" dirty="0" smtClean="0"/>
              <a:t> داخل هذه </a:t>
            </a:r>
            <a:r>
              <a:rPr lang="ar-IQ" sz="3600" b="1" dirty="0" err="1" smtClean="0"/>
              <a:t>الاجهزة</a:t>
            </a:r>
            <a:r>
              <a:rPr lang="ar-IQ" sz="3600" b="1" dirty="0" smtClean="0"/>
              <a:t> وعدم وجود برامج تطويرية لهذه الكوادر وخصوصاً أن هذه </a:t>
            </a:r>
            <a:r>
              <a:rPr lang="ar-IQ" sz="3600" b="1" dirty="0" err="1" smtClean="0"/>
              <a:t>الاجهزة</a:t>
            </a:r>
            <a:r>
              <a:rPr lang="ar-IQ" sz="3600" b="1" dirty="0" smtClean="0"/>
              <a:t> تعتمد على المحسوبية في عملها .</a:t>
            </a:r>
            <a:r>
              <a:rPr lang="ar-IQ" sz="3600" b="1" dirty="0" smtClean="0"/>
              <a:t>   </a:t>
            </a:r>
            <a:endParaRPr lang="ar-IQ" sz="3600" b="1" dirty="0" smtClean="0"/>
          </a:p>
          <a:p>
            <a:pPr algn="just">
              <a:buNone/>
            </a:pPr>
            <a:r>
              <a:rPr lang="ar-IQ" sz="3200" b="1" dirty="0" smtClean="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IQ" sz="3200" b="1" dirty="0" smtClean="0"/>
          </a:p>
          <a:p>
            <a:pPr algn="just">
              <a:buNone/>
            </a:pPr>
            <a:r>
              <a:rPr lang="ar-IQ" sz="3200" b="1" dirty="0" smtClean="0"/>
              <a:t>  </a:t>
            </a:r>
            <a:r>
              <a:rPr lang="ar-IQ" sz="3200" b="1" dirty="0" smtClean="0"/>
              <a:t>4- ضعف التنسيق في عمل هذه </a:t>
            </a:r>
            <a:r>
              <a:rPr lang="ar-IQ" sz="3200" b="1" dirty="0" err="1" smtClean="0"/>
              <a:t>الاجهزة</a:t>
            </a:r>
            <a:r>
              <a:rPr lang="ar-IQ" sz="3200" b="1" dirty="0" smtClean="0"/>
              <a:t> وقلة التعاون وتبادل المعلومات فيما بينها . </a:t>
            </a:r>
          </a:p>
          <a:p>
            <a:pPr algn="just">
              <a:buNone/>
            </a:pPr>
            <a:r>
              <a:rPr lang="ar-IQ" sz="3200" b="1" dirty="0" smtClean="0"/>
              <a:t>5- سيطرة </a:t>
            </a:r>
            <a:r>
              <a:rPr lang="ar-IQ" sz="3200" b="1" dirty="0" err="1" smtClean="0"/>
              <a:t>المحاصصة</a:t>
            </a:r>
            <a:r>
              <a:rPr lang="ar-IQ" sz="3200" b="1" dirty="0" smtClean="0"/>
              <a:t> على عمل هذه </a:t>
            </a:r>
            <a:r>
              <a:rPr lang="ar-IQ" sz="3200" b="1" dirty="0" err="1" smtClean="0"/>
              <a:t>الاجهزة</a:t>
            </a:r>
            <a:r>
              <a:rPr lang="ar-IQ" sz="3200" b="1" dirty="0" smtClean="0"/>
              <a:t> .</a:t>
            </a:r>
          </a:p>
          <a:p>
            <a:pPr algn="just">
              <a:buNone/>
            </a:pPr>
            <a:r>
              <a:rPr lang="ar-IQ" sz="3200" b="1" dirty="0" smtClean="0"/>
              <a:t>6- ضعف </a:t>
            </a:r>
            <a:r>
              <a:rPr lang="ar-IQ" sz="3200" b="1" dirty="0" err="1" smtClean="0"/>
              <a:t>إرتباط</a:t>
            </a:r>
            <a:r>
              <a:rPr lang="ar-IQ" sz="3200" b="1" dirty="0" smtClean="0"/>
              <a:t> هذه </a:t>
            </a:r>
            <a:r>
              <a:rPr lang="ar-IQ" sz="3200" b="1" dirty="0" err="1" smtClean="0"/>
              <a:t>الاجهزة</a:t>
            </a:r>
            <a:r>
              <a:rPr lang="ar-IQ" sz="3200" b="1" dirty="0" smtClean="0"/>
              <a:t> بوسائل </a:t>
            </a:r>
            <a:r>
              <a:rPr lang="ar-IQ" sz="3200" b="1" dirty="0" err="1" smtClean="0"/>
              <a:t>الاعلام</a:t>
            </a:r>
            <a:r>
              <a:rPr lang="ar-IQ" sz="3200" b="1" dirty="0" smtClean="0"/>
              <a:t> إذ أن هناك انخفاض في عدد </a:t>
            </a:r>
            <a:r>
              <a:rPr lang="ar-IQ" sz="3200" b="1" dirty="0" err="1" smtClean="0"/>
              <a:t>الاحصائيات</a:t>
            </a:r>
            <a:r>
              <a:rPr lang="ar-IQ" sz="3200" b="1" dirty="0" smtClean="0"/>
              <a:t> المعلنة عن حالات الفساد تؤدي </a:t>
            </a:r>
            <a:r>
              <a:rPr lang="ar-IQ" sz="3200" b="1" dirty="0" err="1" smtClean="0"/>
              <a:t>الى</a:t>
            </a:r>
            <a:r>
              <a:rPr lang="ar-IQ" sz="3200" b="1" dirty="0" smtClean="0"/>
              <a:t> </a:t>
            </a:r>
            <a:r>
              <a:rPr lang="ar-IQ" sz="3200" b="1" dirty="0" err="1" smtClean="0"/>
              <a:t>إنعدام</a:t>
            </a:r>
            <a:r>
              <a:rPr lang="ar-IQ" sz="3200" b="1" dirty="0" smtClean="0"/>
              <a:t> الشفافية .</a:t>
            </a:r>
            <a:endParaRPr lang="ar-IQ" sz="32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951</TotalTime>
  <Words>230</Words>
  <Application>Microsoft Office PowerPoint</Application>
  <PresentationFormat>عرض على الشاشة (3:4)‏</PresentationFormat>
  <Paragraphs>21</Paragraphs>
  <Slides>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حضري</vt:lpstr>
      <vt:lpstr>محاضرات في مادة تشريعات مكافحة الفساد</vt:lpstr>
      <vt:lpstr>القوانين الاخرى التي تعالج قضايا الفساد  </vt:lpstr>
      <vt:lpstr>الشريحة 3</vt:lpstr>
      <vt:lpstr>الشريحة 4</vt:lpstr>
      <vt:lpstr>الشريحة 5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DR.Ahmed Saker 2O14</cp:lastModifiedBy>
  <cp:revision>237</cp:revision>
  <dcterms:created xsi:type="dcterms:W3CDTF">2019-04-14T09:27:59Z</dcterms:created>
  <dcterms:modified xsi:type="dcterms:W3CDTF">2020-01-20T19:47:36Z</dcterms:modified>
</cp:coreProperties>
</file>