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3" r:id="rId4"/>
    <p:sldId id="261" r:id="rId5"/>
    <p:sldId id="259" r:id="rId6"/>
    <p:sldId id="260" r:id="rId7"/>
    <p:sldId id="262"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08/05/1441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08/05/1441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08/05/1441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08/05/1441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تشريعات مكافحة الفساد</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الثانية /المحاضرة </a:t>
            </a:r>
            <a:r>
              <a:rPr lang="ar-IQ" sz="3600" b="1" dirty="0" err="1" smtClean="0">
                <a:solidFill>
                  <a:srgbClr val="FF0000"/>
                </a:solidFill>
              </a:rPr>
              <a:t>الاولى</a:t>
            </a:r>
            <a:endParaRPr lang="ar-IQ" sz="3600" b="1" dirty="0" smtClean="0">
              <a:solidFill>
                <a:srgbClr val="FF0000"/>
              </a:solidFill>
            </a:endParaRPr>
          </a:p>
          <a:p>
            <a:pPr algn="ctr"/>
            <a:r>
              <a:rPr lang="ar-IQ" sz="3600" b="1" dirty="0" smtClean="0">
                <a:solidFill>
                  <a:srgbClr val="FF0000"/>
                </a:solidFill>
              </a:rPr>
              <a:t>العام الدراسي 2019-2020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873728"/>
          </a:xfrm>
        </p:spPr>
        <p:txBody>
          <a:bodyPr/>
          <a:lstStyle/>
          <a:p>
            <a:pPr>
              <a:buNone/>
            </a:pPr>
            <a:r>
              <a:rPr lang="ar-IQ" b="1" smtClean="0"/>
              <a:t>4- الإضرار </a:t>
            </a:r>
            <a:r>
              <a:rPr lang="ar-IQ" b="1" dirty="0" smtClean="0"/>
              <a:t>بالمصلحة العامة :</a:t>
            </a:r>
          </a:p>
          <a:p>
            <a:pPr algn="just">
              <a:buNone/>
            </a:pPr>
            <a:r>
              <a:rPr lang="ar-IQ" dirty="0" smtClean="0"/>
              <a:t>  إن ارتكاب احد الجرائم التي تشكل مظهراً مظاهر الفساد الإداري المتمثلة بجرائم الاختلاس أو الرشوة أو الأضرار بالأموال العامة وغيرها أنما يؤدي إلى تحقيق الأضرار بالمصلحة العامة المتمثلة بجموع المصالح السياسية والاقتصادية والاجتماعية والثقافية   للمجتمع أو الأضرار بإحداها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solidFill>
                  <a:srgbClr val="FF0000"/>
                </a:solidFill>
              </a:rPr>
              <a:t>مفهوم الفساد الإداري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fontScale="92500"/>
          </a:bodyPr>
          <a:lstStyle/>
          <a:p>
            <a:pPr algn="just">
              <a:buNone/>
            </a:pPr>
            <a:r>
              <a:rPr lang="ar-IQ" sz="3600" dirty="0" smtClean="0"/>
              <a:t>يمثل الفساد احد المظاهر الأساسية والشائعة ويعبر من خلال وجوده عن غياب المساءلة وعدم تطبيق القوانين والإفلات من العقاب وبالتالي عن ضعف البناء الديمقراطي للمؤسسات , إذا يمثل احد العناصر التي من خلالها يمكن فهم طبيعة الأزمة الشاملة التي تمسك بخناق المجتمع وتعيق أساسا سبل تطوره .     </a:t>
            </a:r>
          </a:p>
          <a:p>
            <a:pPr algn="just">
              <a:buNone/>
            </a:pPr>
            <a:r>
              <a:rPr lang="ar-IQ" sz="3600" dirty="0" smtClean="0"/>
              <a:t>ويمكن تعريفه بأنه اتخاذ القرارات في الشأن العام وفق اعتبارات المصلحة الخاصة وليس وفق المصلحة العامة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تعريف الفساد الإداري </a:t>
            </a:r>
            <a:endParaRPr lang="ar-IQ" dirty="0"/>
          </a:p>
        </p:txBody>
      </p:sp>
      <p:sp>
        <p:nvSpPr>
          <p:cNvPr id="3" name="عنصر نائب للمحتوى 2"/>
          <p:cNvSpPr>
            <a:spLocks noGrp="1"/>
          </p:cNvSpPr>
          <p:nvPr>
            <p:ph idx="1"/>
          </p:nvPr>
        </p:nvSpPr>
        <p:spPr/>
        <p:txBody>
          <a:bodyPr/>
          <a:lstStyle/>
          <a:p>
            <a:pPr algn="just"/>
            <a:r>
              <a:rPr lang="ar-IQ" sz="3200" dirty="0" smtClean="0"/>
              <a:t>تعريف الفساد لغةً : </a:t>
            </a:r>
          </a:p>
          <a:p>
            <a:pPr algn="just"/>
            <a:r>
              <a:rPr lang="ar-IQ" sz="3200" dirty="0" smtClean="0"/>
              <a:t>الفساد مصطلح مأخوذ من مصدر الفعل الثلاثي من باب فسد-و(فسد) الشيء يفسد بالضم (فسادا)فهو (فاسد) ,وفسد بالضم </a:t>
            </a:r>
            <a:r>
              <a:rPr lang="ar-IQ" sz="3200" dirty="0" err="1" smtClean="0"/>
              <a:t>و</a:t>
            </a:r>
            <a:r>
              <a:rPr lang="ar-IQ" sz="3200" dirty="0" smtClean="0"/>
              <a:t> (فسادا) فهو (فسيد) </a:t>
            </a:r>
            <a:r>
              <a:rPr lang="ar-IQ" sz="3200" dirty="0" err="1" smtClean="0"/>
              <a:t>و</a:t>
            </a:r>
            <a:r>
              <a:rPr lang="ar-IQ" sz="3200" dirty="0" smtClean="0"/>
              <a:t> (أفسده ففسد) ولا تقل أنفسد </a:t>
            </a:r>
            <a:r>
              <a:rPr lang="ar-IQ" sz="3200" dirty="0" err="1" smtClean="0"/>
              <a:t>و</a:t>
            </a:r>
            <a:r>
              <a:rPr lang="ar-IQ" sz="3200" dirty="0" smtClean="0"/>
              <a:t>  (المفسدة) ضد المصلحة  . </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229600" cy="5400600"/>
          </a:xfrm>
        </p:spPr>
        <p:txBody>
          <a:bodyPr/>
          <a:lstStyle/>
          <a:p>
            <a:pPr algn="just"/>
            <a:r>
              <a:rPr lang="ar-IQ" sz="3200" dirty="0" smtClean="0"/>
              <a:t>تعريف الفساد شرعاً : </a:t>
            </a:r>
          </a:p>
          <a:p>
            <a:pPr algn="just"/>
            <a:r>
              <a:rPr lang="ar-IQ" sz="3200" dirty="0" smtClean="0"/>
              <a:t>الفساد هو ضد الصلاح وأنها مشتقة من الفعل الثلاثي (فسد –يفسد – فساد ) وهو ما يبعث على الفساد من أعمال فاسدة من ضرر لو ضرر قومه , وعلى هذا يقال هو من أهل المفاسد لا المصالح . وقوله تعالى ( الذين طغوا في البلاد * فأكثروا فيها الفساد) وقوله تعالى ( وانظروا كيف كان عاقبة المفسدين )</a:t>
            </a: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089752"/>
          </a:xfrm>
        </p:spPr>
        <p:txBody>
          <a:bodyPr>
            <a:normAutofit fontScale="92500" lnSpcReduction="10000"/>
          </a:bodyPr>
          <a:lstStyle/>
          <a:p>
            <a:pPr algn="just"/>
            <a:r>
              <a:rPr lang="ar-IQ" sz="4000" dirty="0" smtClean="0"/>
              <a:t>تعريف الفساد اصطلاحاً </a:t>
            </a:r>
          </a:p>
          <a:p>
            <a:pPr algn="just"/>
            <a:r>
              <a:rPr lang="ar-IQ" sz="4000" dirty="0" smtClean="0"/>
              <a:t>لقد تعددت تعريفات </a:t>
            </a:r>
            <a:r>
              <a:rPr lang="ar-IQ" sz="4000" dirty="0" err="1" smtClean="0"/>
              <a:t>الشراح</a:t>
            </a:r>
            <a:r>
              <a:rPr lang="ar-IQ" sz="4000" dirty="0" smtClean="0"/>
              <a:t> للفساد الإداري , إذ يمكن تعريفه بأنه (سلوك غير سوي ينطوي على قيام الشخص باستغلال مركزه وسلطاته في مخالفه القوانين واللوائح والتعليمات لتحقيق منفعة لنفسه </a:t>
            </a:r>
            <a:r>
              <a:rPr lang="ar-IQ" sz="4000" dirty="0" err="1" smtClean="0"/>
              <a:t>او</a:t>
            </a:r>
            <a:r>
              <a:rPr lang="ar-IQ" sz="4000" dirty="0" smtClean="0"/>
              <a:t> لذويه من الأقارب والأصدقاء والمعارف , وذلك على حساب المصلحة العامة . ويظهر هذا السلوك المخالف في شكل جرائم كالاختلاس والرشوة والسرقة والإضرار بالمال العام .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7200" dirty="0" smtClean="0"/>
              <a:t>عناصر الفساد الإداري </a:t>
            </a:r>
            <a:endParaRPr lang="ar-IQ"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613144"/>
          </a:xfrm>
        </p:spPr>
        <p:txBody>
          <a:bodyPr>
            <a:normAutofit/>
          </a:bodyPr>
          <a:lstStyle/>
          <a:p>
            <a:pPr algn="just">
              <a:buNone/>
            </a:pPr>
            <a:r>
              <a:rPr lang="ar-IQ" sz="3200" b="1" dirty="0" smtClean="0"/>
              <a:t>1.الفعل المكون للفساد. </a:t>
            </a:r>
          </a:p>
          <a:p>
            <a:pPr algn="just">
              <a:buNone/>
            </a:pPr>
            <a:r>
              <a:rPr lang="ar-IQ" sz="3200" dirty="0" smtClean="0"/>
              <a:t>وهو سلوك غير سوي مخالف للقانون واللوائح والتعليمات والأخلاق . وقد عرف المشرع العراقي في الفقرة (4) من المادة (19) من قانون العقوبات رقم 111 لسنة 1969 الفعل بوصفه أحد عناصر الركن المادي للجريمة بأنه (كل تصرف جرمه القانون ايجابياً كان أم سلبياً كالترك والامتناع ما لم يرد نص على خلاف ذاك )</a:t>
            </a:r>
          </a:p>
          <a:p>
            <a:pPr algn="just">
              <a:buNone/>
            </a:pPr>
            <a:endParaRPr lang="ar-IQ" sz="3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377784"/>
          </a:xfrm>
        </p:spPr>
        <p:txBody>
          <a:bodyPr/>
          <a:lstStyle/>
          <a:p>
            <a:pPr>
              <a:buNone/>
            </a:pPr>
            <a:r>
              <a:rPr lang="ar-IQ" b="1" dirty="0" smtClean="0"/>
              <a:t>2- صفة الموظف العام : </a:t>
            </a:r>
          </a:p>
          <a:p>
            <a:pPr algn="just">
              <a:buNone/>
            </a:pPr>
            <a:r>
              <a:rPr lang="ar-IQ" dirty="0" smtClean="0"/>
              <a:t>في أغلب الأحيان مرتكب جريمة الفساد يكون موظف عام أو مكلف بخدمة عامة , كما هو في الحال في جريمة الاختلاس وجريمة المرتشي في الرشوة  .. على أن ذاك ليس قاعدة مطلقة , إذ قد يشترك في الجريمة كما هو الحال بالنسبة للراشي في جريمة الرشوة وهي جزء من جرائم الفساد الإداري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449792"/>
          </a:xfrm>
        </p:spPr>
        <p:txBody>
          <a:bodyPr/>
          <a:lstStyle/>
          <a:p>
            <a:pPr>
              <a:buNone/>
            </a:pPr>
            <a:r>
              <a:rPr lang="ar-IQ" dirty="0" smtClean="0"/>
              <a:t>3</a:t>
            </a:r>
            <a:r>
              <a:rPr lang="ar-IQ" b="1" dirty="0" smtClean="0"/>
              <a:t>-تحقيق مصلحة خاصة :</a:t>
            </a:r>
            <a:endParaRPr lang="ar-IQ" dirty="0" smtClean="0"/>
          </a:p>
          <a:p>
            <a:pPr>
              <a:lnSpc>
                <a:spcPct val="150000"/>
              </a:lnSpc>
              <a:buNone/>
            </a:pPr>
            <a:r>
              <a:rPr lang="ar-IQ" dirty="0" smtClean="0"/>
              <a:t>  إن الهدف من الفساد الإداري هو تحقيق مصلحة خاصة للموظف أو لذويه على حساب المصلحة العامة . كما قد تكون المصلحة الخاصة مادية </a:t>
            </a:r>
            <a:r>
              <a:rPr lang="ar-IQ" dirty="0" err="1" smtClean="0"/>
              <a:t>او</a:t>
            </a:r>
            <a:r>
              <a:rPr lang="ar-IQ" dirty="0" smtClean="0"/>
              <a:t> أدبية . وتعرف المصلحة إنها (كل ما يشبع حاجة مادية أو معنوية لشخص ما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338</TotalTime>
  <Words>479</Words>
  <Application>Microsoft Office PowerPoint</Application>
  <PresentationFormat>عرض على الشاشة (3:4)‏</PresentationFormat>
  <Paragraphs>24</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حضري</vt:lpstr>
      <vt:lpstr>محاضرات في مادة تشريعات مكافحة الفساد</vt:lpstr>
      <vt:lpstr>مفهوم الفساد الإداري     </vt:lpstr>
      <vt:lpstr>تعريف الفساد الإداري </vt:lpstr>
      <vt:lpstr>الشريحة 4</vt:lpstr>
      <vt:lpstr>الشريحة 5</vt:lpstr>
      <vt:lpstr>عناصر الفساد الإداري </vt:lpstr>
      <vt:lpstr>الشريحة 7</vt:lpstr>
      <vt:lpstr>الشريحة 8</vt:lpstr>
      <vt:lpstr>الشريحة 9</vt:lpstr>
      <vt:lpstr>الشريحة 10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61</cp:revision>
  <dcterms:created xsi:type="dcterms:W3CDTF">2019-04-14T09:27:59Z</dcterms:created>
  <dcterms:modified xsi:type="dcterms:W3CDTF">2020-01-03T15:21:56Z</dcterms:modified>
</cp:coreProperties>
</file>