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2" r:id="rId3"/>
    <p:sldId id="263" r:id="rId4"/>
    <p:sldId id="269" r:id="rId5"/>
    <p:sldId id="270" r:id="rId6"/>
    <p:sldId id="271" r:id="rId7"/>
    <p:sldId id="272" r:id="rId8"/>
    <p:sldId id="273" r:id="rId9"/>
    <p:sldId id="274" r:id="rId10"/>
    <p:sldId id="268"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2890" autoAdjust="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1/10/2020</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1/10/2020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1/10/2020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1/10/2020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1/10/2020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1/10/2020</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1/10/2020</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1/10/2020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1/10/2020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1/10/2020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1/10/2020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1/10/2020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1/10/2020</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1/10/2020</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1/10/2020</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1/10/2020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1/10/2020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1/10/2020</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1" eaLnBrk="1" latinLnBrk="0" hangingPunct="1">
        <a:spcBef>
          <a:spcPct val="0"/>
        </a:spcBef>
        <a:buNone/>
        <a:defRPr sz="3600" b="0" i="0" kern="1200">
          <a:solidFill>
            <a:schemeClr val="bg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2099733"/>
            <a:ext cx="10191332" cy="2677648"/>
          </a:xfrm>
        </p:spPr>
        <p:txBody>
          <a:bodyPr/>
          <a:lstStyle/>
          <a:p>
            <a:pPr algn="ctr"/>
            <a:r>
              <a:rPr lang="ar-IQ" sz="8000" dirty="0"/>
              <a:t>محاضرات مادة القضاء الاداري – المرحلة الثالثة قانون 2019-2020</a:t>
            </a:r>
            <a:endParaRPr lang="ar-IQ" sz="8000" dirty="0"/>
          </a:p>
        </p:txBody>
      </p:sp>
      <p:sp>
        <p:nvSpPr>
          <p:cNvPr id="3" name="Subtitle 2"/>
          <p:cNvSpPr>
            <a:spLocks noGrp="1"/>
          </p:cNvSpPr>
          <p:nvPr>
            <p:ph type="subTitle" idx="1"/>
          </p:nvPr>
        </p:nvSpPr>
        <p:spPr/>
        <p:txBody>
          <a:bodyPr>
            <a:normAutofit/>
          </a:bodyPr>
          <a:lstStyle/>
          <a:p>
            <a:r>
              <a:rPr lang="ar-IQ" sz="4400" dirty="0" smtClean="0"/>
              <a:t>المحاضر9</a:t>
            </a:r>
            <a:endParaRPr lang="ar-IQ" sz="4400" dirty="0"/>
          </a:p>
        </p:txBody>
      </p:sp>
    </p:spTree>
    <p:extLst>
      <p:ext uri="{BB962C8B-B14F-4D97-AF65-F5344CB8AC3E}">
        <p14:creationId xmlns:p14="http://schemas.microsoft.com/office/powerpoint/2010/main" val="37522102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r"/>
            <a:r>
              <a:rPr lang="ar-IQ" sz="2800" dirty="0" smtClean="0"/>
              <a:t>توضيح:</a:t>
            </a:r>
            <a:endParaRPr lang="ar-IQ" sz="2800" dirty="0"/>
          </a:p>
        </p:txBody>
      </p:sp>
      <p:sp>
        <p:nvSpPr>
          <p:cNvPr id="3" name="Subtitle 2"/>
          <p:cNvSpPr>
            <a:spLocks noGrp="1"/>
          </p:cNvSpPr>
          <p:nvPr>
            <p:ph type="subTitle" idx="1"/>
          </p:nvPr>
        </p:nvSpPr>
        <p:spPr/>
        <p:txBody>
          <a:bodyPr/>
          <a:lstStyle/>
          <a:p>
            <a:pPr algn="r"/>
            <a:r>
              <a:rPr lang="ar-IQ" dirty="0"/>
              <a:t>(المحاضرة تمثل جزء بسيط او مجموعة من المفردات التي اثيرت في الدرس ولاتمثل كل المادة المطلوبة من الطالب ... </a:t>
            </a:r>
            <a:r>
              <a:rPr lang="ar-IQ"/>
              <a:t>لذى اقتضى التنويه)</a:t>
            </a:r>
            <a:endParaRPr lang="ar-IQ" dirty="0"/>
          </a:p>
        </p:txBody>
      </p:sp>
    </p:spTree>
    <p:extLst>
      <p:ext uri="{BB962C8B-B14F-4D97-AF65-F5344CB8AC3E}">
        <p14:creationId xmlns:p14="http://schemas.microsoft.com/office/powerpoint/2010/main" val="38766363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r"/>
            <a:r>
              <a:rPr lang="ar-IQ" dirty="0" smtClean="0"/>
              <a:t>معيار القائمة القضائية</a:t>
            </a:r>
            <a:endParaRPr lang="ar-IQ" dirty="0"/>
          </a:p>
        </p:txBody>
      </p:sp>
      <p:sp>
        <p:nvSpPr>
          <p:cNvPr id="3" name="Subtitle 2"/>
          <p:cNvSpPr>
            <a:spLocks noGrp="1"/>
          </p:cNvSpPr>
          <p:nvPr>
            <p:ph type="subTitle" idx="1"/>
          </p:nvPr>
        </p:nvSpPr>
        <p:spPr>
          <a:xfrm>
            <a:off x="1154954" y="4777380"/>
            <a:ext cx="10095431" cy="1345834"/>
          </a:xfrm>
        </p:spPr>
        <p:txBody>
          <a:bodyPr>
            <a:noAutofit/>
          </a:bodyPr>
          <a:lstStyle/>
          <a:p>
            <a:pPr algn="r"/>
            <a:r>
              <a:rPr lang="ar-IQ" sz="2800" dirty="0" smtClean="0"/>
              <a:t>بالنظر لعدم كفاية المعيارين السابقين ذهب اتجاه في الفقه الى ابتداع معيار اخر للتميز بين اعمال السلطة التنفيذية.</a:t>
            </a:r>
            <a:endParaRPr lang="ar-IQ" sz="2800" dirty="0" smtClean="0"/>
          </a:p>
          <a:p>
            <a:pPr algn="r"/>
            <a:endParaRPr lang="ar-IQ" sz="2800" dirty="0"/>
          </a:p>
        </p:txBody>
      </p:sp>
    </p:spTree>
    <p:extLst>
      <p:ext uri="{BB962C8B-B14F-4D97-AF65-F5344CB8AC3E}">
        <p14:creationId xmlns:p14="http://schemas.microsoft.com/office/powerpoint/2010/main" val="10830602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sz="3200" dirty="0"/>
              <a:t>معيار القائمة القضائية</a:t>
            </a:r>
            <a:endParaRPr lang="ar-IQ" sz="3200" dirty="0"/>
          </a:p>
        </p:txBody>
      </p:sp>
      <p:sp>
        <p:nvSpPr>
          <p:cNvPr id="3" name="Text Placeholder 2"/>
          <p:cNvSpPr>
            <a:spLocks noGrp="1"/>
          </p:cNvSpPr>
          <p:nvPr>
            <p:ph type="body" sz="half" idx="2"/>
          </p:nvPr>
        </p:nvSpPr>
        <p:spPr>
          <a:xfrm>
            <a:off x="489398" y="3142445"/>
            <a:ext cx="11114468" cy="2877355"/>
          </a:xfrm>
        </p:spPr>
        <p:txBody>
          <a:bodyPr>
            <a:normAutofit/>
          </a:bodyPr>
          <a:lstStyle/>
          <a:p>
            <a:r>
              <a:rPr lang="ar-IQ" sz="2800" dirty="0" smtClean="0"/>
              <a:t>ذهب اتجاه من الفقه الى الاحكام القضائية لاستقرائها وذلك من اجل الكشف عن اعمال السيادة واستطاع ان يضع قائمة باعمال السيادة وتصنيفها في مجموعات محددة على سبيل الحصر ولكن هذا التحديد يصطدم بالتجديد في احكام القضاء الاداري تبعا لتغير الظروف والاحوال لذلك فالقائمة القضائية خاضعة للتطور المستمر وتتمثل القائمة بعدد من المجاميع التي توضح مفهومها.</a:t>
            </a:r>
            <a:endParaRPr lang="ar-IQ" sz="2800" dirty="0"/>
          </a:p>
        </p:txBody>
      </p:sp>
    </p:spTree>
    <p:extLst>
      <p:ext uri="{BB962C8B-B14F-4D97-AF65-F5344CB8AC3E}">
        <p14:creationId xmlns:p14="http://schemas.microsoft.com/office/powerpoint/2010/main" val="1599844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sz="3200" dirty="0"/>
              <a:t>معيار القائمة </a:t>
            </a:r>
            <a:r>
              <a:rPr lang="ar-IQ" sz="3200" dirty="0" smtClean="0"/>
              <a:t>القضائية:</a:t>
            </a:r>
            <a:endParaRPr lang="ar-IQ" sz="3200" dirty="0"/>
          </a:p>
        </p:txBody>
      </p:sp>
      <p:sp>
        <p:nvSpPr>
          <p:cNvPr id="3" name="Text Placeholder 2"/>
          <p:cNvSpPr>
            <a:spLocks noGrp="1"/>
          </p:cNvSpPr>
          <p:nvPr>
            <p:ph type="body" sz="half" idx="2"/>
          </p:nvPr>
        </p:nvSpPr>
        <p:spPr>
          <a:xfrm>
            <a:off x="437882" y="3543300"/>
            <a:ext cx="11256135" cy="2476500"/>
          </a:xfrm>
        </p:spPr>
        <p:txBody>
          <a:bodyPr>
            <a:normAutofit/>
          </a:bodyPr>
          <a:lstStyle/>
          <a:p>
            <a:r>
              <a:rPr lang="ar-IQ" sz="3600" dirty="0" smtClean="0"/>
              <a:t>المجموعة الاولى: الاعمال المنظمة لعلاقة الحكومة بالبرلمان</a:t>
            </a:r>
          </a:p>
          <a:p>
            <a:r>
              <a:rPr lang="ar-IQ" sz="3600" dirty="0" smtClean="0"/>
              <a:t>المجموعة الثانية: الاعمال التي تتصل بالشؤون الخارجية اي علاقة الحكومة بالدول.</a:t>
            </a:r>
            <a:endParaRPr lang="ar-IQ" sz="3600" dirty="0"/>
          </a:p>
        </p:txBody>
      </p:sp>
    </p:spTree>
    <p:extLst>
      <p:ext uri="{BB962C8B-B14F-4D97-AF65-F5344CB8AC3E}">
        <p14:creationId xmlns:p14="http://schemas.microsoft.com/office/powerpoint/2010/main" val="17891051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sz="3200" dirty="0"/>
              <a:t>معيار القائمة </a:t>
            </a:r>
            <a:r>
              <a:rPr lang="ar-IQ" sz="3200" dirty="0" smtClean="0"/>
              <a:t>القضائية:</a:t>
            </a:r>
            <a:endParaRPr lang="ar-IQ" sz="3200" dirty="0"/>
          </a:p>
        </p:txBody>
      </p:sp>
      <p:sp>
        <p:nvSpPr>
          <p:cNvPr id="3" name="Text Placeholder 2"/>
          <p:cNvSpPr>
            <a:spLocks noGrp="1"/>
          </p:cNvSpPr>
          <p:nvPr>
            <p:ph type="body" sz="half" idx="2"/>
          </p:nvPr>
        </p:nvSpPr>
        <p:spPr>
          <a:xfrm>
            <a:off x="1154954" y="3543300"/>
            <a:ext cx="10500426" cy="2476500"/>
          </a:xfrm>
        </p:spPr>
        <p:txBody>
          <a:bodyPr>
            <a:normAutofit/>
          </a:bodyPr>
          <a:lstStyle/>
          <a:p>
            <a:r>
              <a:rPr lang="ar-IQ" sz="3600" dirty="0" smtClean="0"/>
              <a:t>المجموعة الثالثة: الاعمال والعمليات المتعلقة بالحرب.</a:t>
            </a:r>
          </a:p>
          <a:p>
            <a:r>
              <a:rPr lang="ar-IQ" sz="3600" dirty="0" smtClean="0"/>
              <a:t>المجموعة الرابعة: الاعمال الخاصة بسلامة الدولة وامنها الداخلي.</a:t>
            </a:r>
            <a:endParaRPr lang="ar-IQ" sz="3600" dirty="0"/>
          </a:p>
        </p:txBody>
      </p:sp>
    </p:spTree>
    <p:extLst>
      <p:ext uri="{BB962C8B-B14F-4D97-AF65-F5344CB8AC3E}">
        <p14:creationId xmlns:p14="http://schemas.microsoft.com/office/powerpoint/2010/main" val="21426502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smtClean="0"/>
              <a:t>موقف المشرع العراقي من نظرية اعمال السيادة:</a:t>
            </a:r>
            <a:endParaRPr lang="ar-IQ" dirty="0"/>
          </a:p>
        </p:txBody>
      </p:sp>
      <p:sp>
        <p:nvSpPr>
          <p:cNvPr id="3" name="Text Placeholder 2"/>
          <p:cNvSpPr>
            <a:spLocks noGrp="1"/>
          </p:cNvSpPr>
          <p:nvPr>
            <p:ph type="body" sz="half" idx="2"/>
          </p:nvPr>
        </p:nvSpPr>
        <p:spPr>
          <a:xfrm>
            <a:off x="347730" y="3696236"/>
            <a:ext cx="11694016" cy="2768957"/>
          </a:xfrm>
        </p:spPr>
        <p:txBody>
          <a:bodyPr>
            <a:noAutofit/>
          </a:bodyPr>
          <a:lstStyle/>
          <a:p>
            <a:r>
              <a:rPr lang="ar-IQ" sz="2800" dirty="0" smtClean="0"/>
              <a:t>المرحلة الاولى: تبنى المشرع لنظرية اعمال السيادة, فقد حرص المشرع على تبنيها بالنص صراحة عليها في التشريعات ومنها:</a:t>
            </a:r>
          </a:p>
          <a:p>
            <a:r>
              <a:rPr lang="ar-IQ" sz="2800" dirty="0" smtClean="0"/>
              <a:t>1- المادة (10) من قانون التنظيم القضائي رقم 160 لسنة 1979 المعدل والتي تقتضي ( لاينظر القضاء في كل مايعتبر من اعمال السيادة).</a:t>
            </a:r>
          </a:p>
          <a:p>
            <a:r>
              <a:rPr lang="ar-IQ" sz="2800" dirty="0" smtClean="0"/>
              <a:t>2- المادة (7/خامسا) من قانون مجلس الدولة رقم (65) لسنة 1979 المعدل والتي تنص ( لاتختص محكمة القضاء الاداري بالنظر في الطعون المتعلقة بما ياتي: أ- اعمال السيادة وتعتبر من اعمال السيادة المراسيم والقرارات التي يصدرها رئيس الجمهورية).</a:t>
            </a:r>
          </a:p>
          <a:p>
            <a:r>
              <a:rPr lang="ar-IQ" sz="2800" dirty="0" smtClean="0"/>
              <a:t>وبذلك حصن المشرع اعمال السيادة من الطعن امام القضاء.</a:t>
            </a:r>
            <a:endParaRPr lang="ar-IQ" sz="2800" dirty="0"/>
          </a:p>
        </p:txBody>
      </p:sp>
    </p:spTree>
    <p:extLst>
      <p:ext uri="{BB962C8B-B14F-4D97-AF65-F5344CB8AC3E}">
        <p14:creationId xmlns:p14="http://schemas.microsoft.com/office/powerpoint/2010/main" val="13025781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8797" y="1063417"/>
            <a:ext cx="10287641" cy="1372986"/>
          </a:xfrm>
        </p:spPr>
        <p:txBody>
          <a:bodyPr/>
          <a:lstStyle/>
          <a:p>
            <a:pPr algn="r"/>
            <a:r>
              <a:rPr lang="ar-IQ" dirty="0" smtClean="0"/>
              <a:t>المرحلة الثانية:</a:t>
            </a:r>
            <a:r>
              <a:rPr lang="ar-IQ" dirty="0"/>
              <a:t> هجر المشرع لنظرية اعمال </a:t>
            </a:r>
            <a:r>
              <a:rPr lang="ar-IQ" dirty="0" smtClean="0"/>
              <a:t>السيادة</a:t>
            </a:r>
            <a:endParaRPr lang="ar-IQ" dirty="0"/>
          </a:p>
        </p:txBody>
      </p:sp>
      <p:sp>
        <p:nvSpPr>
          <p:cNvPr id="3" name="Text Placeholder 2"/>
          <p:cNvSpPr>
            <a:spLocks noGrp="1"/>
          </p:cNvSpPr>
          <p:nvPr>
            <p:ph type="body" sz="half" idx="2"/>
          </p:nvPr>
        </p:nvSpPr>
        <p:spPr>
          <a:xfrm>
            <a:off x="1154954" y="3543300"/>
            <a:ext cx="10513305" cy="2476500"/>
          </a:xfrm>
        </p:spPr>
        <p:txBody>
          <a:bodyPr>
            <a:noAutofit/>
          </a:bodyPr>
          <a:lstStyle/>
          <a:p>
            <a:r>
              <a:rPr lang="ar-IQ" sz="2800" dirty="0" smtClean="0"/>
              <a:t>يبدو واضحا عزوف المشرع عن تبني نظرية اعمال السيادة في موضعين:</a:t>
            </a:r>
          </a:p>
          <a:p>
            <a:r>
              <a:rPr lang="ar-IQ" sz="2800" dirty="0" smtClean="0"/>
              <a:t>1- المادة (100) من دستور جمهورية العراق لسنة 2005 اذ نصت على ( يحظر النص في القوانين على تحصين اي عمل او قرار اداري من الطعن).</a:t>
            </a:r>
          </a:p>
        </p:txBody>
      </p:sp>
    </p:spTree>
    <p:extLst>
      <p:ext uri="{BB962C8B-B14F-4D97-AF65-F5344CB8AC3E}">
        <p14:creationId xmlns:p14="http://schemas.microsoft.com/office/powerpoint/2010/main" val="16195268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4403" y="1063417"/>
            <a:ext cx="10171732" cy="1372986"/>
          </a:xfrm>
        </p:spPr>
        <p:txBody>
          <a:bodyPr/>
          <a:lstStyle/>
          <a:p>
            <a:pPr algn="r"/>
            <a:r>
              <a:rPr lang="ar-IQ" dirty="0"/>
              <a:t>هجر المشرع لنظرية اعمال السيادة</a:t>
            </a:r>
          </a:p>
        </p:txBody>
      </p:sp>
      <p:sp>
        <p:nvSpPr>
          <p:cNvPr id="3" name="Text Placeholder 2"/>
          <p:cNvSpPr>
            <a:spLocks noGrp="1"/>
          </p:cNvSpPr>
          <p:nvPr>
            <p:ph type="body" sz="half" idx="2"/>
          </p:nvPr>
        </p:nvSpPr>
        <p:spPr>
          <a:xfrm>
            <a:off x="437882" y="3245476"/>
            <a:ext cx="11294772" cy="3503054"/>
          </a:xfrm>
        </p:spPr>
        <p:txBody>
          <a:bodyPr/>
          <a:lstStyle/>
          <a:p>
            <a:r>
              <a:rPr lang="ar-IQ" dirty="0"/>
              <a:t>2</a:t>
            </a:r>
            <a:r>
              <a:rPr lang="ar-IQ" sz="2800" dirty="0"/>
              <a:t>- قانون الغاء النصوص القانونية التي تمنع المحاكم من سماع الدعاوى رقم (17) لسنة 2005 اذ جاء في المادة الاولى منه بأن (تلغى النصوص القانونية اينما وردت في القوانين والقرارات الصادرة من مجلس قيادة الثورة المنحل اعتبارا من 17/7/1968 ولغاية 9/4/2003, وبما ان قانون التنظيم القضائي رقم (65) لسنة 1979 المعدل وقانون مجلس شورى الدولة رقم (65) لسنة 1979 المعدل والمشار اليهما سلفا قد صدرا في هذه الحقبة لذا تعد ملغية وفق هذا القانون.</a:t>
            </a:r>
          </a:p>
          <a:p>
            <a:r>
              <a:rPr lang="ar-IQ" sz="2800" dirty="0"/>
              <a:t>وبذلك يشكل هذا الموقف بارقة امل جديدة في كفالة الحقوق والحريات التي طالما عانت الانتقاص والافتتات بفعل اعمال السيادة.</a:t>
            </a:r>
          </a:p>
          <a:p>
            <a:endParaRPr lang="ar-IQ" dirty="0"/>
          </a:p>
        </p:txBody>
      </p:sp>
    </p:spTree>
    <p:extLst>
      <p:ext uri="{BB962C8B-B14F-4D97-AF65-F5344CB8AC3E}">
        <p14:creationId xmlns:p14="http://schemas.microsoft.com/office/powerpoint/2010/main" val="9443512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smtClean="0"/>
              <a:t>تقدير نظرية اعمال السيادة:</a:t>
            </a:r>
            <a:endParaRPr lang="ar-IQ" dirty="0"/>
          </a:p>
        </p:txBody>
      </p:sp>
      <p:sp>
        <p:nvSpPr>
          <p:cNvPr id="3" name="Text Placeholder 2"/>
          <p:cNvSpPr>
            <a:spLocks noGrp="1"/>
          </p:cNvSpPr>
          <p:nvPr>
            <p:ph type="body" sz="half" idx="2"/>
          </p:nvPr>
        </p:nvSpPr>
        <p:spPr>
          <a:xfrm>
            <a:off x="412124" y="3168203"/>
            <a:ext cx="11578107" cy="3528811"/>
          </a:xfrm>
        </p:spPr>
        <p:txBody>
          <a:bodyPr>
            <a:noAutofit/>
          </a:bodyPr>
          <a:lstStyle/>
          <a:p>
            <a:r>
              <a:rPr lang="ar-IQ" sz="3200" dirty="0" smtClean="0"/>
              <a:t>تعتبرهذه النظرية سلاحا مهما يمكن الخروج على احكام القانون لذلك كانت هذه النظرية محل هجوم عنيف من جانب الفقه الى حد اعتبارها نقطة سوداء في جبين المشروعية او ثغرة في صرحها لذلك حرص مجلس الدولة الى حصرها في اضيق نطاق ومن ثم الدعوة الى هجرها لان الادارة اذا كانت اعمالها وتصرفاتها خاضعة للقانون ومطابقة له لماذا لاتخضع لرقابة القضاء في كل اعمالها وتصرفاتها؟</a:t>
            </a:r>
            <a:endParaRPr lang="ar-IQ" sz="3200" dirty="0"/>
          </a:p>
        </p:txBody>
      </p:sp>
    </p:spTree>
    <p:extLst>
      <p:ext uri="{BB962C8B-B14F-4D97-AF65-F5344CB8AC3E}">
        <p14:creationId xmlns:p14="http://schemas.microsoft.com/office/powerpoint/2010/main" val="264025882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3232</TotalTime>
  <Words>499</Words>
  <Application>Microsoft Office PowerPoint</Application>
  <PresentationFormat>Widescreen</PresentationFormat>
  <Paragraphs>27</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Century Gothic</vt:lpstr>
      <vt:lpstr>Times New Roman</vt:lpstr>
      <vt:lpstr>Wingdings 3</vt:lpstr>
      <vt:lpstr>Ion Boardroom</vt:lpstr>
      <vt:lpstr>محاضرات مادة القضاء الاداري – المرحلة الثالثة قانون 2019-2020</vt:lpstr>
      <vt:lpstr>معيار القائمة القضائية</vt:lpstr>
      <vt:lpstr>معيار القائمة القضائية</vt:lpstr>
      <vt:lpstr>معيار القائمة القضائية:</vt:lpstr>
      <vt:lpstr>معيار القائمة القضائية:</vt:lpstr>
      <vt:lpstr>موقف المشرع العراقي من نظرية اعمال السيادة:</vt:lpstr>
      <vt:lpstr>المرحلة الثانية: هجر المشرع لنظرية اعمال السيادة</vt:lpstr>
      <vt:lpstr>هجر المشرع لنظرية اعمال السيادة</vt:lpstr>
      <vt:lpstr>تقدير نظرية اعمال السيادة:</vt:lpstr>
      <vt:lpstr>توضيح:</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التعريف بالتلوث البيئي تحديد مفهوم البيئة والتلوث</dc:title>
  <dc:creator>dell</dc:creator>
  <cp:lastModifiedBy>dell</cp:lastModifiedBy>
  <cp:revision>109</cp:revision>
  <dcterms:created xsi:type="dcterms:W3CDTF">2019-12-18T08:17:32Z</dcterms:created>
  <dcterms:modified xsi:type="dcterms:W3CDTF">2020-01-10T16:16:43Z</dcterms:modified>
</cp:coreProperties>
</file>