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71" r:id="rId4"/>
    <p:sldId id="270" r:id="rId5"/>
    <p:sldId id="272" r:id="rId6"/>
    <p:sldId id="273" r:id="rId7"/>
    <p:sldId id="274" r:id="rId8"/>
    <p:sldId id="26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2099733"/>
            <a:ext cx="10178453" cy="2677648"/>
          </a:xfrm>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المحاضر8</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10095430" cy="1751050"/>
          </a:xfrm>
        </p:spPr>
        <p:txBody>
          <a:bodyPr/>
          <a:lstStyle/>
          <a:p>
            <a:pPr algn="r"/>
            <a:r>
              <a:rPr lang="ar-IQ" dirty="0" smtClean="0"/>
              <a:t>معيار الباعث السياسي:</a:t>
            </a:r>
            <a:endParaRPr lang="ar-IQ" dirty="0"/>
          </a:p>
        </p:txBody>
      </p:sp>
      <p:sp>
        <p:nvSpPr>
          <p:cNvPr id="3" name="Subtitle 2"/>
          <p:cNvSpPr>
            <a:spLocks noGrp="1"/>
          </p:cNvSpPr>
          <p:nvPr>
            <p:ph type="subTitle" idx="1"/>
          </p:nvPr>
        </p:nvSpPr>
        <p:spPr>
          <a:xfrm>
            <a:off x="1154954" y="3850783"/>
            <a:ext cx="10095431" cy="2272431"/>
          </a:xfrm>
        </p:spPr>
        <p:txBody>
          <a:bodyPr>
            <a:noAutofit/>
          </a:bodyPr>
          <a:lstStyle/>
          <a:p>
            <a:pPr algn="r"/>
            <a:r>
              <a:rPr lang="ar-IQ" sz="2800" dirty="0" smtClean="0"/>
              <a:t>ويتمثل هذا المعيار والذي اعتمده الفقه والقضاء الفرنسي لتحديد اعمال السيادة على العمل ذاته اذ يعتبر العمل الذي قامت به الحكومة عملا من اعمال السيادة اذا كان الباعث عليه سياسيا وان كان الدافع او الباعث غير سياسي فأن العمل يعتبر اداريا ويخضع بالتالي لرقابة القضاء وقابلا للطعن به بالالغاء او التعويض.</a:t>
            </a: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ان مفهوم الباعث السياسي:</a:t>
            </a:r>
            <a:endParaRPr lang="ar-IQ" dirty="0"/>
          </a:p>
        </p:txBody>
      </p:sp>
      <p:sp>
        <p:nvSpPr>
          <p:cNvPr id="3" name="Content Placeholder 2"/>
          <p:cNvSpPr>
            <a:spLocks noGrp="1"/>
          </p:cNvSpPr>
          <p:nvPr>
            <p:ph idx="1"/>
          </p:nvPr>
        </p:nvSpPr>
        <p:spPr/>
        <p:txBody>
          <a:bodyPr>
            <a:noAutofit/>
          </a:bodyPr>
          <a:lstStyle/>
          <a:p>
            <a:r>
              <a:rPr lang="ar-IQ" sz="3200" dirty="0" smtClean="0"/>
              <a:t>يقصد به كل عمل يقصد منه حماية الجماعة في ذاتها او ممثلة في شخص الحكومة ضد اعدائها في الداخل او الخارج, وبقي هذا المعيار قائما حتى اواخر النصف الاول من القرن التاسع عشر.</a:t>
            </a:r>
          </a:p>
          <a:p>
            <a:r>
              <a:rPr lang="ar-IQ" sz="3200" dirty="0" smtClean="0"/>
              <a:t>لقد وجه الفقه الفرنسي لهذا المعيار العديد من اوجه النقد ادت الى هجره, فمن جهة انه معيار مرن وغير محدد فالعمل الواحد يمكن وصفه بأنه عمل سيادة اذا كان غرضه سياسي وانه عمل اداري اذا لم تصفه الحكومة بأنه عمل سيادي.</a:t>
            </a:r>
            <a:endParaRPr lang="ar-IQ" sz="3200" dirty="0"/>
          </a:p>
        </p:txBody>
      </p:sp>
    </p:spTree>
    <p:extLst>
      <p:ext uri="{BB962C8B-B14F-4D97-AF65-F5344CB8AC3E}">
        <p14:creationId xmlns:p14="http://schemas.microsoft.com/office/powerpoint/2010/main" val="3339136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ومن جهة اخرى:</a:t>
            </a:r>
            <a:endParaRPr lang="ar-IQ" dirty="0"/>
          </a:p>
        </p:txBody>
      </p:sp>
      <p:sp>
        <p:nvSpPr>
          <p:cNvPr id="3" name="Content Placeholder 2"/>
          <p:cNvSpPr>
            <a:spLocks noGrp="1"/>
          </p:cNvSpPr>
          <p:nvPr>
            <p:ph idx="1"/>
          </p:nvPr>
        </p:nvSpPr>
        <p:spPr>
          <a:xfrm>
            <a:off x="1154954" y="2603500"/>
            <a:ext cx="10217091" cy="3416300"/>
          </a:xfrm>
        </p:spPr>
        <p:txBody>
          <a:bodyPr>
            <a:normAutofit/>
          </a:bodyPr>
          <a:lstStyle/>
          <a:p>
            <a:r>
              <a:rPr lang="ar-IQ" sz="3200" dirty="0" smtClean="0"/>
              <a:t>انه معيار بالغ الخطور اذ انه يهدد حقوق الافراد وحرياتهم بسبب عدم تحديده لان الادارة تستطيع التهرب من الرقابة القضائية تحت حجة الباعث السياسي لذا هجر مجلس الدولة معيار الباعث السياسي عام 1875 تقريبا في قضية الامير نابليون واصبح الاحتجاج بالباعث السياسي فيما بعد سببا للالغاء استنادا الى عيب الانحراف باستعمال السلطة.</a:t>
            </a:r>
            <a:endParaRPr lang="ar-IQ" sz="3200" dirty="0"/>
          </a:p>
        </p:txBody>
      </p:sp>
    </p:spTree>
    <p:extLst>
      <p:ext uri="{BB962C8B-B14F-4D97-AF65-F5344CB8AC3E}">
        <p14:creationId xmlns:p14="http://schemas.microsoft.com/office/powerpoint/2010/main" val="1139039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10474669" cy="983921"/>
          </a:xfrm>
        </p:spPr>
        <p:txBody>
          <a:bodyPr/>
          <a:lstStyle/>
          <a:p>
            <a:pPr algn="r"/>
            <a:r>
              <a:rPr lang="ar-IQ" dirty="0" smtClean="0"/>
              <a:t>معيار طبيعة العمل الذاتية:</a:t>
            </a:r>
            <a:endParaRPr lang="ar-IQ" dirty="0"/>
          </a:p>
        </p:txBody>
      </p:sp>
      <p:sp>
        <p:nvSpPr>
          <p:cNvPr id="3" name="Content Placeholder 2"/>
          <p:cNvSpPr>
            <a:spLocks noGrp="1"/>
          </p:cNvSpPr>
          <p:nvPr>
            <p:ph idx="1"/>
          </p:nvPr>
        </p:nvSpPr>
        <p:spPr>
          <a:xfrm>
            <a:off x="1154954" y="2603500"/>
            <a:ext cx="10564821" cy="3416300"/>
          </a:xfrm>
        </p:spPr>
        <p:txBody>
          <a:bodyPr>
            <a:normAutofit/>
          </a:bodyPr>
          <a:lstStyle/>
          <a:p>
            <a:r>
              <a:rPr lang="ar-IQ" sz="3200" dirty="0" smtClean="0"/>
              <a:t>نتيجة للعيوب والانتقادات التي تم توجيهها الى المعيار السابق, اتجه الفقه والقضاء الى اعتناق معيار اخر يقوم على ان السلطة التنفيذية تقوم بوظيفتين:</a:t>
            </a:r>
          </a:p>
          <a:p>
            <a:r>
              <a:rPr lang="ar-IQ" sz="3200" dirty="0" smtClean="0"/>
              <a:t>حكومية.</a:t>
            </a:r>
          </a:p>
          <a:p>
            <a:r>
              <a:rPr lang="ar-IQ" sz="3200" dirty="0" smtClean="0"/>
              <a:t>ادارية.</a:t>
            </a:r>
            <a:endParaRPr lang="ar-IQ" sz="3200" dirty="0"/>
          </a:p>
        </p:txBody>
      </p:sp>
    </p:spTree>
    <p:extLst>
      <p:ext uri="{BB962C8B-B14F-4D97-AF65-F5344CB8AC3E}">
        <p14:creationId xmlns:p14="http://schemas.microsoft.com/office/powerpoint/2010/main" val="1488874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معيار طبيعة العمل الذاتية:</a:t>
            </a:r>
          </a:p>
        </p:txBody>
      </p:sp>
      <p:sp>
        <p:nvSpPr>
          <p:cNvPr id="3" name="Content Placeholder 2"/>
          <p:cNvSpPr>
            <a:spLocks noGrp="1"/>
          </p:cNvSpPr>
          <p:nvPr>
            <p:ph idx="1"/>
          </p:nvPr>
        </p:nvSpPr>
        <p:spPr>
          <a:xfrm>
            <a:off x="1154954" y="2603500"/>
            <a:ext cx="10448911" cy="3416300"/>
          </a:xfrm>
        </p:spPr>
        <p:txBody>
          <a:bodyPr>
            <a:normAutofit/>
          </a:bodyPr>
          <a:lstStyle/>
          <a:p>
            <a:r>
              <a:rPr lang="ar-IQ" sz="3200" dirty="0" smtClean="0"/>
              <a:t>الحكومية: عندما تمارس وظيفتها الحكومية تعتبر اعمال سيادة </a:t>
            </a:r>
          </a:p>
          <a:p>
            <a:r>
              <a:rPr lang="ar-IQ" sz="3200" dirty="0" smtClean="0"/>
              <a:t>الادارية: اذا مارست وظيفتها الادارية فهي اعمال ادارة </a:t>
            </a:r>
          </a:p>
          <a:p>
            <a:r>
              <a:rPr lang="ar-IQ" sz="3200" dirty="0" smtClean="0"/>
              <a:t>في الاولى تكون السلطة التنفيذية تكون اداة حكم والثانية تكون السلطة التنفيذية ادارة.</a:t>
            </a:r>
            <a:endParaRPr lang="ar-IQ" sz="3200" dirty="0"/>
          </a:p>
        </p:txBody>
      </p:sp>
    </p:spTree>
    <p:extLst>
      <p:ext uri="{BB962C8B-B14F-4D97-AF65-F5344CB8AC3E}">
        <p14:creationId xmlns:p14="http://schemas.microsoft.com/office/powerpoint/2010/main" val="1490386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معيار طبيعة العمل الذاتية:</a:t>
            </a:r>
          </a:p>
        </p:txBody>
      </p:sp>
      <p:sp>
        <p:nvSpPr>
          <p:cNvPr id="3" name="Content Placeholder 2"/>
          <p:cNvSpPr>
            <a:spLocks noGrp="1"/>
          </p:cNvSpPr>
          <p:nvPr>
            <p:ph idx="1"/>
          </p:nvPr>
        </p:nvSpPr>
        <p:spPr>
          <a:xfrm>
            <a:off x="1154954" y="2603500"/>
            <a:ext cx="10564821" cy="3416300"/>
          </a:xfrm>
        </p:spPr>
        <p:txBody>
          <a:bodyPr>
            <a:normAutofit fontScale="92500" lnSpcReduction="20000"/>
          </a:bodyPr>
          <a:lstStyle/>
          <a:p>
            <a:r>
              <a:rPr lang="ar-IQ" sz="3200" dirty="0" smtClean="0"/>
              <a:t>اما طبيعة الاعمال الحكومية هي تلك التي تتعلق بالامور الاساسية والمسائل السياسية المؤثرة في مستقبل الدولة كأعلان الحرب والمحافظة على الامن وعلاقة الدولة بغيرها من الدول والانضمام الى حلف.</a:t>
            </a:r>
          </a:p>
          <a:p>
            <a:r>
              <a:rPr lang="ar-IQ" sz="3200" dirty="0" smtClean="0"/>
              <a:t>اما الوظيفة الادارية هي الاعمال الدارجة او العادية وتأدية الشؤون اليومية من اجل اشباع الحاجات العادية كالمواصلات او تعليم اوصحة </a:t>
            </a:r>
            <a:r>
              <a:rPr lang="ar-IQ" sz="3200" smtClean="0"/>
              <a:t>...الخ, وتنظيم علاقة الافراد بالادارة وعلاقة الادارات المختلفة بعضها بالبعض.</a:t>
            </a:r>
            <a:endParaRPr lang="ar-IQ" sz="3200" dirty="0" smtClean="0"/>
          </a:p>
          <a:p>
            <a:r>
              <a:rPr lang="ar-IQ" sz="3200" dirty="0" smtClean="0"/>
              <a:t>وينتقد هذا المعيار لانه يحمل قدرا كبيرا من الغموض والابهام اذ يتعذر وضع حد فاصل بين الاعمال الحوكمية والاعمال الادارية. </a:t>
            </a:r>
            <a:endParaRPr lang="ar-IQ" sz="3200" dirty="0"/>
          </a:p>
        </p:txBody>
      </p:sp>
    </p:spTree>
    <p:extLst>
      <p:ext uri="{BB962C8B-B14F-4D97-AF65-F5344CB8AC3E}">
        <p14:creationId xmlns:p14="http://schemas.microsoft.com/office/powerpoint/2010/main" val="214228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2800" smtClean="0"/>
              <a:t>توضيح:</a:t>
            </a:r>
            <a:endParaRPr lang="ar-IQ" sz="28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a:t>
            </a:r>
            <a:r>
              <a:rPr lang="ar-IQ"/>
              <a:t>لذى اقتضى التنويه)</a:t>
            </a:r>
            <a:endParaRPr lang="ar-IQ" dirty="0"/>
          </a:p>
        </p:txBody>
      </p:sp>
    </p:spTree>
    <p:extLst>
      <p:ext uri="{BB962C8B-B14F-4D97-AF65-F5344CB8AC3E}">
        <p14:creationId xmlns:p14="http://schemas.microsoft.com/office/powerpoint/2010/main" val="3876636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2373</TotalTime>
  <Words>392</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Times New Roman</vt:lpstr>
      <vt:lpstr>Wingdings 3</vt:lpstr>
      <vt:lpstr>Ion Boardroom</vt:lpstr>
      <vt:lpstr>محاضرات مادة القضاء الاداري – المرحلة الثالثة قانون 2019-2020</vt:lpstr>
      <vt:lpstr>معيار الباعث السياسي:</vt:lpstr>
      <vt:lpstr>ان مفهوم الباعث السياسي:</vt:lpstr>
      <vt:lpstr>ومن جهة اخرى:</vt:lpstr>
      <vt:lpstr>معيار طبيعة العمل الذاتية:</vt:lpstr>
      <vt:lpstr>معيار طبيعة العمل الذاتية:</vt:lpstr>
      <vt:lpstr>معيار طبيعة العمل الذاتية:</vt:lpstr>
      <vt:lpstr>توضيح: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105</cp:revision>
  <dcterms:created xsi:type="dcterms:W3CDTF">2019-12-18T08:17:32Z</dcterms:created>
  <dcterms:modified xsi:type="dcterms:W3CDTF">2020-01-10T14:51:57Z</dcterms:modified>
</cp:coreProperties>
</file>