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4" r:id="rId4"/>
    <p:sldId id="265" r:id="rId5"/>
    <p:sldId id="269" r:id="rId6"/>
    <p:sldId id="270" r:id="rId7"/>
    <p:sldId id="26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10333000" cy="2677648"/>
          </a:xfrm>
        </p:spPr>
        <p:txBody>
          <a:bodyPr/>
          <a:lstStyle/>
          <a:p>
            <a:pPr algn="ctr"/>
            <a:r>
              <a:rPr lang="ar-IQ" sz="8000" dirty="0"/>
              <a:t>محاضرات مادة القضاء الاداري – المرحلة الثالثة قانون 2019-2020</a:t>
            </a:r>
            <a:endParaRPr lang="ar-IQ" sz="8000" dirty="0"/>
          </a:p>
        </p:txBody>
      </p:sp>
      <p:sp>
        <p:nvSpPr>
          <p:cNvPr id="3" name="Subtitle 2"/>
          <p:cNvSpPr>
            <a:spLocks noGrp="1"/>
          </p:cNvSpPr>
          <p:nvPr>
            <p:ph type="subTitle" idx="1"/>
          </p:nvPr>
        </p:nvSpPr>
        <p:spPr/>
        <p:txBody>
          <a:bodyPr>
            <a:normAutofit/>
          </a:bodyPr>
          <a:lstStyle/>
          <a:p>
            <a:r>
              <a:rPr lang="ar-IQ" sz="4400" dirty="0" smtClean="0"/>
              <a:t>المحاضر7</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4727" y="309570"/>
            <a:ext cx="8825658" cy="1789686"/>
          </a:xfrm>
        </p:spPr>
        <p:txBody>
          <a:bodyPr/>
          <a:lstStyle/>
          <a:p>
            <a:pPr algn="r"/>
            <a:r>
              <a:rPr lang="ar-IQ" sz="3200" dirty="0" smtClean="0"/>
              <a:t>نظرية اعمال السيادة:</a:t>
            </a:r>
            <a:endParaRPr lang="ar-IQ" sz="3200" dirty="0"/>
          </a:p>
        </p:txBody>
      </p:sp>
      <p:sp>
        <p:nvSpPr>
          <p:cNvPr id="3" name="Subtitle 2"/>
          <p:cNvSpPr>
            <a:spLocks noGrp="1"/>
          </p:cNvSpPr>
          <p:nvPr>
            <p:ph type="subTitle" idx="1"/>
          </p:nvPr>
        </p:nvSpPr>
        <p:spPr>
          <a:xfrm>
            <a:off x="1154954" y="2678805"/>
            <a:ext cx="10095431" cy="3477295"/>
          </a:xfrm>
        </p:spPr>
        <p:txBody>
          <a:bodyPr>
            <a:noAutofit/>
          </a:bodyPr>
          <a:lstStyle/>
          <a:p>
            <a:pPr algn="r"/>
            <a:r>
              <a:rPr lang="ar-IQ" sz="2800" dirty="0" smtClean="0"/>
              <a:t>يقصد بأعمال السيادة طائفة من اعمال السلطة التنفيذية التي لاتخضع لرقابة القضاء سواء اكان القضاء الاداري او العادي, فهي لاتكون محلا للطعن بالالغاء او التعويض ولاحتى وقف التنفيذ , الامر الذي يجعل من هذه النظرية خروجا صريحا على مبدأ المشروعية.</a:t>
            </a:r>
            <a:endParaRPr lang="ar-IQ" sz="2800" dirty="0"/>
          </a:p>
        </p:txBody>
      </p:sp>
    </p:spTree>
    <p:extLst>
      <p:ext uri="{BB962C8B-B14F-4D97-AF65-F5344CB8AC3E}">
        <p14:creationId xmlns:p14="http://schemas.microsoft.com/office/powerpoint/2010/main" val="108306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1133" y="909095"/>
            <a:ext cx="8831816" cy="1743951"/>
          </a:xfrm>
        </p:spPr>
        <p:txBody>
          <a:bodyPr/>
          <a:lstStyle/>
          <a:p>
            <a:pPr algn="r"/>
            <a:r>
              <a:rPr lang="ar-IQ" sz="3200" dirty="0" smtClean="0"/>
              <a:t>مصدر نظرية اعمال السيادة:</a:t>
            </a:r>
            <a:endParaRPr lang="ar-IQ" sz="3200" dirty="0"/>
          </a:p>
        </p:txBody>
      </p:sp>
      <p:sp>
        <p:nvSpPr>
          <p:cNvPr id="3" name="Text Placeholder 2"/>
          <p:cNvSpPr>
            <a:spLocks noGrp="1"/>
          </p:cNvSpPr>
          <p:nvPr>
            <p:ph type="body" sz="half" idx="2"/>
          </p:nvPr>
        </p:nvSpPr>
        <p:spPr>
          <a:xfrm>
            <a:off x="1154954" y="3193961"/>
            <a:ext cx="10345880" cy="3303091"/>
          </a:xfrm>
        </p:spPr>
        <p:txBody>
          <a:bodyPr>
            <a:noAutofit/>
          </a:bodyPr>
          <a:lstStyle/>
          <a:p>
            <a:pPr marL="457200" indent="-457200">
              <a:buFontTx/>
              <a:buChar char="-"/>
            </a:pPr>
            <a:r>
              <a:rPr lang="ar-IQ" sz="2800" dirty="0" smtClean="0"/>
              <a:t>هي نظرية قضائية من خلق مجلس الدولة الفرنسي لأسباب تاريخية تعود الى النظام الملكي الجديد الذي جاء بعد سقوط نابليون الذي عمل على انهاء وجود مجلس الدولة بأعتباره من صنع نابليون لذلك بدأ المجلس ينهج سياسة يهدف بها الى عدم الاصطدام بنظام الحكم للحفاظ على بقائه وتفادي الغائه اذا حاول الوقوف ضد تصرفاته من خلال رقابة مشروعية الاعمال الصادرة عن الحومة او السلطة التنفيذية.</a:t>
            </a:r>
            <a:endParaRPr lang="ar-IQ" sz="2800" dirty="0" smtClean="0"/>
          </a:p>
        </p:txBody>
      </p:sp>
    </p:spTree>
    <p:extLst>
      <p:ext uri="{BB962C8B-B14F-4D97-AF65-F5344CB8AC3E}">
        <p14:creationId xmlns:p14="http://schemas.microsoft.com/office/powerpoint/2010/main" val="4000958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1004552"/>
            <a:ext cx="10307243" cy="3374265"/>
          </a:xfrm>
        </p:spPr>
        <p:txBody>
          <a:bodyPr/>
          <a:lstStyle/>
          <a:p>
            <a:pPr algn="r"/>
            <a:r>
              <a:rPr lang="ar-IQ" sz="3200" dirty="0" smtClean="0"/>
              <a:t>لذا نجد ان مجلس الدولة الفرنسي قد ابتدع هذه النظرية (اعمال السيادة) التي وجدت فيها الحكومة اساسا لتحصين بعض اعمالها من الرقابة القضائية بحيث تكون بمنأى عن اي طعن بالالغاء او التعويض.</a:t>
            </a:r>
            <a:endParaRPr lang="ar-IQ" sz="3200" dirty="0"/>
          </a:p>
        </p:txBody>
      </p:sp>
      <p:sp>
        <p:nvSpPr>
          <p:cNvPr id="3" name="Text Placeholder 2"/>
          <p:cNvSpPr>
            <a:spLocks noGrp="1"/>
          </p:cNvSpPr>
          <p:nvPr>
            <p:ph type="body" idx="1"/>
          </p:nvPr>
        </p:nvSpPr>
        <p:spPr>
          <a:xfrm>
            <a:off x="1154954" y="4752304"/>
            <a:ext cx="10680731" cy="1725769"/>
          </a:xfrm>
        </p:spPr>
        <p:txBody>
          <a:bodyPr>
            <a:normAutofit/>
          </a:bodyPr>
          <a:lstStyle/>
          <a:p>
            <a:pPr algn="r"/>
            <a:r>
              <a:rPr lang="ar-IQ" sz="2800" dirty="0" smtClean="0"/>
              <a:t>اما عن سبب بقائها بعد ان زالت اسباب وجودها هو ان هذه الاعمال وجد فيها مجلس الدولة خصائص وسمات تميزها عن اعمال الادارة العادية لانها تتعلق بنظام الحكم الامر الذي يقتضي منح السلطة التنفيذية سلطات تقديرية اوسع وابعد مدى من اجل حماية المصالح العليا في الدولة.</a:t>
            </a:r>
            <a:endParaRPr lang="ar-IQ" sz="2800" dirty="0"/>
          </a:p>
        </p:txBody>
      </p:sp>
    </p:spTree>
    <p:extLst>
      <p:ext uri="{BB962C8B-B14F-4D97-AF65-F5344CB8AC3E}">
        <p14:creationId xmlns:p14="http://schemas.microsoft.com/office/powerpoint/2010/main" val="3626384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2370667"/>
            <a:ext cx="10204212" cy="1822514"/>
          </a:xfrm>
        </p:spPr>
        <p:txBody>
          <a:bodyPr/>
          <a:lstStyle/>
          <a:p>
            <a:pPr algn="r"/>
            <a:r>
              <a:rPr lang="ar-IQ" dirty="0" smtClean="0"/>
              <a:t>معايير تمييز اعمال السيادة عن اعمال الادارة الاخرى, او تحديد نطاق اعمال السيادة:</a:t>
            </a:r>
            <a:endParaRPr lang="ar-IQ" dirty="0"/>
          </a:p>
        </p:txBody>
      </p:sp>
      <p:sp>
        <p:nvSpPr>
          <p:cNvPr id="3" name="Text Placeholder 2"/>
          <p:cNvSpPr>
            <a:spLocks noGrp="1"/>
          </p:cNvSpPr>
          <p:nvPr>
            <p:ph type="body" idx="1"/>
          </p:nvPr>
        </p:nvSpPr>
        <p:spPr>
          <a:xfrm>
            <a:off x="463639" y="4675031"/>
            <a:ext cx="11243257" cy="1622738"/>
          </a:xfrm>
        </p:spPr>
        <p:txBody>
          <a:bodyPr/>
          <a:lstStyle/>
          <a:p>
            <a:pPr algn="r"/>
            <a:r>
              <a:rPr lang="ar-IQ" dirty="0" smtClean="0"/>
              <a:t>ان السلطة التنفيذية تصدر اعمالا اخرى غير اعمال السيادة وهي التصرفات الادارية العادية التي تخضع لرقابة القضاء الاداري الغاء وتعويضا فما هو المعيار للتفرقة بين اعمال السيادة واعمال الادارة الاخرى او الاعمال الادارية؟</a:t>
            </a:r>
            <a:endParaRPr lang="ar-IQ" dirty="0"/>
          </a:p>
        </p:txBody>
      </p:sp>
    </p:spTree>
    <p:extLst>
      <p:ext uri="{BB962C8B-B14F-4D97-AF65-F5344CB8AC3E}">
        <p14:creationId xmlns:p14="http://schemas.microsoft.com/office/powerpoint/2010/main" val="3389384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smtClean="0"/>
              <a:t>معايير تمييز اعمال السيادة عن اعمال الادارة:</a:t>
            </a:r>
            <a:endParaRPr lang="ar-IQ" sz="3200" dirty="0"/>
          </a:p>
        </p:txBody>
      </p:sp>
      <p:sp>
        <p:nvSpPr>
          <p:cNvPr id="3" name="Text Placeholder 2"/>
          <p:cNvSpPr>
            <a:spLocks noGrp="1"/>
          </p:cNvSpPr>
          <p:nvPr>
            <p:ph type="body" idx="1"/>
          </p:nvPr>
        </p:nvSpPr>
        <p:spPr>
          <a:xfrm>
            <a:off x="1154954" y="4739426"/>
            <a:ext cx="9998150" cy="1583824"/>
          </a:xfrm>
        </p:spPr>
        <p:txBody>
          <a:bodyPr/>
          <a:lstStyle/>
          <a:p>
            <a:pPr algn="r"/>
            <a:r>
              <a:rPr lang="ar-IQ" dirty="0" smtClean="0"/>
              <a:t>1- معيار الباعث السياسي</a:t>
            </a:r>
          </a:p>
          <a:p>
            <a:pPr algn="r"/>
            <a:r>
              <a:rPr lang="ar-IQ" dirty="0" smtClean="0"/>
              <a:t>2- معيار طبيعة العمل الذاتية</a:t>
            </a:r>
          </a:p>
          <a:p>
            <a:pPr algn="r"/>
            <a:r>
              <a:rPr lang="ar-IQ" dirty="0" smtClean="0"/>
              <a:t>3- معيار القائمة القضائية</a:t>
            </a:r>
            <a:endParaRPr lang="ar-IQ" dirty="0"/>
          </a:p>
        </p:txBody>
      </p:sp>
    </p:spTree>
    <p:extLst>
      <p:ext uri="{BB962C8B-B14F-4D97-AF65-F5344CB8AC3E}">
        <p14:creationId xmlns:p14="http://schemas.microsoft.com/office/powerpoint/2010/main" val="2518473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sz="2800" dirty="0" smtClean="0"/>
              <a:t>توضيح:</a:t>
            </a:r>
            <a:endParaRPr lang="ar-IQ" sz="2800" dirty="0"/>
          </a:p>
        </p:txBody>
      </p:sp>
      <p:sp>
        <p:nvSpPr>
          <p:cNvPr id="3" name="Subtitle 2"/>
          <p:cNvSpPr>
            <a:spLocks noGrp="1"/>
          </p:cNvSpPr>
          <p:nvPr>
            <p:ph type="subTitle" idx="1"/>
          </p:nvPr>
        </p:nvSpPr>
        <p:spPr/>
        <p:txBody>
          <a:bodyPr/>
          <a:lstStyle/>
          <a:p>
            <a:pPr algn="r"/>
            <a:r>
              <a:rPr lang="ar-IQ" dirty="0"/>
              <a:t>(المحاضرة تمثل جزء بسيط او مجموعة من المفردات التي اثيرت في الدرس ولاتمثل كل المادة المطلوبة من الطالب ... </a:t>
            </a:r>
            <a:r>
              <a:rPr lang="ar-IQ"/>
              <a:t>لذى اقتضى التنويه)</a:t>
            </a:r>
            <a:endParaRPr lang="ar-IQ" dirty="0"/>
          </a:p>
        </p:txBody>
      </p:sp>
    </p:spTree>
    <p:extLst>
      <p:ext uri="{BB962C8B-B14F-4D97-AF65-F5344CB8AC3E}">
        <p14:creationId xmlns:p14="http://schemas.microsoft.com/office/powerpoint/2010/main" val="3876636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2367</TotalTime>
  <Words>304</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Ion Boardroom</vt:lpstr>
      <vt:lpstr>محاضرات مادة القضاء الاداري – المرحلة الثالثة قانون 2019-2020</vt:lpstr>
      <vt:lpstr>نظرية اعمال السيادة:</vt:lpstr>
      <vt:lpstr>مصدر نظرية اعمال السيادة:</vt:lpstr>
      <vt:lpstr>لذا نجد ان مجلس الدولة الفرنسي قد ابتدع هذه النظرية (اعمال السيادة) التي وجدت فيها الحكومة اساسا لتحصين بعض اعمالها من الرقابة القضائية بحيث تكون بمنأى عن اي طعن بالالغاء او التعويض.</vt:lpstr>
      <vt:lpstr>معايير تمييز اعمال السيادة عن اعمال الادارة الاخرى, او تحديد نطاق اعمال السيادة:</vt:lpstr>
      <vt:lpstr>معايير تمييز اعمال السيادة عن اعمال الادارة:</vt:lpstr>
      <vt:lpstr>توضيح: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104</cp:revision>
  <dcterms:created xsi:type="dcterms:W3CDTF">2019-12-18T08:17:32Z</dcterms:created>
  <dcterms:modified xsi:type="dcterms:W3CDTF">2020-01-10T14:23:33Z</dcterms:modified>
</cp:coreProperties>
</file>