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0" r:id="rId3"/>
    <p:sldId id="271" r:id="rId4"/>
    <p:sldId id="269" r:id="rId5"/>
    <p:sldId id="272" r:id="rId6"/>
    <p:sldId id="273" r:id="rId7"/>
    <p:sldId id="274" r:id="rId8"/>
    <p:sldId id="275" r:id="rId9"/>
    <p:sldId id="26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289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9598904" cy="2677648"/>
          </a:xfrm>
        </p:spPr>
        <p:txBody>
          <a:bodyPr/>
          <a:lstStyle/>
          <a:p>
            <a:pPr algn="ctr"/>
            <a:r>
              <a:rPr lang="ar-IQ" sz="8000" dirty="0"/>
              <a:t>محاضرات مادة القضاء الاداري – المرحلة الثالثة قانون 2019-2020</a:t>
            </a:r>
            <a:endParaRPr lang="ar-IQ" sz="8000" dirty="0"/>
          </a:p>
        </p:txBody>
      </p:sp>
      <p:sp>
        <p:nvSpPr>
          <p:cNvPr id="3" name="Subtitle 2"/>
          <p:cNvSpPr>
            <a:spLocks noGrp="1"/>
          </p:cNvSpPr>
          <p:nvPr>
            <p:ph type="subTitle" idx="1"/>
          </p:nvPr>
        </p:nvSpPr>
        <p:spPr>
          <a:xfrm>
            <a:off x="1154955" y="4777381"/>
            <a:ext cx="8825658" cy="861420"/>
          </a:xfrm>
        </p:spPr>
        <p:txBody>
          <a:bodyPr>
            <a:normAutofit/>
          </a:bodyPr>
          <a:lstStyle/>
          <a:p>
            <a:r>
              <a:rPr lang="ar-IQ" sz="4400" dirty="0" smtClean="0"/>
              <a:t>المحاضر6</a:t>
            </a:r>
          </a:p>
          <a:p>
            <a:endParaRPr lang="ar-IQ" sz="4400" dirty="0"/>
          </a:p>
        </p:txBody>
      </p:sp>
    </p:spTree>
    <p:extLst>
      <p:ext uri="{BB962C8B-B14F-4D97-AF65-F5344CB8AC3E}">
        <p14:creationId xmlns:p14="http://schemas.microsoft.com/office/powerpoint/2010/main" val="375221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855" y="999426"/>
            <a:ext cx="10740980" cy="706964"/>
          </a:xfrm>
        </p:spPr>
        <p:txBody>
          <a:bodyPr/>
          <a:lstStyle/>
          <a:p>
            <a:pPr algn="r"/>
            <a:r>
              <a:rPr lang="ar-IQ" dirty="0"/>
              <a:t>رقابة القضاء الاداري على اعمال </a:t>
            </a:r>
            <a:r>
              <a:rPr lang="ar-IQ" dirty="0" smtClean="0"/>
              <a:t>الادارة في </a:t>
            </a:r>
            <a:r>
              <a:rPr lang="ar-IQ" dirty="0"/>
              <a:t>الظروف الاستثنائية:</a:t>
            </a:r>
          </a:p>
        </p:txBody>
      </p:sp>
      <p:sp>
        <p:nvSpPr>
          <p:cNvPr id="3" name="Content Placeholder 2"/>
          <p:cNvSpPr>
            <a:spLocks noGrp="1"/>
          </p:cNvSpPr>
          <p:nvPr>
            <p:ph idx="1"/>
          </p:nvPr>
        </p:nvSpPr>
        <p:spPr>
          <a:xfrm>
            <a:off x="489398" y="2603500"/>
            <a:ext cx="11178862" cy="3416300"/>
          </a:xfrm>
        </p:spPr>
        <p:txBody>
          <a:bodyPr>
            <a:normAutofit/>
          </a:bodyPr>
          <a:lstStyle/>
          <a:p>
            <a:r>
              <a:rPr lang="ar-IQ" sz="3200" dirty="0" smtClean="0"/>
              <a:t>ان فكرة الظروف الاستثنائية تؤدي الى توسيع سلطات الادارة على النحو الذي يجعل تصرفاتها غير المشروعة في ظل الظروف العادية مشروعة وقانونية في ظل الظروف الاستثنائية, فهو احلال لمشروعية استثنائية محل مشروعية عادية الا انه هنالك مجموعة ضوابط وقيود تخضع لها الادارة في كل الظروف والا كانت تصرفاتها قابلة للابطال لتجاوز السلطة.</a:t>
            </a:r>
          </a:p>
        </p:txBody>
      </p:sp>
    </p:spTree>
    <p:extLst>
      <p:ext uri="{BB962C8B-B14F-4D97-AF65-F5344CB8AC3E}">
        <p14:creationId xmlns:p14="http://schemas.microsoft.com/office/powerpoint/2010/main" val="947674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9855" y="999426"/>
            <a:ext cx="10740980" cy="706964"/>
          </a:xfrm>
        </p:spPr>
        <p:txBody>
          <a:bodyPr/>
          <a:lstStyle/>
          <a:p>
            <a:pPr algn="r"/>
            <a:r>
              <a:rPr lang="ar-IQ" dirty="0"/>
              <a:t>رقابة القضاء الاداري على اعمال </a:t>
            </a:r>
            <a:r>
              <a:rPr lang="ar-IQ" dirty="0" smtClean="0"/>
              <a:t>الادارة في </a:t>
            </a:r>
            <a:r>
              <a:rPr lang="ar-IQ" dirty="0"/>
              <a:t>الظروف الاستثنائية:</a:t>
            </a:r>
          </a:p>
        </p:txBody>
      </p:sp>
      <p:sp>
        <p:nvSpPr>
          <p:cNvPr id="3" name="Content Placeholder 2"/>
          <p:cNvSpPr>
            <a:spLocks noGrp="1"/>
          </p:cNvSpPr>
          <p:nvPr>
            <p:ph idx="1"/>
          </p:nvPr>
        </p:nvSpPr>
        <p:spPr>
          <a:xfrm>
            <a:off x="489398" y="2603500"/>
            <a:ext cx="11178862" cy="3416300"/>
          </a:xfrm>
        </p:spPr>
        <p:txBody>
          <a:bodyPr>
            <a:normAutofit/>
          </a:bodyPr>
          <a:lstStyle/>
          <a:p>
            <a:r>
              <a:rPr lang="ar-IQ" sz="3200" dirty="0" smtClean="0"/>
              <a:t>فالقضاء الاداري يراقب توافر شروط نظرية الظروف الاستثنائية انفة اذكر من وجود ظرف استثنائي وصعوبة مواجهته بالوسائل العادية وتناسب الاجراء المتخذ مع الظرف الاستثنائي وضرورة انتهاء سلطة الادارة الاستثنائية بأنتهاء الظرف الاستثنائي.</a:t>
            </a:r>
            <a:endParaRPr lang="ar-IQ" sz="3200" dirty="0"/>
          </a:p>
        </p:txBody>
      </p:sp>
    </p:spTree>
    <p:extLst>
      <p:ext uri="{BB962C8B-B14F-4D97-AF65-F5344CB8AC3E}">
        <p14:creationId xmlns:p14="http://schemas.microsoft.com/office/powerpoint/2010/main" val="4138591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10294364" cy="706964"/>
          </a:xfrm>
        </p:spPr>
        <p:txBody>
          <a:bodyPr/>
          <a:lstStyle/>
          <a:p>
            <a:pPr algn="r"/>
            <a:r>
              <a:rPr lang="ar-IQ" dirty="0" smtClean="0"/>
              <a:t>نظرية </a:t>
            </a:r>
            <a:r>
              <a:rPr lang="ar-IQ" dirty="0"/>
              <a:t>الظروف </a:t>
            </a:r>
            <a:r>
              <a:rPr lang="ar-IQ" dirty="0" smtClean="0"/>
              <a:t>الاستثنائية في دستور 2005:</a:t>
            </a:r>
            <a:endParaRPr lang="ar-IQ" dirty="0"/>
          </a:p>
        </p:txBody>
      </p:sp>
      <p:sp>
        <p:nvSpPr>
          <p:cNvPr id="3" name="Content Placeholder 2"/>
          <p:cNvSpPr>
            <a:spLocks noGrp="1"/>
          </p:cNvSpPr>
          <p:nvPr>
            <p:ph idx="1"/>
          </p:nvPr>
        </p:nvSpPr>
        <p:spPr>
          <a:xfrm>
            <a:off x="476518" y="2603500"/>
            <a:ext cx="11269014" cy="3416300"/>
          </a:xfrm>
        </p:spPr>
        <p:txBody>
          <a:bodyPr>
            <a:normAutofit/>
          </a:bodyPr>
          <a:lstStyle/>
          <a:p>
            <a:r>
              <a:rPr lang="ar-IQ" sz="3200" dirty="0" smtClean="0"/>
              <a:t>اورد دستور جمهورية العراق لسنة 2005 نظرية الظروف الاستثنائية عند ذكره لاختصاصات مجلس النواب في المادة (61) منه والتي تقتضي في حال اعلان حالة الطوارئ مايأتي:</a:t>
            </a:r>
          </a:p>
          <a:p>
            <a:r>
              <a:rPr lang="ar-IQ" sz="3200" dirty="0" smtClean="0"/>
              <a:t>تقديم طلب مشترك من رئيس الجمهورية ورئيس مجلس الوزراء الى مجلس النواب.</a:t>
            </a:r>
          </a:p>
          <a:p>
            <a:r>
              <a:rPr lang="ar-IQ" sz="3200" dirty="0" smtClean="0"/>
              <a:t>مناقشة مجلس النواب للطلب والموافقة عليه بأغلبية الثلثين.</a:t>
            </a:r>
          </a:p>
        </p:txBody>
      </p:sp>
    </p:spTree>
    <p:extLst>
      <p:ext uri="{BB962C8B-B14F-4D97-AF65-F5344CB8AC3E}">
        <p14:creationId xmlns:p14="http://schemas.microsoft.com/office/powerpoint/2010/main" val="3284378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10294364" cy="706964"/>
          </a:xfrm>
        </p:spPr>
        <p:txBody>
          <a:bodyPr/>
          <a:lstStyle/>
          <a:p>
            <a:pPr algn="r"/>
            <a:r>
              <a:rPr lang="ar-IQ" dirty="0" smtClean="0"/>
              <a:t>نظرية </a:t>
            </a:r>
            <a:r>
              <a:rPr lang="ar-IQ" dirty="0"/>
              <a:t>الظروف </a:t>
            </a:r>
            <a:r>
              <a:rPr lang="ar-IQ" dirty="0" smtClean="0"/>
              <a:t>الاستثنائية في دستور 2005:</a:t>
            </a:r>
            <a:endParaRPr lang="ar-IQ" dirty="0"/>
          </a:p>
        </p:txBody>
      </p:sp>
      <p:sp>
        <p:nvSpPr>
          <p:cNvPr id="3" name="Content Placeholder 2"/>
          <p:cNvSpPr>
            <a:spLocks noGrp="1"/>
          </p:cNvSpPr>
          <p:nvPr>
            <p:ph idx="1"/>
          </p:nvPr>
        </p:nvSpPr>
        <p:spPr>
          <a:xfrm>
            <a:off x="476518" y="2603500"/>
            <a:ext cx="11269014" cy="3416300"/>
          </a:xfrm>
        </p:spPr>
        <p:txBody>
          <a:bodyPr>
            <a:normAutofit/>
          </a:bodyPr>
          <a:lstStyle/>
          <a:p>
            <a:r>
              <a:rPr lang="ar-IQ" sz="3200" dirty="0" smtClean="0"/>
              <a:t>يتولى رئيس مجلس الوزراء ادارة الازمة بأتخاذه الاجراءات اللازمة لاحتواء الظرف الاستثنائي على ان يصدر قانون من مجلس النواب ينظم صلاحياته بما لايتعارض مع ماجاء في الدستور.</a:t>
            </a:r>
          </a:p>
          <a:p>
            <a:r>
              <a:rPr lang="ar-IQ" sz="3200" dirty="0" smtClean="0"/>
              <a:t>يعرض رئيس مجلس الوزراء الاجراءات المتخذة على مجلس النواب خلال خمسة عشر يوما من تاريخ انتهائها. </a:t>
            </a:r>
          </a:p>
          <a:p>
            <a:endParaRPr lang="ar-IQ" sz="3200" dirty="0"/>
          </a:p>
        </p:txBody>
      </p:sp>
    </p:spTree>
    <p:extLst>
      <p:ext uri="{BB962C8B-B14F-4D97-AF65-F5344CB8AC3E}">
        <p14:creationId xmlns:p14="http://schemas.microsoft.com/office/powerpoint/2010/main" val="4286851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127" y="973667"/>
            <a:ext cx="10496281" cy="1074073"/>
          </a:xfrm>
        </p:spPr>
        <p:txBody>
          <a:bodyPr/>
          <a:lstStyle/>
          <a:p>
            <a:pPr algn="r"/>
            <a:r>
              <a:rPr lang="ar-IQ" sz="3200" dirty="0" smtClean="0"/>
              <a:t>ويمكن ان نورد الملاحظات الاتية على موقف المشرع العراقي في تبنيه لنظرية الظروف الاستثنائية:</a:t>
            </a:r>
            <a:endParaRPr lang="ar-IQ" sz="3200" dirty="0"/>
          </a:p>
        </p:txBody>
      </p:sp>
      <p:sp>
        <p:nvSpPr>
          <p:cNvPr id="3" name="Content Placeholder 2"/>
          <p:cNvSpPr>
            <a:spLocks noGrp="1"/>
          </p:cNvSpPr>
          <p:nvPr>
            <p:ph idx="1"/>
          </p:nvPr>
        </p:nvSpPr>
        <p:spPr>
          <a:xfrm>
            <a:off x="528034" y="2603500"/>
            <a:ext cx="11165983" cy="3416300"/>
          </a:xfrm>
        </p:spPr>
        <p:txBody>
          <a:bodyPr>
            <a:noAutofit/>
          </a:bodyPr>
          <a:lstStyle/>
          <a:p>
            <a:r>
              <a:rPr lang="ar-IQ" sz="3200" dirty="0" smtClean="0"/>
              <a:t>لقد زج المشرع رئيس الجمهورية زجا في الموافقة على طلب اعلان حالة الضرورة مع رئيس مجلس الوزراء فمن المعلوم ان صلاحيات رئيس الجمهورية في الدستور صلاحيات فخرية لاترقى الى مستوى الصلاحيات التي يمارسها رئيس مجلس الوزراء بوصفه المسؤول التنفيذي المباشر عن السياسة العامة للدولة والقائد العام للقوات المسلحة لذا كان الاجدر به ان ينيط الامر برئيس مجلس الوزراء وحده لمسؤوليته المباشرة من جهه ولاحتكاكه بالحالات الموجبة للضرورة من جهة اخرى.</a:t>
            </a:r>
            <a:endParaRPr lang="ar-IQ" sz="3200" dirty="0"/>
          </a:p>
        </p:txBody>
      </p:sp>
    </p:spTree>
    <p:extLst>
      <p:ext uri="{BB962C8B-B14F-4D97-AF65-F5344CB8AC3E}">
        <p14:creationId xmlns:p14="http://schemas.microsoft.com/office/powerpoint/2010/main" val="6839715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10268607" cy="706964"/>
          </a:xfrm>
        </p:spPr>
        <p:txBody>
          <a:bodyPr/>
          <a:lstStyle/>
          <a:p>
            <a:pPr algn="r"/>
            <a:r>
              <a:rPr lang="ar-IQ" dirty="0" smtClean="0"/>
              <a:t>الملاحظات التي ترد على نص المادة (61) من الدستور:</a:t>
            </a:r>
            <a:endParaRPr lang="ar-IQ" dirty="0"/>
          </a:p>
        </p:txBody>
      </p:sp>
      <p:sp>
        <p:nvSpPr>
          <p:cNvPr id="3" name="Content Placeholder 2"/>
          <p:cNvSpPr>
            <a:spLocks noGrp="1"/>
          </p:cNvSpPr>
          <p:nvPr>
            <p:ph idx="1"/>
          </p:nvPr>
        </p:nvSpPr>
        <p:spPr>
          <a:xfrm>
            <a:off x="463640" y="2318197"/>
            <a:ext cx="11294772" cy="3701603"/>
          </a:xfrm>
        </p:spPr>
        <p:txBody>
          <a:bodyPr>
            <a:normAutofit/>
          </a:bodyPr>
          <a:lstStyle/>
          <a:p>
            <a:r>
              <a:rPr lang="ar-IQ" sz="3200" dirty="0" smtClean="0"/>
              <a:t>اوقف المشرع العراقي اعلان حالة الضرورة على موافقة مجلس النواب بأغلبية الثلثين ان هذا الموقف تحده صعوبات عملية تتمثل بصعوبة او استحالة اجتماع مجلس النواب بسبب الظرف الاستثنائي او التجاذبات السياسية, كما ان اشتراط اغلبية الثلثين قد يعرقل اعلانها لاستبعاد تحققها فيما لو انعقد المجلس, مع العلم ان هذه الاجراءات تحتاج الى وقت ليس بالقصير مما يخشى معه تعذر تدارك الاثار المترتبة  على وقوع الاخطار التي تتطلب السرعة والحزم في مواجهتها.</a:t>
            </a:r>
            <a:endParaRPr lang="ar-IQ" sz="3200" dirty="0"/>
          </a:p>
        </p:txBody>
      </p:sp>
    </p:spTree>
    <p:extLst>
      <p:ext uri="{BB962C8B-B14F-4D97-AF65-F5344CB8AC3E}">
        <p14:creationId xmlns:p14="http://schemas.microsoft.com/office/powerpoint/2010/main" val="274871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817846" cy="706964"/>
          </a:xfrm>
        </p:spPr>
        <p:txBody>
          <a:bodyPr/>
          <a:lstStyle/>
          <a:p>
            <a:pPr algn="r"/>
            <a:r>
              <a:rPr lang="ar-IQ" dirty="0"/>
              <a:t>الملاحظات التي ترد على نص المادة (61) من الدستور:</a:t>
            </a:r>
          </a:p>
        </p:txBody>
      </p:sp>
      <p:sp>
        <p:nvSpPr>
          <p:cNvPr id="3" name="Content Placeholder 2"/>
          <p:cNvSpPr>
            <a:spLocks noGrp="1"/>
          </p:cNvSpPr>
          <p:nvPr>
            <p:ph idx="1"/>
          </p:nvPr>
        </p:nvSpPr>
        <p:spPr>
          <a:xfrm>
            <a:off x="103032" y="2099256"/>
            <a:ext cx="11977352" cy="3920544"/>
          </a:xfrm>
        </p:spPr>
        <p:txBody>
          <a:bodyPr>
            <a:noAutofit/>
          </a:bodyPr>
          <a:lstStyle/>
          <a:p>
            <a:r>
              <a:rPr lang="ar-IQ" sz="3200" dirty="0" smtClean="0"/>
              <a:t>لقد اوقف المشرع اعمال النص على صدور تشريع من مجلس النواب ينظم صلاحيات رئيس مجلس الوزراء اثناء الظرف الاستثنائي ولم يصدر المجلس القانون المذكور مما يعني ان امر الدفاع عن السلامة الوطنية رقم (1) لسنة 2004 سيظل ساري المفعول لحين صدور تشريع لاحق يلغيه, والظاهر ان المشرع حاول اضعاف سلطات الحكومة وتقوية صلاحيات مجلس النواب في حين ان حالة الضرورة او الظروف الاستثنائية تتطلب اجراءات سريعة وحازمة قادرة على تخليص البلاد من الازمات وهو مالايتحقق بأدارة تنتظر رخصة البرلمان الامر الذي يتطلب جمع هذه الاجراءات بيد السلطة التنفيذية على ان يكون دور البرلمان في الرقابة والتقييم بعد انتهاء حالة الطوارئ اسوة بالقانون الفرنسي والمصري في الدستورين 1058 و1971 على التوالي.</a:t>
            </a:r>
            <a:endParaRPr lang="ar-IQ" sz="3200" dirty="0"/>
          </a:p>
        </p:txBody>
      </p:sp>
    </p:spTree>
    <p:extLst>
      <p:ext uri="{BB962C8B-B14F-4D97-AF65-F5344CB8AC3E}">
        <p14:creationId xmlns:p14="http://schemas.microsoft.com/office/powerpoint/2010/main" val="21906436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algn="r"/>
            <a:r>
              <a:rPr lang="ar-IQ" dirty="0"/>
              <a:t>(المحاضرة تمثل جزء بسيط او مجموعة من المفردات التي اثيرت في الدرس ولاتمثل كل المادة المطلوبة من الطالب ... لذى اقتضى التنويه)</a:t>
            </a:r>
          </a:p>
        </p:txBody>
      </p:sp>
      <p:sp>
        <p:nvSpPr>
          <p:cNvPr id="4" name="Title 3"/>
          <p:cNvSpPr>
            <a:spLocks noGrp="1"/>
          </p:cNvSpPr>
          <p:nvPr>
            <p:ph type="ctrTitle"/>
          </p:nvPr>
        </p:nvSpPr>
        <p:spPr/>
        <p:txBody>
          <a:bodyPr/>
          <a:lstStyle/>
          <a:p>
            <a:pPr algn="r"/>
            <a:r>
              <a:rPr lang="ar-IQ" sz="3600" dirty="0" smtClean="0"/>
              <a:t>توضيح</a:t>
            </a:r>
            <a:endParaRPr lang="ar-IQ" sz="3600" dirty="0"/>
          </a:p>
        </p:txBody>
      </p:sp>
    </p:spTree>
    <p:extLst>
      <p:ext uri="{BB962C8B-B14F-4D97-AF65-F5344CB8AC3E}">
        <p14:creationId xmlns:p14="http://schemas.microsoft.com/office/powerpoint/2010/main" val="38766363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2397</TotalTime>
  <Words>550</Words>
  <Application>Microsoft Office PowerPoint</Application>
  <PresentationFormat>Widescreen</PresentationFormat>
  <Paragraphs>21</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Century Gothic</vt:lpstr>
      <vt:lpstr>Times New Roman</vt:lpstr>
      <vt:lpstr>Wingdings 3</vt:lpstr>
      <vt:lpstr>Ion Boardroom</vt:lpstr>
      <vt:lpstr>محاضرات مادة القضاء الاداري – المرحلة الثالثة قانون 2019-2020</vt:lpstr>
      <vt:lpstr>رقابة القضاء الاداري على اعمال الادارة في الظروف الاستثنائية:</vt:lpstr>
      <vt:lpstr>رقابة القضاء الاداري على اعمال الادارة في الظروف الاستثنائية:</vt:lpstr>
      <vt:lpstr>نظرية الظروف الاستثنائية في دستور 2005:</vt:lpstr>
      <vt:lpstr>نظرية الظروف الاستثنائية في دستور 2005:</vt:lpstr>
      <vt:lpstr>ويمكن ان نورد الملاحظات الاتية على موقف المشرع العراقي في تبنيه لنظرية الظروف الاستثنائية:</vt:lpstr>
      <vt:lpstr>الملاحظات التي ترد على نص المادة (61) من الدستور:</vt:lpstr>
      <vt:lpstr>الملاحظات التي ترد على نص المادة (61) من الدستور:</vt:lpstr>
      <vt:lpstr>توضيح</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بالتلوث البيئي تحديد مفهوم البيئة والتلوث</dc:title>
  <dc:creator>dell</dc:creator>
  <cp:lastModifiedBy>dell</cp:lastModifiedBy>
  <cp:revision>107</cp:revision>
  <dcterms:created xsi:type="dcterms:W3CDTF">2019-12-18T08:17:32Z</dcterms:created>
  <dcterms:modified xsi:type="dcterms:W3CDTF">2020-01-10T14:01:46Z</dcterms:modified>
</cp:coreProperties>
</file>