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64" r:id="rId6"/>
    <p:sldId id="265" r:id="rId7"/>
    <p:sldId id="266"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z="8000" dirty="0"/>
              <a:t>محاضرات مادة القضاء الاداري – المرحلة الثالثة قانون 2019-2020</a:t>
            </a:r>
            <a:endParaRPr lang="ar-IQ" sz="8000" dirty="0"/>
          </a:p>
        </p:txBody>
      </p:sp>
      <p:sp>
        <p:nvSpPr>
          <p:cNvPr id="3" name="Subtitle 2"/>
          <p:cNvSpPr>
            <a:spLocks noGrp="1"/>
          </p:cNvSpPr>
          <p:nvPr>
            <p:ph type="subTitle" idx="1"/>
          </p:nvPr>
        </p:nvSpPr>
        <p:spPr/>
        <p:txBody>
          <a:bodyPr>
            <a:normAutofit/>
          </a:bodyPr>
          <a:lstStyle/>
          <a:p>
            <a:r>
              <a:rPr lang="ar-IQ" sz="4400" dirty="0" smtClean="0"/>
              <a:t>محاضرة 5</a:t>
            </a:r>
            <a:endParaRPr lang="ar-IQ" sz="4400" dirty="0"/>
          </a:p>
        </p:txBody>
      </p:sp>
    </p:spTree>
    <p:extLst>
      <p:ext uri="{BB962C8B-B14F-4D97-AF65-F5344CB8AC3E}">
        <p14:creationId xmlns:p14="http://schemas.microsoft.com/office/powerpoint/2010/main" val="3752210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683" y="1063821"/>
            <a:ext cx="9212540" cy="706964"/>
          </a:xfrm>
        </p:spPr>
        <p:txBody>
          <a:bodyPr/>
          <a:lstStyle/>
          <a:p>
            <a:pPr algn="r"/>
            <a:r>
              <a:rPr lang="ar-IQ" sz="4800" dirty="0" smtClean="0"/>
              <a:t>شروط نظرية الظروف الاستثنائية:</a:t>
            </a:r>
            <a:endParaRPr lang="ar-IQ" sz="4800" dirty="0"/>
          </a:p>
        </p:txBody>
      </p:sp>
      <p:sp>
        <p:nvSpPr>
          <p:cNvPr id="3" name="Content Placeholder 2"/>
          <p:cNvSpPr>
            <a:spLocks noGrp="1"/>
          </p:cNvSpPr>
          <p:nvPr>
            <p:ph idx="1"/>
          </p:nvPr>
        </p:nvSpPr>
        <p:spPr>
          <a:xfrm>
            <a:off x="1154954" y="2603500"/>
            <a:ext cx="9792088" cy="3416300"/>
          </a:xfrm>
        </p:spPr>
        <p:txBody>
          <a:bodyPr>
            <a:normAutofit/>
          </a:bodyPr>
          <a:lstStyle/>
          <a:p>
            <a:r>
              <a:rPr lang="ar-IQ" sz="2800" dirty="0" smtClean="0"/>
              <a:t>1- </a:t>
            </a:r>
            <a:r>
              <a:rPr lang="ar-IQ" sz="3200" dirty="0" smtClean="0"/>
              <a:t>وجود ظرف استثنائي: معنى ذلك وجود حالة واقعية تشكل خطرا يتهدد قيام الادارة بوظائفها وسواء وقع الظرف ام كان وشيك الوقوع, و سواء تمثل ذلك في ادارة المرافق العامة او في المحافظة على النظام العام في الدولة ووجود مثل هذه الحالة هو السبب في قيام حالة الضرورة الاستثنائية تقتضي الخروج على قواعد المشروعية العادية فالظرف الاستثنائي لايقتصر على تحقق حالة الحرب بل يمتد الى كل ازمة.</a:t>
            </a:r>
            <a:endParaRPr lang="ar-IQ" sz="3200" dirty="0" smtClean="0"/>
          </a:p>
        </p:txBody>
      </p:sp>
    </p:spTree>
    <p:extLst>
      <p:ext uri="{BB962C8B-B14F-4D97-AF65-F5344CB8AC3E}">
        <p14:creationId xmlns:p14="http://schemas.microsoft.com/office/powerpoint/2010/main" val="2699285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شروط نظرية الظروف الاستثنائية:</a:t>
            </a:r>
          </a:p>
        </p:txBody>
      </p:sp>
      <p:sp>
        <p:nvSpPr>
          <p:cNvPr id="3" name="Content Placeholder 2"/>
          <p:cNvSpPr>
            <a:spLocks noGrp="1"/>
          </p:cNvSpPr>
          <p:nvPr>
            <p:ph idx="1"/>
          </p:nvPr>
        </p:nvSpPr>
        <p:spPr/>
        <p:txBody>
          <a:bodyPr>
            <a:normAutofit fontScale="92500" lnSpcReduction="10000"/>
          </a:bodyPr>
          <a:lstStyle/>
          <a:p>
            <a:r>
              <a:rPr lang="ar-IQ" sz="3200" dirty="0" smtClean="0"/>
              <a:t>2- صعوبة مواجهة الظرف الاستثنائي بالوسائل العادية: اي ان الادارة تكون مضطرة الى الخروج على قواعد المشروعية العادية والاضطرار هنا لايستوجب وجود حالة الاستحالة المطلقة بل يكفي وجود صعوبة شديدة للقيام بالتصرف طبقا لقواعد المشروعية العادية, اذ يكتفي القضاء الاداري بمجرد تحقق الخطر المحتمل الوقوع على نحو وشيك دون تحقق حالات القوة القاهرة فعدم امكانية التصرف تندرج بين حد ادنى واقصى, الادنى يتمثل بالصعوبة البالغة, والاقصى يكون بأستحالة التصرف وفقا لقواعد المشروعية العادية.</a:t>
            </a:r>
            <a:endParaRPr lang="ar-IQ" sz="3200" dirty="0"/>
          </a:p>
        </p:txBody>
      </p:sp>
    </p:spTree>
    <p:extLst>
      <p:ext uri="{BB962C8B-B14F-4D97-AF65-F5344CB8AC3E}">
        <p14:creationId xmlns:p14="http://schemas.microsoft.com/office/powerpoint/2010/main" val="412441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شروط نظرية الظروف الاستثنائية:</a:t>
            </a:r>
          </a:p>
        </p:txBody>
      </p:sp>
      <p:sp>
        <p:nvSpPr>
          <p:cNvPr id="3" name="Content Placeholder 2"/>
          <p:cNvSpPr>
            <a:spLocks noGrp="1"/>
          </p:cNvSpPr>
          <p:nvPr>
            <p:ph idx="1"/>
          </p:nvPr>
        </p:nvSpPr>
        <p:spPr/>
        <p:txBody>
          <a:bodyPr>
            <a:normAutofit/>
          </a:bodyPr>
          <a:lstStyle/>
          <a:p>
            <a:r>
              <a:rPr lang="ar-IQ" sz="3200" dirty="0" smtClean="0"/>
              <a:t>تناسب الاجراء المتخذ مع الظرف الاستثنائي: لايجوز للادارة ان تتصرف الا بالقدر اللازم الذي يمليه الظرف فلا يضحي بمصالح الافراد في سبيل المصلحة الا بقدر ماتقتضيه الضرورة فعليها ان تراعي الحرص والحذر وتختار انسب الوسائل واقلها ضررا بالافراد للوصول الى تحقيق الهدف المطلوب.</a:t>
            </a:r>
            <a:endParaRPr lang="ar-IQ" sz="3200" dirty="0"/>
          </a:p>
        </p:txBody>
      </p:sp>
    </p:spTree>
    <p:extLst>
      <p:ext uri="{BB962C8B-B14F-4D97-AF65-F5344CB8AC3E}">
        <p14:creationId xmlns:p14="http://schemas.microsoft.com/office/powerpoint/2010/main" val="248459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شروط نظرية الظروف الاستثنائية:</a:t>
            </a:r>
          </a:p>
        </p:txBody>
      </p:sp>
      <p:sp>
        <p:nvSpPr>
          <p:cNvPr id="3" name="Content Placeholder 2"/>
          <p:cNvSpPr>
            <a:spLocks noGrp="1"/>
          </p:cNvSpPr>
          <p:nvPr>
            <p:ph idx="1"/>
          </p:nvPr>
        </p:nvSpPr>
        <p:spPr/>
        <p:txBody>
          <a:bodyPr>
            <a:normAutofit/>
          </a:bodyPr>
          <a:lstStyle/>
          <a:p>
            <a:r>
              <a:rPr lang="ar-IQ" sz="3200" dirty="0" smtClean="0"/>
              <a:t>انتهاء سلطة الادارة الاستثنائية بأنتهاء الظرف الاستثنائي: ومقتضاه انه اذا انتهى الظرف تعين على الادارة اتباع قواعد المشروعية العادية فالسلطة الاستثنائية للادارة تدور وجودا وعدما مع الظرف الاستثنائي مصدر الخطر.</a:t>
            </a:r>
            <a:endParaRPr lang="ar-IQ" sz="3200" dirty="0"/>
          </a:p>
        </p:txBody>
      </p:sp>
    </p:spTree>
    <p:extLst>
      <p:ext uri="{BB962C8B-B14F-4D97-AF65-F5344CB8AC3E}">
        <p14:creationId xmlns:p14="http://schemas.microsoft.com/office/powerpoint/2010/main" val="172915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55" y="999426"/>
            <a:ext cx="10740980" cy="706964"/>
          </a:xfrm>
        </p:spPr>
        <p:txBody>
          <a:bodyPr/>
          <a:lstStyle/>
          <a:p>
            <a:pPr algn="r"/>
            <a:r>
              <a:rPr lang="ar-IQ" dirty="0"/>
              <a:t>رقابة القضاء الاداري على اعمال </a:t>
            </a:r>
            <a:r>
              <a:rPr lang="ar-IQ" dirty="0" smtClean="0"/>
              <a:t>الادارة في </a:t>
            </a:r>
            <a:r>
              <a:rPr lang="ar-IQ" dirty="0"/>
              <a:t>الظروف الاستثنائية:</a:t>
            </a:r>
          </a:p>
        </p:txBody>
      </p:sp>
      <p:sp>
        <p:nvSpPr>
          <p:cNvPr id="3" name="Content Placeholder 2"/>
          <p:cNvSpPr>
            <a:spLocks noGrp="1"/>
          </p:cNvSpPr>
          <p:nvPr>
            <p:ph idx="1"/>
          </p:nvPr>
        </p:nvSpPr>
        <p:spPr>
          <a:xfrm>
            <a:off x="489398" y="2603500"/>
            <a:ext cx="11178862" cy="3416300"/>
          </a:xfrm>
        </p:spPr>
        <p:txBody>
          <a:bodyPr>
            <a:normAutofit fontScale="92500" lnSpcReduction="20000"/>
          </a:bodyPr>
          <a:lstStyle/>
          <a:p>
            <a:r>
              <a:rPr lang="ar-IQ" sz="3200" dirty="0" smtClean="0"/>
              <a:t>ان فكرة الظروف الاستثنائية تؤدي الى توسيع سلطات الادارة على النحو الذي يجعل تصرفاتها غير المشروعة في ظل الظروف العادية مشروعة وقانونية في ظل الظروف الاستثنائية, فهو احلال لمشروعية استثنائية محل مشروعية عادية الا انه هنالك مجموعة ضوابط وقيود تخضع لها الادارة في كل الظروف والا كانت تصرفاتها قابلة للابطال لتجاوز السلطة.</a:t>
            </a:r>
          </a:p>
          <a:p>
            <a:r>
              <a:rPr lang="ar-IQ" sz="3200" dirty="0" smtClean="0"/>
              <a:t>فالقضاء الاداري يراقب توافر شروط نظرية الظروف الاستثنائية انفة اذكر من وجود ظرف استثنائي وصعوبة مواجهته بالوسائل العادية وتناسب الاجراء المتخذ مع الظرف الاستثنائي وضرورة انتهاء سلطة الادارة الاستثنائية بأنتهاء الظرف الاستثنائي.</a:t>
            </a:r>
            <a:endParaRPr lang="ar-IQ" sz="3200" dirty="0"/>
          </a:p>
        </p:txBody>
      </p:sp>
    </p:spTree>
    <p:extLst>
      <p:ext uri="{BB962C8B-B14F-4D97-AF65-F5344CB8AC3E}">
        <p14:creationId xmlns:p14="http://schemas.microsoft.com/office/powerpoint/2010/main" val="74899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294364" cy="706964"/>
          </a:xfrm>
        </p:spPr>
        <p:txBody>
          <a:bodyPr/>
          <a:lstStyle/>
          <a:p>
            <a:pPr algn="r"/>
            <a:r>
              <a:rPr lang="ar-IQ" dirty="0" smtClean="0"/>
              <a:t>نظرية </a:t>
            </a:r>
            <a:r>
              <a:rPr lang="ar-IQ" dirty="0"/>
              <a:t>الظروف </a:t>
            </a:r>
            <a:r>
              <a:rPr lang="ar-IQ" dirty="0" smtClean="0"/>
              <a:t>الاستثنائية في دستور 2005:</a:t>
            </a:r>
            <a:endParaRPr lang="ar-IQ" dirty="0"/>
          </a:p>
        </p:txBody>
      </p:sp>
      <p:sp>
        <p:nvSpPr>
          <p:cNvPr id="3" name="Content Placeholder 2"/>
          <p:cNvSpPr>
            <a:spLocks noGrp="1"/>
          </p:cNvSpPr>
          <p:nvPr>
            <p:ph idx="1"/>
          </p:nvPr>
        </p:nvSpPr>
        <p:spPr>
          <a:xfrm>
            <a:off x="476518" y="2603500"/>
            <a:ext cx="11269014" cy="3416300"/>
          </a:xfrm>
        </p:spPr>
        <p:txBody>
          <a:bodyPr/>
          <a:lstStyle/>
          <a:p>
            <a:r>
              <a:rPr lang="ar-IQ" dirty="0" smtClean="0"/>
              <a:t>اورد دستور جمهورية العراق لسنة 2005 نظرية الظروف الاستثنائية عند ذكره لاختصاصات مجلس النواب في المادة (61) منه والتي تقتضي في حال اعلان حالة الطوارئ مايأتي:</a:t>
            </a:r>
          </a:p>
          <a:p>
            <a:r>
              <a:rPr lang="ar-IQ" dirty="0" smtClean="0"/>
              <a:t>تقديم طلب مشترك من رئيس الجمهورية ورئيس مجلس الوزراء الى مجلس النواب.</a:t>
            </a:r>
          </a:p>
          <a:p>
            <a:r>
              <a:rPr lang="ar-IQ" dirty="0" smtClean="0"/>
              <a:t>مناقشة مجلس النواب للطلب والموافقة عليه بأغلبية الثلثين.</a:t>
            </a:r>
          </a:p>
          <a:p>
            <a:r>
              <a:rPr lang="ar-IQ" dirty="0" smtClean="0"/>
              <a:t>يتولى رئيس مجلس الوزراء ادارة الازمة بأتخاذه الاجراءات اللازمة لاحتواء الظرف الاستثنائي على ان يصدر قانون من مجلس النواب ينظم صلاحياته بما لايتعارض مع ماجاء في الدستور.</a:t>
            </a:r>
          </a:p>
          <a:p>
            <a:r>
              <a:rPr lang="ar-IQ" dirty="0" smtClean="0"/>
              <a:t>يعرض رئيس مجلس الوزراء الاجراءات المتخذة على مجلس النواب خلال خمسة عشر يوما من تاريخ انتهائها. </a:t>
            </a:r>
          </a:p>
          <a:p>
            <a:endParaRPr lang="ar-IQ" dirty="0"/>
          </a:p>
        </p:txBody>
      </p:sp>
    </p:spTree>
    <p:extLst>
      <p:ext uri="{BB962C8B-B14F-4D97-AF65-F5344CB8AC3E}">
        <p14:creationId xmlns:p14="http://schemas.microsoft.com/office/powerpoint/2010/main" val="3139729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3200" dirty="0" smtClean="0"/>
              <a:t>ملاحظة:</a:t>
            </a:r>
            <a:endParaRPr lang="ar-IQ" sz="3200" dirty="0"/>
          </a:p>
        </p:txBody>
      </p:sp>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لذى اقتضى التنويه)</a:t>
            </a:r>
          </a:p>
          <a:p>
            <a:pPr algn="r"/>
            <a:endParaRPr lang="ar-IQ" dirty="0"/>
          </a:p>
          <a:p>
            <a:endParaRPr lang="ar-IQ" dirty="0"/>
          </a:p>
        </p:txBody>
      </p:sp>
    </p:spTree>
    <p:extLst>
      <p:ext uri="{BB962C8B-B14F-4D97-AF65-F5344CB8AC3E}">
        <p14:creationId xmlns:p14="http://schemas.microsoft.com/office/powerpoint/2010/main" val="2167660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2360</TotalTime>
  <Words>482</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 Boardroom</vt:lpstr>
      <vt:lpstr>محاضرات مادة القضاء الاداري – المرحلة الثالثة قانون 2019-2020</vt:lpstr>
      <vt:lpstr>شروط نظرية الظروف الاستثنائية:</vt:lpstr>
      <vt:lpstr>شروط نظرية الظروف الاستثنائية:</vt:lpstr>
      <vt:lpstr>شروط نظرية الظروف الاستثنائية:</vt:lpstr>
      <vt:lpstr>شروط نظرية الظروف الاستثنائية:</vt:lpstr>
      <vt:lpstr>رقابة القضاء الاداري على اعمال الادارة في الظروف الاستثنائية:</vt:lpstr>
      <vt:lpstr>نظرية الظروف الاستثنائية في دستور 2005:</vt:lpstr>
      <vt:lpstr>ملاحظة: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97</cp:revision>
  <dcterms:created xsi:type="dcterms:W3CDTF">2019-12-18T08:17:32Z</dcterms:created>
  <dcterms:modified xsi:type="dcterms:W3CDTF">2020-01-10T14:01:51Z</dcterms:modified>
</cp:coreProperties>
</file>