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63" r:id="rId5"/>
    <p:sldId id="264" r:id="rId6"/>
    <p:sldId id="265" r:id="rId7"/>
    <p:sldId id="266"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2099733"/>
            <a:ext cx="9676177" cy="2677648"/>
          </a:xfrm>
        </p:spPr>
        <p:txBody>
          <a:bodyPr/>
          <a:lstStyle/>
          <a:p>
            <a:pPr algn="ctr"/>
            <a:r>
              <a:rPr lang="ar-IQ" sz="8000" dirty="0"/>
              <a:t>محاضرات مادة القضاء الاداري – المرحلة الثالثة قانون 2019-2020</a:t>
            </a:r>
          </a:p>
        </p:txBody>
      </p:sp>
      <p:sp>
        <p:nvSpPr>
          <p:cNvPr id="3" name="Subtitle 2"/>
          <p:cNvSpPr>
            <a:spLocks noGrp="1"/>
          </p:cNvSpPr>
          <p:nvPr>
            <p:ph type="subTitle" idx="1"/>
          </p:nvPr>
        </p:nvSpPr>
        <p:spPr/>
        <p:txBody>
          <a:bodyPr>
            <a:normAutofit/>
          </a:bodyPr>
          <a:lstStyle/>
          <a:p>
            <a:r>
              <a:rPr lang="ar-IQ" sz="4400" dirty="0" smtClean="0"/>
              <a:t>محاضرة 4</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dirty="0"/>
              <a:t>نظرية الظروف الاستثنائية:</a:t>
            </a:r>
          </a:p>
        </p:txBody>
      </p:sp>
      <p:sp>
        <p:nvSpPr>
          <p:cNvPr id="3" name="Subtitle 2"/>
          <p:cNvSpPr>
            <a:spLocks noGrp="1"/>
          </p:cNvSpPr>
          <p:nvPr>
            <p:ph type="subTitle" idx="1"/>
          </p:nvPr>
        </p:nvSpPr>
        <p:spPr>
          <a:xfrm>
            <a:off x="1154954" y="4777380"/>
            <a:ext cx="10204211" cy="1417358"/>
          </a:xfrm>
        </p:spPr>
        <p:txBody>
          <a:bodyPr>
            <a:noAutofit/>
          </a:bodyPr>
          <a:lstStyle/>
          <a:p>
            <a:pPr algn="r"/>
            <a:r>
              <a:rPr lang="ar-IQ" sz="2800" dirty="0" smtClean="0"/>
              <a:t>تمثل فكرة الظروف الاستثنائية القيد الثاني الذي يرد على مبدا المشروعية فهي لاتمثل خروجا صارخا على هذا المبدأ بل ايجاد نوع من التوازن المبرر والمنطقي لمبدأ المشروعية.</a:t>
            </a:r>
            <a:endParaRPr lang="ar-IQ" sz="2800" dirty="0"/>
          </a:p>
        </p:txBody>
      </p:sp>
    </p:spTree>
    <p:extLst>
      <p:ext uri="{BB962C8B-B14F-4D97-AF65-F5344CB8AC3E}">
        <p14:creationId xmlns:p14="http://schemas.microsoft.com/office/powerpoint/2010/main" val="61025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5411" y="844880"/>
            <a:ext cx="8761413" cy="706964"/>
          </a:xfrm>
        </p:spPr>
        <p:txBody>
          <a:bodyPr/>
          <a:lstStyle/>
          <a:p>
            <a:pPr algn="r"/>
            <a:r>
              <a:rPr lang="ar-IQ" sz="4800" dirty="0" smtClean="0"/>
              <a:t>نظرية الظروف الاستثنائية:</a:t>
            </a:r>
            <a:endParaRPr lang="ar-IQ" sz="4800" dirty="0"/>
          </a:p>
        </p:txBody>
      </p:sp>
      <p:sp>
        <p:nvSpPr>
          <p:cNvPr id="3" name="Content Placeholder 2"/>
          <p:cNvSpPr>
            <a:spLocks noGrp="1"/>
          </p:cNvSpPr>
          <p:nvPr>
            <p:ph idx="1"/>
          </p:nvPr>
        </p:nvSpPr>
        <p:spPr/>
        <p:txBody>
          <a:bodyPr>
            <a:normAutofit/>
          </a:bodyPr>
          <a:lstStyle/>
          <a:p>
            <a:r>
              <a:rPr lang="ar-IQ" sz="2800" dirty="0" smtClean="0"/>
              <a:t>نظرية الظروف الاستثنائية هي نظرية قضائية ابتدعها القضاء الاداري ليضفي بمقتضاها المشروعية على بعض التصرفات التي تعد غير مشروعة فيما لو اتخذتها الادارة في الظروف العادية فهي اجراءات ضرورية ولازمة للمحافظة على امن الدولة وسلامتها اذا ماحل بها او طرا عليها ظرف قاهر.</a:t>
            </a:r>
            <a:endParaRPr lang="ar-IQ" sz="2800" dirty="0" smtClean="0"/>
          </a:p>
        </p:txBody>
      </p:sp>
    </p:spTree>
    <p:extLst>
      <p:ext uri="{BB962C8B-B14F-4D97-AF65-F5344CB8AC3E}">
        <p14:creationId xmlns:p14="http://schemas.microsoft.com/office/powerpoint/2010/main" val="2699285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مدلول النظرية:</a:t>
            </a:r>
            <a:endParaRPr lang="ar-IQ" dirty="0"/>
          </a:p>
        </p:txBody>
      </p:sp>
      <p:sp>
        <p:nvSpPr>
          <p:cNvPr id="3" name="Content Placeholder 2"/>
          <p:cNvSpPr>
            <a:spLocks noGrp="1"/>
          </p:cNvSpPr>
          <p:nvPr>
            <p:ph idx="1"/>
          </p:nvPr>
        </p:nvSpPr>
        <p:spPr/>
        <p:txBody>
          <a:bodyPr>
            <a:noAutofit/>
          </a:bodyPr>
          <a:lstStyle/>
          <a:p>
            <a:r>
              <a:rPr lang="ar-IQ" sz="3200" dirty="0" smtClean="0"/>
              <a:t>ان تشريع القوانين يتم من اجل تطبيقها في الظروف العادية الا ان الدولة قد تواجه ظروف استثنائية كالحروب والازمات تعجز معها القواعد العادية عن مواجهة هذه الظروف الامر الذي يقضي اتساع سلطات الادارة وتحريرها من الخضوع للقواعد العادية لمواجهة هذه الظروف.</a:t>
            </a:r>
            <a:endParaRPr lang="ar-IQ" sz="3200" dirty="0"/>
          </a:p>
        </p:txBody>
      </p:sp>
    </p:spTree>
    <p:extLst>
      <p:ext uri="{BB962C8B-B14F-4D97-AF65-F5344CB8AC3E}">
        <p14:creationId xmlns:p14="http://schemas.microsoft.com/office/powerpoint/2010/main" val="25230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مدلول النظرية:</a:t>
            </a:r>
          </a:p>
        </p:txBody>
      </p:sp>
      <p:sp>
        <p:nvSpPr>
          <p:cNvPr id="3" name="Content Placeholder 2"/>
          <p:cNvSpPr>
            <a:spLocks noGrp="1"/>
          </p:cNvSpPr>
          <p:nvPr>
            <p:ph idx="1"/>
          </p:nvPr>
        </p:nvSpPr>
        <p:spPr/>
        <p:txBody>
          <a:bodyPr>
            <a:normAutofit/>
          </a:bodyPr>
          <a:lstStyle/>
          <a:p>
            <a:r>
              <a:rPr lang="ar-IQ" sz="3200" dirty="0"/>
              <a:t>والحقيقة ان الادارة تجد نفسها امام اعتبارين ولابد من ترجيح احدهما على الاخر اما احترام المشروعية والالتزام بالقواعد المطبقة العادية بما يترتب على ذلك من تعريض مصالحها للخطر لعجزها عن حماية هذه المصالح او تحدي مايواجهها من اخطار بما يقتضيه ذلك من التحرر من مبدأ المشروعية العادي وطرح بعض قواعده جانبا بالقدر اللازم لمواجهة هذه الظروف.</a:t>
            </a:r>
          </a:p>
        </p:txBody>
      </p:sp>
    </p:spTree>
    <p:extLst>
      <p:ext uri="{BB962C8B-B14F-4D97-AF65-F5344CB8AC3E}">
        <p14:creationId xmlns:p14="http://schemas.microsoft.com/office/powerpoint/2010/main" val="232818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مدلول النظرية:</a:t>
            </a:r>
            <a:endParaRPr lang="ar-IQ" dirty="0"/>
          </a:p>
        </p:txBody>
      </p:sp>
      <p:sp>
        <p:nvSpPr>
          <p:cNvPr id="3" name="Content Placeholder 2"/>
          <p:cNvSpPr>
            <a:spLocks noGrp="1"/>
          </p:cNvSpPr>
          <p:nvPr>
            <p:ph idx="1"/>
          </p:nvPr>
        </p:nvSpPr>
        <p:spPr/>
        <p:txBody>
          <a:bodyPr>
            <a:normAutofit/>
          </a:bodyPr>
          <a:lstStyle/>
          <a:p>
            <a:r>
              <a:rPr lang="ar-IQ" sz="3200" dirty="0"/>
              <a:t>تظهر فكرة الظروف الاستثنائية لتقضي بوجوب قيام الادارة بمواجهة مايتهددها من اخطار ولو خالفت مبدأ المشروعية المطبق في الظروف العادية فتحل مشروعية استثنائية محل المشروعية العادية بحيث تعتبر قرارات الادارة الصادرة في الظروف الاستثنائية خلافا لمبدأ المشروعية </a:t>
            </a:r>
            <a:r>
              <a:rPr lang="ar-IQ" sz="3200" dirty="0" smtClean="0"/>
              <a:t>العادية, </a:t>
            </a:r>
            <a:r>
              <a:rPr lang="ar-IQ" sz="3200" dirty="0"/>
              <a:t>مشروعة وصحيحة على الرغم من عدم مشروعيتها في الظروف العادية.</a:t>
            </a:r>
          </a:p>
          <a:p>
            <a:endParaRPr lang="ar-IQ" sz="3200" dirty="0"/>
          </a:p>
        </p:txBody>
      </p:sp>
    </p:spTree>
    <p:extLst>
      <p:ext uri="{BB962C8B-B14F-4D97-AF65-F5344CB8AC3E}">
        <p14:creationId xmlns:p14="http://schemas.microsoft.com/office/powerpoint/2010/main" val="327023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مدلول النظرية:</a:t>
            </a:r>
          </a:p>
        </p:txBody>
      </p:sp>
      <p:sp>
        <p:nvSpPr>
          <p:cNvPr id="3" name="Content Placeholder 2"/>
          <p:cNvSpPr>
            <a:spLocks noGrp="1"/>
          </p:cNvSpPr>
          <p:nvPr>
            <p:ph idx="1"/>
          </p:nvPr>
        </p:nvSpPr>
        <p:spPr>
          <a:xfrm>
            <a:off x="450762" y="2279561"/>
            <a:ext cx="11281892" cy="3740239"/>
          </a:xfrm>
        </p:spPr>
        <p:txBody>
          <a:bodyPr>
            <a:noAutofit/>
          </a:bodyPr>
          <a:lstStyle/>
          <a:p>
            <a:r>
              <a:rPr lang="ar-IQ" sz="3200" dirty="0" smtClean="0"/>
              <a:t>وعلى هذا الاساس يترشح لمبدأ المشروعية مفهومان:</a:t>
            </a:r>
          </a:p>
          <a:p>
            <a:r>
              <a:rPr lang="ar-IQ" sz="3200" dirty="0" smtClean="0"/>
              <a:t>الاول المشروعية العادية: وهي خضوع تصرفات الادارة لاحكام القانون في الظروف العادية.</a:t>
            </a:r>
          </a:p>
          <a:p>
            <a:r>
              <a:rPr lang="ar-IQ" sz="3200" dirty="0" smtClean="0"/>
              <a:t>الثاني المشروعية الاستثنائية والتي تعني خضوع تصرفات الادارة لاحكام القانون ايضا ولكن القانون الاستثنائي الذي وضع لمواجهة الظروف الطارئة والغير اعتيادية لوجود حالات واقعية طارئة واستثنائية غير معتادة وخارجة عن نطاق التوقع ويستحيل مواجهتها بقواعد المشروعية العادية لذا يتم وقف العمل بالمشروعية العادية وتمنح الادارة صلاحيات اوسع لمواجهتها في اطار المشروعية الاستثنائية.</a:t>
            </a:r>
          </a:p>
          <a:p>
            <a:endParaRPr lang="ar-IQ" sz="3200" dirty="0"/>
          </a:p>
        </p:txBody>
      </p:sp>
    </p:spTree>
    <p:extLst>
      <p:ext uri="{BB962C8B-B14F-4D97-AF65-F5344CB8AC3E}">
        <p14:creationId xmlns:p14="http://schemas.microsoft.com/office/powerpoint/2010/main" val="328143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3200" smtClean="0"/>
              <a:t>ملاحظة:</a:t>
            </a:r>
            <a:endParaRPr lang="ar-IQ" sz="3200"/>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لذى اقتضى التنويه)</a:t>
            </a:r>
          </a:p>
          <a:p>
            <a:pPr algn="r"/>
            <a:endParaRPr lang="ar-IQ" dirty="0"/>
          </a:p>
          <a:p>
            <a:pPr algn="r"/>
            <a:endParaRPr lang="ar-IQ" dirty="0"/>
          </a:p>
        </p:txBody>
      </p:sp>
    </p:spTree>
    <p:extLst>
      <p:ext uri="{BB962C8B-B14F-4D97-AF65-F5344CB8AC3E}">
        <p14:creationId xmlns:p14="http://schemas.microsoft.com/office/powerpoint/2010/main" val="3733951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2302</TotalTime>
  <Words>353</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 Boardroom</vt:lpstr>
      <vt:lpstr>محاضرات مادة القضاء الاداري – المرحلة الثالثة قانون 2019-2020</vt:lpstr>
      <vt:lpstr>نظرية الظروف الاستثنائية:</vt:lpstr>
      <vt:lpstr>نظرية الظروف الاستثنائية:</vt:lpstr>
      <vt:lpstr>مدلول النظرية:</vt:lpstr>
      <vt:lpstr>مدلول النظرية:</vt:lpstr>
      <vt:lpstr>مدلول النظرية:</vt:lpstr>
      <vt:lpstr>مدلول النظرية:</vt:lpstr>
      <vt:lpstr>ملاحظة: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95</cp:revision>
  <dcterms:created xsi:type="dcterms:W3CDTF">2019-12-18T08:17:32Z</dcterms:created>
  <dcterms:modified xsi:type="dcterms:W3CDTF">2020-01-10T12:30:39Z</dcterms:modified>
</cp:coreProperties>
</file>