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2890" autoAdjust="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1/10/2020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1/10/2020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1/10/2020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1/10/2020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1/10/2020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1/10/2020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1/10/2020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1" eaLnBrk="1" latinLnBrk="0" hangingPunct="1">
        <a:spcBef>
          <a:spcPct val="0"/>
        </a:spcBef>
        <a:buNone/>
        <a:defRPr sz="3600" b="0" i="0" kern="1200">
          <a:solidFill>
            <a:schemeClr val="bg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IQ" sz="8000" dirty="0"/>
              <a:t>محاضرات مادة القضاء الاداري – المرحلة الثالثة قانون 2019-2020</a:t>
            </a:r>
            <a:endParaRPr lang="ar-IQ" sz="8000" dirty="0"/>
          </a:p>
        </p:txBody>
      </p:sp>
      <p:sp>
        <p:nvSpPr>
          <p:cNvPr id="3" name="Subtitle 2"/>
          <p:cNvSpPr>
            <a:spLocks noGrp="1"/>
          </p:cNvSpPr>
          <p:nvPr>
            <p:ph type="subTitle" idx="1"/>
          </p:nvPr>
        </p:nvSpPr>
        <p:spPr/>
        <p:txBody>
          <a:bodyPr>
            <a:normAutofit/>
          </a:bodyPr>
          <a:lstStyle/>
          <a:p>
            <a:r>
              <a:rPr lang="ar-IQ" sz="4400" dirty="0" smtClean="0"/>
              <a:t>محاضرة 3</a:t>
            </a:r>
            <a:endParaRPr lang="ar-IQ" sz="4400" dirty="0"/>
          </a:p>
        </p:txBody>
      </p:sp>
    </p:spTree>
    <p:extLst>
      <p:ext uri="{BB962C8B-B14F-4D97-AF65-F5344CB8AC3E}">
        <p14:creationId xmlns:p14="http://schemas.microsoft.com/office/powerpoint/2010/main" val="3752210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السلطة التقديرية في عنصر السبب:</a:t>
            </a:r>
            <a:endParaRPr lang="ar-IQ" dirty="0"/>
          </a:p>
        </p:txBody>
      </p:sp>
      <p:sp>
        <p:nvSpPr>
          <p:cNvPr id="3" name="Content Placeholder 2"/>
          <p:cNvSpPr>
            <a:spLocks noGrp="1"/>
          </p:cNvSpPr>
          <p:nvPr>
            <p:ph idx="1"/>
          </p:nvPr>
        </p:nvSpPr>
        <p:spPr/>
        <p:txBody>
          <a:bodyPr>
            <a:normAutofit/>
          </a:bodyPr>
          <a:lstStyle/>
          <a:p>
            <a:r>
              <a:rPr lang="ar-IQ" sz="2800" dirty="0" smtClean="0"/>
              <a:t>السبب في القرار الاداري هو الحالة القانونية او الواقعية التي تدفع الادارة الى اتخاذ القرار.</a:t>
            </a:r>
          </a:p>
          <a:p>
            <a:r>
              <a:rPr lang="ar-IQ" sz="2800" dirty="0" smtClean="0"/>
              <a:t>فالحالة القانونية تعني الشروط الاساسية التي يحددها القانون للادارة لممارسة نشاطها وتكون بشكل قواعد قانونية محددة كان يحدد القانون شرط اجتياز الاختبار لمنح رخصة اذ لايجوز للادارة منحها لمن لم يجر اختبارا او لمن اخفق فيه لهذا لاتملك الادارة سلطة تقديرية في الحالة القانونية.</a:t>
            </a:r>
            <a:endParaRPr lang="ar-IQ" sz="2800" dirty="0" smtClean="0"/>
          </a:p>
        </p:txBody>
      </p:sp>
    </p:spTree>
    <p:extLst>
      <p:ext uri="{BB962C8B-B14F-4D97-AF65-F5344CB8AC3E}">
        <p14:creationId xmlns:p14="http://schemas.microsoft.com/office/powerpoint/2010/main" val="2699285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a:t>السلطة التقديرية في عنصر السبب:</a:t>
            </a:r>
            <a:endParaRPr lang="ar-IQ" dirty="0"/>
          </a:p>
        </p:txBody>
      </p:sp>
      <p:sp>
        <p:nvSpPr>
          <p:cNvPr id="3" name="Content Placeholder 2"/>
          <p:cNvSpPr>
            <a:spLocks noGrp="1"/>
          </p:cNvSpPr>
          <p:nvPr>
            <p:ph idx="1"/>
          </p:nvPr>
        </p:nvSpPr>
        <p:spPr>
          <a:xfrm>
            <a:off x="1154954" y="2292439"/>
            <a:ext cx="8825659" cy="3727361"/>
          </a:xfrm>
        </p:spPr>
        <p:txBody>
          <a:bodyPr>
            <a:noAutofit/>
          </a:bodyPr>
          <a:lstStyle/>
          <a:p>
            <a:r>
              <a:rPr lang="ar-IQ" sz="2800" dirty="0" smtClean="0"/>
              <a:t>اما الحالة الواقعية فان القانون يمنح الادارة سلطة تقديرية لتقدير الوقائع المبررة لاتخاذ القرار كحرية الادارة في تقدير منح الاجازة او تقدير الذنب التأديبي او حالة العوز لمنح المساعدة او مايعتبر تهديدا للنظام العام.</a:t>
            </a:r>
          </a:p>
          <a:p>
            <a:r>
              <a:rPr lang="ar-IQ" sz="2800" dirty="0" smtClean="0"/>
              <a:t>فالسلطة التقديرية للادارة تظهر في عنصر السبب في الحالات الواقعية وتختفي في الحالات القانونية.</a:t>
            </a:r>
            <a:endParaRPr lang="ar-IQ" sz="2800" dirty="0" smtClean="0"/>
          </a:p>
        </p:txBody>
      </p:sp>
    </p:spTree>
    <p:extLst>
      <p:ext uri="{BB962C8B-B14F-4D97-AF65-F5344CB8AC3E}">
        <p14:creationId xmlns:p14="http://schemas.microsoft.com/office/powerpoint/2010/main" val="1136540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sz="3200" dirty="0"/>
              <a:t>السلطة التقديرية في </a:t>
            </a:r>
            <a:r>
              <a:rPr lang="ar-IQ" sz="3200" dirty="0" smtClean="0"/>
              <a:t>عنصر المحل:</a:t>
            </a:r>
            <a:endParaRPr lang="ar-IQ" sz="3200" dirty="0"/>
          </a:p>
        </p:txBody>
      </p:sp>
      <p:sp>
        <p:nvSpPr>
          <p:cNvPr id="3" name="Content Placeholder 2"/>
          <p:cNvSpPr>
            <a:spLocks noGrp="1"/>
          </p:cNvSpPr>
          <p:nvPr>
            <p:ph idx="1"/>
          </p:nvPr>
        </p:nvSpPr>
        <p:spPr>
          <a:xfrm>
            <a:off x="1154954" y="2318197"/>
            <a:ext cx="8825659" cy="3701603"/>
          </a:xfrm>
        </p:spPr>
        <p:txBody>
          <a:bodyPr>
            <a:normAutofit fontScale="92500" lnSpcReduction="20000"/>
          </a:bodyPr>
          <a:lstStyle/>
          <a:p>
            <a:r>
              <a:rPr lang="ar-IQ" sz="3500" dirty="0" smtClean="0"/>
              <a:t>المحل في القرار الاداري هو الاثر القانوني المترتب على اتخاذ القرار وهو موضوع القرار وفحواه اذ ينتج عن اصداره احداث تغيير في المراكز القانونية اما بالاضافة او الالغاء او التعديل او التبديل, وعملية التغيير هذه تمثل المحل او الاثر الذي انصب عليه القرار فأذا حدد القانون اثرا بعينه التزمت الادارة به وباتت امام اثر مقيد كأن يحدد القانون اثرا منح الموظف قدما لمدة سنة عند حصوله على شهادة عليا اثناء خدمته اما اذا لم يحدد القانون اثرا محددا جاز لها الركون الى سلطتها التقديرية في اختيار العقوبة المناسبة للموظف المخالف من بين عقوبات عدة.</a:t>
            </a:r>
            <a:endParaRPr lang="ar-IQ" sz="3500" dirty="0" smtClean="0"/>
          </a:p>
          <a:p>
            <a:endParaRPr lang="ar-IQ" sz="3600" dirty="0"/>
          </a:p>
        </p:txBody>
      </p:sp>
    </p:spTree>
    <p:extLst>
      <p:ext uri="{BB962C8B-B14F-4D97-AF65-F5344CB8AC3E}">
        <p14:creationId xmlns:p14="http://schemas.microsoft.com/office/powerpoint/2010/main" val="1221651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a:t>السلطة التقديرية في عنصر </a:t>
            </a:r>
            <a:r>
              <a:rPr lang="ar-IQ" dirty="0" smtClean="0"/>
              <a:t>الغاية:</a:t>
            </a:r>
            <a:endParaRPr lang="ar-IQ" dirty="0"/>
          </a:p>
        </p:txBody>
      </p:sp>
      <p:sp>
        <p:nvSpPr>
          <p:cNvPr id="3" name="Content Placeholder 2"/>
          <p:cNvSpPr>
            <a:spLocks noGrp="1"/>
          </p:cNvSpPr>
          <p:nvPr>
            <p:ph idx="1"/>
          </p:nvPr>
        </p:nvSpPr>
        <p:spPr/>
        <p:txBody>
          <a:bodyPr>
            <a:normAutofit fontScale="92500"/>
          </a:bodyPr>
          <a:lstStyle/>
          <a:p>
            <a:r>
              <a:rPr lang="ar-IQ" sz="2800" dirty="0" smtClean="0"/>
              <a:t>الغاية في القرار الاداري: هي الهدف النهائي الذي تسعى الادارة الى تحقيقه فمن المعلوم ان القرارات الادارية لاتشكل غاية الادارة بذاتها وانما وسيلة تسعى من خلالها الى تحقيق المصلحة العامة فهذه الاخيرة هي هدف الادارة فاذا حدد القانون هدفا بعينه التزمت الادارة بتحقيقه وهو مايطلق عليه بقاعدة تخصيص الاهداف اما اذا لم يحدد فوجب عليها استهداف الصالح العام وفي كلتا الحالتين تتقيد الادارة بالصالح العام فان ابتغت غيره كان تسعى الى مصالح خاصة او ذاتية وصم قرارها بعيب الانحراف في استعمال السلطة مما يجعله رهين الالغاء , وعليه لامجال للسلطة التقديرية في عنصر الغاية.</a:t>
            </a:r>
            <a:endParaRPr lang="ar-IQ" sz="2800" dirty="0"/>
          </a:p>
        </p:txBody>
      </p:sp>
    </p:spTree>
    <p:extLst>
      <p:ext uri="{BB962C8B-B14F-4D97-AF65-F5344CB8AC3E}">
        <p14:creationId xmlns:p14="http://schemas.microsoft.com/office/powerpoint/2010/main" val="3283974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10217091" cy="706964"/>
          </a:xfrm>
        </p:spPr>
        <p:txBody>
          <a:bodyPr/>
          <a:lstStyle/>
          <a:p>
            <a:pPr algn="r"/>
            <a:r>
              <a:rPr lang="ar-IQ" dirty="0" smtClean="0"/>
              <a:t>رقابة القضاء الاداري على السلطة التقديرية للادارة:</a:t>
            </a:r>
            <a:endParaRPr lang="ar-IQ" dirty="0"/>
          </a:p>
        </p:txBody>
      </p:sp>
      <p:sp>
        <p:nvSpPr>
          <p:cNvPr id="3" name="Content Placeholder 2"/>
          <p:cNvSpPr>
            <a:spLocks noGrp="1"/>
          </p:cNvSpPr>
          <p:nvPr>
            <p:ph idx="1"/>
          </p:nvPr>
        </p:nvSpPr>
        <p:spPr>
          <a:xfrm>
            <a:off x="463639" y="2253803"/>
            <a:ext cx="11269015" cy="4314422"/>
          </a:xfrm>
        </p:spPr>
        <p:txBody>
          <a:bodyPr>
            <a:noAutofit/>
          </a:bodyPr>
          <a:lstStyle/>
          <a:p>
            <a:r>
              <a:rPr lang="ar-IQ" sz="3200" dirty="0" smtClean="0"/>
              <a:t>ان الامر لايحتاج الى عناء تجاه الرقابة القضائية للاعمال الصادرة عن الادارة في حالة السلطة المقيدة لان القانون يحيط تصرف الادارة في هذه الحالة بكثير من الشروط والضوابط التي تخضع لرقابة القضاء ولكن في اطار السلطة التقديرية تملك الادارة حرية في التصرف اذ ان القانون لايفرض عليها وجوب التقيد بقواعد او شروط محددة في التصرف فيكون لها حرية التقدير لذا فأن القاضي الاداري هو قاضي مشروعية وليس قاضي ملائمة اي مدى مطابقة التصرف للقانون دون الملائمة ومع ذلك فرض القضاء الاداري رقابته على عنصر الملائمة ومدى تناسب التصرف الاداري اضافة الى قانونيته.</a:t>
            </a:r>
            <a:endParaRPr lang="ar-IQ" sz="3200" dirty="0"/>
          </a:p>
        </p:txBody>
      </p:sp>
    </p:spTree>
    <p:extLst>
      <p:ext uri="{BB962C8B-B14F-4D97-AF65-F5344CB8AC3E}">
        <p14:creationId xmlns:p14="http://schemas.microsoft.com/office/powerpoint/2010/main" val="631800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a:r>
              <a:rPr lang="ar-IQ" sz="3600" dirty="0" smtClean="0"/>
              <a:t>ملاحظة:</a:t>
            </a:r>
            <a:endParaRPr lang="ar-IQ" sz="3600" dirty="0"/>
          </a:p>
        </p:txBody>
      </p:sp>
      <p:sp>
        <p:nvSpPr>
          <p:cNvPr id="3" name="Subtitle 2"/>
          <p:cNvSpPr>
            <a:spLocks noGrp="1"/>
          </p:cNvSpPr>
          <p:nvPr>
            <p:ph type="subTitle" idx="1"/>
          </p:nvPr>
        </p:nvSpPr>
        <p:spPr/>
        <p:txBody>
          <a:bodyPr/>
          <a:lstStyle/>
          <a:p>
            <a:pPr algn="r"/>
            <a:r>
              <a:rPr lang="ar-IQ" dirty="0"/>
              <a:t>(المحاضرة تمثل جزء بسيط او مجموعة من المفردات التي اثيرت في الدرس ولاتمثل كل المادة المطلوبة من الطالب ... لذى اقتضى التنويه)</a:t>
            </a:r>
          </a:p>
          <a:p>
            <a:pPr algn="r"/>
            <a:endParaRPr lang="ar-IQ"/>
          </a:p>
          <a:p>
            <a:pPr algn="r"/>
            <a:endParaRPr lang="ar-IQ"/>
          </a:p>
        </p:txBody>
      </p:sp>
    </p:spTree>
    <p:extLst>
      <p:ext uri="{BB962C8B-B14F-4D97-AF65-F5344CB8AC3E}">
        <p14:creationId xmlns:p14="http://schemas.microsoft.com/office/powerpoint/2010/main" val="15819996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2290</TotalTime>
  <Words>465</Words>
  <Application>Microsoft Office PowerPoint</Application>
  <PresentationFormat>Widescreen</PresentationFormat>
  <Paragraphs>16</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Century Gothic</vt:lpstr>
      <vt:lpstr>Times New Roman</vt:lpstr>
      <vt:lpstr>Wingdings 3</vt:lpstr>
      <vt:lpstr>Ion Boardroom</vt:lpstr>
      <vt:lpstr>محاضرات مادة القضاء الاداري – المرحلة الثالثة قانون 2019-2020</vt:lpstr>
      <vt:lpstr>السلطة التقديرية في عنصر السبب:</vt:lpstr>
      <vt:lpstr>السلطة التقديرية في عنصر السبب:</vt:lpstr>
      <vt:lpstr>السلطة التقديرية في عنصر المحل:</vt:lpstr>
      <vt:lpstr>السلطة التقديرية في عنصر الغاية:</vt:lpstr>
      <vt:lpstr>رقابة القضاء الاداري على السلطة التقديرية للادارة:</vt:lpstr>
      <vt:lpstr>ملاحظة:</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التعريف بالتلوث البيئي تحديد مفهوم البيئة والتلوث</dc:title>
  <dc:creator>dell</dc:creator>
  <cp:lastModifiedBy>dell</cp:lastModifiedBy>
  <cp:revision>93</cp:revision>
  <dcterms:created xsi:type="dcterms:W3CDTF">2019-12-18T08:17:32Z</dcterms:created>
  <dcterms:modified xsi:type="dcterms:W3CDTF">2020-01-09T22:35:55Z</dcterms:modified>
</cp:coreProperties>
</file>