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69" r:id="rId4"/>
    <p:sldId id="270" r:id="rId5"/>
    <p:sldId id="271" r:id="rId6"/>
    <p:sldId id="265" r:id="rId7"/>
    <p:sldId id="272" r:id="rId8"/>
    <p:sldId id="273" r:id="rId9"/>
    <p:sldId id="27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2890" autoAdjust="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1/9/2020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1/9/2020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1/9/2020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1/9/2020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1/9/2020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1/9/2020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1/9/2020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1/9/2020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1/9/2020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1/9/2020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1/9/2020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1/9/2020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1/9/2020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1/9/2020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1/9/2020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1/9/2020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1/9/2020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1/9/2020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1" eaLnBrk="1" latinLnBrk="0" hangingPunct="1">
        <a:spcBef>
          <a:spcPct val="0"/>
        </a:spcBef>
        <a:buNone/>
        <a:defRPr sz="3600" b="0" i="0" kern="1200">
          <a:solidFill>
            <a:schemeClr val="bg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IQ" sz="8000" dirty="0"/>
              <a:t>محاضرات مادة القضاء الاداري – المرحلة الثالثة قانون 2019-2020</a:t>
            </a:r>
            <a:endParaRPr lang="ar-IQ" sz="8000" dirty="0"/>
          </a:p>
        </p:txBody>
      </p:sp>
      <p:sp>
        <p:nvSpPr>
          <p:cNvPr id="3" name="Subtitle 2"/>
          <p:cNvSpPr>
            <a:spLocks noGrp="1"/>
          </p:cNvSpPr>
          <p:nvPr>
            <p:ph type="subTitle" idx="1"/>
          </p:nvPr>
        </p:nvSpPr>
        <p:spPr/>
        <p:txBody>
          <a:bodyPr>
            <a:normAutofit/>
          </a:bodyPr>
          <a:lstStyle/>
          <a:p>
            <a:r>
              <a:rPr lang="ar-IQ" sz="4400" dirty="0" smtClean="0"/>
              <a:t>المحاضر2</a:t>
            </a:r>
            <a:endParaRPr lang="ar-IQ" sz="4400" dirty="0"/>
          </a:p>
        </p:txBody>
      </p:sp>
    </p:spTree>
    <p:extLst>
      <p:ext uri="{BB962C8B-B14F-4D97-AF65-F5344CB8AC3E}">
        <p14:creationId xmlns:p14="http://schemas.microsoft.com/office/powerpoint/2010/main" val="3752210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a:r>
              <a:rPr lang="ar-IQ" dirty="0" smtClean="0"/>
              <a:t>نظرية السلطة التقديرية:</a:t>
            </a:r>
            <a:endParaRPr lang="ar-IQ" dirty="0"/>
          </a:p>
        </p:txBody>
      </p:sp>
      <p:sp>
        <p:nvSpPr>
          <p:cNvPr id="3" name="Subtitle 2"/>
          <p:cNvSpPr>
            <a:spLocks noGrp="1"/>
          </p:cNvSpPr>
          <p:nvPr>
            <p:ph type="subTitle" idx="1"/>
          </p:nvPr>
        </p:nvSpPr>
        <p:spPr>
          <a:xfrm>
            <a:off x="1154954" y="4777380"/>
            <a:ext cx="10095431" cy="1345834"/>
          </a:xfrm>
        </p:spPr>
        <p:txBody>
          <a:bodyPr>
            <a:noAutofit/>
          </a:bodyPr>
          <a:lstStyle/>
          <a:p>
            <a:pPr algn="r"/>
            <a:r>
              <a:rPr lang="ar-IQ" sz="2800" dirty="0" smtClean="0"/>
              <a:t>اكمالا لموضوعنا في المحاضرة السابقة, نبين هنا ان السلطة التقديرية للادارة تتوزع الى ثلاث درجات:</a:t>
            </a:r>
            <a:endParaRPr lang="ar-IQ" sz="2800" dirty="0"/>
          </a:p>
        </p:txBody>
      </p:sp>
    </p:spTree>
    <p:extLst>
      <p:ext uri="{BB962C8B-B14F-4D97-AF65-F5344CB8AC3E}">
        <p14:creationId xmlns:p14="http://schemas.microsoft.com/office/powerpoint/2010/main" val="1083060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درجات السلطة التقديرية:</a:t>
            </a:r>
            <a:endParaRPr lang="ar-IQ" dirty="0"/>
          </a:p>
        </p:txBody>
      </p:sp>
      <p:sp>
        <p:nvSpPr>
          <p:cNvPr id="3" name="Content Placeholder 2"/>
          <p:cNvSpPr>
            <a:spLocks noGrp="1"/>
          </p:cNvSpPr>
          <p:nvPr>
            <p:ph idx="1"/>
          </p:nvPr>
        </p:nvSpPr>
        <p:spPr/>
        <p:txBody>
          <a:bodyPr>
            <a:normAutofit lnSpcReduction="10000"/>
          </a:bodyPr>
          <a:lstStyle/>
          <a:p>
            <a:r>
              <a:rPr lang="ar-IQ" sz="3200" dirty="0" smtClean="0"/>
              <a:t>الدرجة القصوى: وتصل فيها السلطة التقديرية لاعلى مستوياتها , اذ يكون من حق الادارة ان تتصرف او تمتنع عن التصرف واذا ارادت التصرف تكون حرة في اختيار الوقت المناسب لاصدار القرار فأذا اصدرته فهي تستطيع اختيار الاسباب التي تبني عليها القرار لأن القانون لايحدد لها اسباب معينة بالذات في حالة اصدارها للقرار, ومنه الترخيص للاجانب بالاقامة المؤقتة دون الاقامة العادية.</a:t>
            </a:r>
          </a:p>
          <a:p>
            <a:endParaRPr lang="ar-IQ" dirty="0" smtClean="0"/>
          </a:p>
          <a:p>
            <a:endParaRPr lang="ar-IQ" dirty="0"/>
          </a:p>
        </p:txBody>
      </p:sp>
    </p:spTree>
    <p:extLst>
      <p:ext uri="{BB962C8B-B14F-4D97-AF65-F5344CB8AC3E}">
        <p14:creationId xmlns:p14="http://schemas.microsoft.com/office/powerpoint/2010/main" val="3378438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a:t>درجات السلطة التقديرية:</a:t>
            </a:r>
          </a:p>
        </p:txBody>
      </p:sp>
      <p:sp>
        <p:nvSpPr>
          <p:cNvPr id="3" name="Content Placeholder 2"/>
          <p:cNvSpPr>
            <a:spLocks noGrp="1"/>
          </p:cNvSpPr>
          <p:nvPr>
            <p:ph idx="1"/>
          </p:nvPr>
        </p:nvSpPr>
        <p:spPr/>
        <p:txBody>
          <a:bodyPr/>
          <a:lstStyle/>
          <a:p>
            <a:r>
              <a:rPr lang="ar-IQ" sz="3200" dirty="0"/>
              <a:t>الدرجة المتوسطة: تملك الادارة هنا حرية التصرف او عدمه فلها سلطة اصدار القرار او الامتناع عنه وكذلك اختيار الوقت المناسب لاصداره الا انها اذا قررت اصدار القرار فأنه يجب ان يبنى على اسباب محددة كحالة اصدار الادارة لقرارات بتوقيع بعض الجزاءات تجاه بعض الموظفين.</a:t>
            </a:r>
          </a:p>
          <a:p>
            <a:endParaRPr lang="ar-IQ" dirty="0"/>
          </a:p>
        </p:txBody>
      </p:sp>
    </p:spTree>
    <p:extLst>
      <p:ext uri="{BB962C8B-B14F-4D97-AF65-F5344CB8AC3E}">
        <p14:creationId xmlns:p14="http://schemas.microsoft.com/office/powerpoint/2010/main" val="3288792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a:t>درجات السلطة التقديرية:</a:t>
            </a:r>
          </a:p>
        </p:txBody>
      </p:sp>
      <p:sp>
        <p:nvSpPr>
          <p:cNvPr id="3" name="Content Placeholder 2"/>
          <p:cNvSpPr>
            <a:spLocks noGrp="1"/>
          </p:cNvSpPr>
          <p:nvPr>
            <p:ph idx="1"/>
          </p:nvPr>
        </p:nvSpPr>
        <p:spPr/>
        <p:txBody>
          <a:bodyPr>
            <a:normAutofit/>
          </a:bodyPr>
          <a:lstStyle/>
          <a:p>
            <a:r>
              <a:rPr lang="ar-IQ" sz="3200" dirty="0" smtClean="0"/>
              <a:t>الدرجة الدنيا: في هذه الحالة يتحتم فيها على الادارة التصرف عند توافر اسباب معينة يحددها القانون ولكنها تكون حرة في اختيار الوقت المناسب لاصدار القرار اما فور تقديم الطلب من صاحب الشأن او تأخيره الى مدة معينة للمصلحة العامة وهذا الحد من السلطة التقديرية تملكه الادارة في جميع قراراتها.</a:t>
            </a:r>
            <a:endParaRPr lang="ar-IQ" sz="3200" dirty="0"/>
          </a:p>
        </p:txBody>
      </p:sp>
    </p:spTree>
    <p:extLst>
      <p:ext uri="{BB962C8B-B14F-4D97-AF65-F5344CB8AC3E}">
        <p14:creationId xmlns:p14="http://schemas.microsoft.com/office/powerpoint/2010/main" val="407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sz="3200" dirty="0" smtClean="0"/>
              <a:t>علاقة السلطة التقديرية بالقرار الاداري:</a:t>
            </a:r>
            <a:endParaRPr lang="ar-IQ" sz="3200" dirty="0"/>
          </a:p>
        </p:txBody>
      </p:sp>
      <p:sp>
        <p:nvSpPr>
          <p:cNvPr id="3" name="Text Placeholder 2"/>
          <p:cNvSpPr>
            <a:spLocks noGrp="1"/>
          </p:cNvSpPr>
          <p:nvPr>
            <p:ph type="body" idx="1"/>
          </p:nvPr>
        </p:nvSpPr>
        <p:spPr>
          <a:xfrm>
            <a:off x="476518" y="4662152"/>
            <a:ext cx="9504096" cy="2060620"/>
          </a:xfrm>
        </p:spPr>
        <p:txBody>
          <a:bodyPr>
            <a:normAutofit lnSpcReduction="10000"/>
          </a:bodyPr>
          <a:lstStyle/>
          <a:p>
            <a:pPr marL="457200" indent="-457200" algn="r">
              <a:buAutoNum type="arabic1Minus"/>
            </a:pPr>
            <a:r>
              <a:rPr lang="ar-IQ" dirty="0" smtClean="0"/>
              <a:t>السلطة التقديرية في عنصر الاختصاص</a:t>
            </a:r>
            <a:endParaRPr lang="ar-IQ" dirty="0" smtClean="0"/>
          </a:p>
          <a:p>
            <a:pPr marL="457200" indent="-457200" algn="r">
              <a:buAutoNum type="arabic1Minus"/>
            </a:pPr>
            <a:r>
              <a:rPr lang="ar-IQ" dirty="0"/>
              <a:t>السلطة التقديرية في </a:t>
            </a:r>
            <a:r>
              <a:rPr lang="ar-IQ" dirty="0" smtClean="0"/>
              <a:t>عنصر الشكل</a:t>
            </a:r>
          </a:p>
          <a:p>
            <a:pPr marL="457200" indent="-457200" algn="r">
              <a:buAutoNum type="arabic1Minus"/>
            </a:pPr>
            <a:r>
              <a:rPr lang="ar-IQ" dirty="0"/>
              <a:t>السلطة التقديرية في </a:t>
            </a:r>
            <a:r>
              <a:rPr lang="ar-IQ" dirty="0" smtClean="0"/>
              <a:t>عنصر السبب</a:t>
            </a:r>
          </a:p>
          <a:p>
            <a:pPr marL="457200" indent="-457200" algn="r">
              <a:buAutoNum type="arabic1Minus"/>
            </a:pPr>
            <a:r>
              <a:rPr lang="ar-IQ" dirty="0"/>
              <a:t>السلطة التقديرية في </a:t>
            </a:r>
            <a:r>
              <a:rPr lang="ar-IQ" dirty="0" smtClean="0"/>
              <a:t>عنصر المحل</a:t>
            </a:r>
          </a:p>
          <a:p>
            <a:pPr marL="457200" indent="-457200" algn="r">
              <a:buAutoNum type="arabic1Minus"/>
            </a:pPr>
            <a:r>
              <a:rPr lang="ar-IQ" dirty="0"/>
              <a:t>السلطة التقديرية في </a:t>
            </a:r>
            <a:r>
              <a:rPr lang="ar-IQ" dirty="0" smtClean="0"/>
              <a:t>عنصر الغاية</a:t>
            </a:r>
            <a:endParaRPr lang="ar-IQ" dirty="0"/>
          </a:p>
        </p:txBody>
      </p:sp>
    </p:spTree>
    <p:extLst>
      <p:ext uri="{BB962C8B-B14F-4D97-AF65-F5344CB8AC3E}">
        <p14:creationId xmlns:p14="http://schemas.microsoft.com/office/powerpoint/2010/main" val="3626384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a:t>السلطة التقديرية في عنصر </a:t>
            </a:r>
            <a:r>
              <a:rPr lang="ar-IQ" dirty="0" smtClean="0"/>
              <a:t>الاختصاص:</a:t>
            </a:r>
            <a:endParaRPr lang="ar-IQ" dirty="0"/>
          </a:p>
        </p:txBody>
      </p:sp>
      <p:sp>
        <p:nvSpPr>
          <p:cNvPr id="3" name="Content Placeholder 2"/>
          <p:cNvSpPr>
            <a:spLocks noGrp="1"/>
          </p:cNvSpPr>
          <p:nvPr>
            <p:ph idx="1"/>
          </p:nvPr>
        </p:nvSpPr>
        <p:spPr/>
        <p:txBody>
          <a:bodyPr>
            <a:normAutofit lnSpcReduction="10000"/>
          </a:bodyPr>
          <a:lstStyle/>
          <a:p>
            <a:r>
              <a:rPr lang="ar-IQ" sz="3200" dirty="0" smtClean="0"/>
              <a:t>الاختصاص هو القدرة على مباشرة تصرف قانوني حدده القانون لجهة معينة او لشخص معين فالاختصاص هو الصلاحية القانونية المخولة للسلطة الادارية.</a:t>
            </a:r>
          </a:p>
          <a:p>
            <a:r>
              <a:rPr lang="ar-IQ" sz="3200" dirty="0" smtClean="0"/>
              <a:t>ان القانون هو الذي يحدد الاختصاصات بعينها ويعهد بها الى جهات او اشخاص محددين لذا (لاتملك الادارة حرية الاختيار في ممارسة قواعد الاختصاص واذا تجاوزت عد عملها باطلا موصوم بعيب الاختصاص).</a:t>
            </a:r>
          </a:p>
          <a:p>
            <a:endParaRPr lang="ar-IQ" dirty="0" smtClean="0"/>
          </a:p>
          <a:p>
            <a:endParaRPr lang="ar-IQ" dirty="0"/>
          </a:p>
        </p:txBody>
      </p:sp>
    </p:spTree>
    <p:extLst>
      <p:ext uri="{BB962C8B-B14F-4D97-AF65-F5344CB8AC3E}">
        <p14:creationId xmlns:p14="http://schemas.microsoft.com/office/powerpoint/2010/main" val="3547951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a:t>السلطة التقديرية في عنصر </a:t>
            </a:r>
            <a:r>
              <a:rPr lang="ar-IQ" dirty="0" smtClean="0"/>
              <a:t>الشكل:</a:t>
            </a:r>
            <a:endParaRPr lang="ar-IQ" dirty="0"/>
          </a:p>
        </p:txBody>
      </p:sp>
      <p:sp>
        <p:nvSpPr>
          <p:cNvPr id="3" name="Content Placeholder 2"/>
          <p:cNvSpPr>
            <a:spLocks noGrp="1"/>
          </p:cNvSpPr>
          <p:nvPr>
            <p:ph idx="1"/>
          </p:nvPr>
        </p:nvSpPr>
        <p:spPr/>
        <p:txBody>
          <a:bodyPr>
            <a:normAutofit/>
          </a:bodyPr>
          <a:lstStyle/>
          <a:p>
            <a:r>
              <a:rPr lang="ar-IQ" sz="3200" dirty="0" smtClean="0"/>
              <a:t>عنصر الشكل يعني هو مجموعة الاجراءات او الشكليات التي يوجب القانون اصدار القرار الاداري بمقتضاها, فهي اتباع الشكليات التي نص عليها القانون.</a:t>
            </a:r>
          </a:p>
          <a:p>
            <a:r>
              <a:rPr lang="ar-IQ" sz="3200" dirty="0" smtClean="0"/>
              <a:t>فأن اصدرت الادارة قرارها متجاهلا لاجراء او شكل معين اوجبه القانون عد تصرفا معيبا مصابا بعيب الشكل, وعلى هذه الاساس لامجال للسلطة التقديرية في عنصر الشكل.</a:t>
            </a:r>
          </a:p>
          <a:p>
            <a:endParaRPr lang="ar-IQ" sz="3200" dirty="0"/>
          </a:p>
        </p:txBody>
      </p:sp>
    </p:spTree>
    <p:extLst>
      <p:ext uri="{BB962C8B-B14F-4D97-AF65-F5344CB8AC3E}">
        <p14:creationId xmlns:p14="http://schemas.microsoft.com/office/powerpoint/2010/main" val="4247960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a:r>
              <a:rPr lang="ar-IQ" sz="3200" dirty="0" smtClean="0"/>
              <a:t>ملاحظة:</a:t>
            </a:r>
            <a:endParaRPr lang="ar-IQ" sz="3200" dirty="0"/>
          </a:p>
        </p:txBody>
      </p:sp>
      <p:sp>
        <p:nvSpPr>
          <p:cNvPr id="3" name="Subtitle 2"/>
          <p:cNvSpPr>
            <a:spLocks noGrp="1"/>
          </p:cNvSpPr>
          <p:nvPr>
            <p:ph type="subTitle" idx="1"/>
          </p:nvPr>
        </p:nvSpPr>
        <p:spPr/>
        <p:txBody>
          <a:bodyPr/>
          <a:lstStyle/>
          <a:p>
            <a:pPr algn="r"/>
            <a:r>
              <a:rPr lang="ar-IQ" dirty="0"/>
              <a:t>(المحاضرة تمثل جزء بسيط او مجموعة من المفردات التي اثيرت في الدرس ولاتمثل كل المادة المطلوبة من الطالب ... لذى اقتضى التنويه)</a:t>
            </a:r>
          </a:p>
          <a:p>
            <a:endParaRPr lang="ar-IQ" dirty="0"/>
          </a:p>
        </p:txBody>
      </p:sp>
    </p:spTree>
    <p:extLst>
      <p:ext uri="{BB962C8B-B14F-4D97-AF65-F5344CB8AC3E}">
        <p14:creationId xmlns:p14="http://schemas.microsoft.com/office/powerpoint/2010/main" val="32190998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2398</TotalTime>
  <Words>379</Words>
  <Application>Microsoft Office PowerPoint</Application>
  <PresentationFormat>Widescreen</PresentationFormat>
  <Paragraphs>24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Century Gothic</vt:lpstr>
      <vt:lpstr>Times New Roman</vt:lpstr>
      <vt:lpstr>Wingdings 3</vt:lpstr>
      <vt:lpstr>Ion Boardroom</vt:lpstr>
      <vt:lpstr>محاضرات مادة القضاء الاداري – المرحلة الثالثة قانون 2019-2020</vt:lpstr>
      <vt:lpstr>نظرية السلطة التقديرية:</vt:lpstr>
      <vt:lpstr>درجات السلطة التقديرية:</vt:lpstr>
      <vt:lpstr>درجات السلطة التقديرية:</vt:lpstr>
      <vt:lpstr>درجات السلطة التقديرية:</vt:lpstr>
      <vt:lpstr>علاقة السلطة التقديرية بالقرار الاداري:</vt:lpstr>
      <vt:lpstr>السلطة التقديرية في عنصر الاختصاص:</vt:lpstr>
      <vt:lpstr>السلطة التقديرية في عنصر الشكل:</vt:lpstr>
      <vt:lpstr>ملاحظة:</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التعريف بالتلوث البيئي تحديد مفهوم البيئة والتلوث</dc:title>
  <dc:creator>dell</dc:creator>
  <cp:lastModifiedBy>dell</cp:lastModifiedBy>
  <cp:revision>107</cp:revision>
  <dcterms:created xsi:type="dcterms:W3CDTF">2019-12-18T08:17:32Z</dcterms:created>
  <dcterms:modified xsi:type="dcterms:W3CDTF">2020-01-09T21:47:39Z</dcterms:modified>
</cp:coreProperties>
</file>