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9" r:id="rId5"/>
    <p:sldId id="270" r:id="rId6"/>
    <p:sldId id="271" r:id="rId7"/>
    <p:sldId id="272" r:id="rId8"/>
    <p:sldId id="273" r:id="rId9"/>
    <p:sldId id="274" r:id="rId10"/>
    <p:sldId id="27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006" y="1107583"/>
            <a:ext cx="10225825" cy="3669797"/>
          </a:xfrm>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المحاضر10</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سحب الثقة:</a:t>
            </a:r>
            <a:endParaRPr lang="ar-IQ" dirty="0"/>
          </a:p>
        </p:txBody>
      </p:sp>
      <p:sp>
        <p:nvSpPr>
          <p:cNvPr id="3" name="Text Placeholder 2"/>
          <p:cNvSpPr>
            <a:spLocks noGrp="1"/>
          </p:cNvSpPr>
          <p:nvPr>
            <p:ph type="body" sz="half" idx="2"/>
          </p:nvPr>
        </p:nvSpPr>
        <p:spPr>
          <a:xfrm>
            <a:off x="1154954" y="3052293"/>
            <a:ext cx="10539063" cy="3631841"/>
          </a:xfrm>
        </p:spPr>
        <p:txBody>
          <a:bodyPr>
            <a:normAutofit fontScale="92500" lnSpcReduction="10000"/>
          </a:bodyPr>
          <a:lstStyle/>
          <a:p>
            <a:r>
              <a:rPr lang="ar-IQ" dirty="0" smtClean="0"/>
              <a:t>1</a:t>
            </a:r>
            <a:r>
              <a:rPr lang="ar-IQ" sz="3000" dirty="0" smtClean="0"/>
              <a:t>- سحب الثقة من الوزير: ويتم بطلب من الوزير نفسه او بطلب موقع من 50 عضو, على ان يتم استجوابه فأذا ثبت تقصيره يتم سحب الثقة منه بالاغلبية المطلقة لعدد اعضاء المجلس ويعد مستقيلا من تاريخ قرار سحب الثقة.</a:t>
            </a:r>
          </a:p>
          <a:p>
            <a:r>
              <a:rPr lang="ar-IQ" sz="3000" dirty="0" smtClean="0"/>
              <a:t>2- سحب الثقة من رئيس مجلس الوزراء: ويقدم الطلب من جهتين, الاولى: رئيس الجمهورية, والثانية: خمس عدد اعضاء مجلس النواب على ان يسبقه استجواب موجه اليه بعد سبعة ايام من تاريخ تقديم الطلب ويتم سحب الثقة بالاغلبية المطلقة وتعد الوزارة مستقيلة على ان تستمر في تصريف الامور اليومية لمدة لاتزيد عن ( 30 ) يوم الى حين تأليف وزارة جديدة.</a:t>
            </a:r>
            <a:endParaRPr lang="ar-IQ" sz="3000" dirty="0"/>
          </a:p>
        </p:txBody>
      </p:sp>
    </p:spTree>
    <p:extLst>
      <p:ext uri="{BB962C8B-B14F-4D97-AF65-F5344CB8AC3E}">
        <p14:creationId xmlns:p14="http://schemas.microsoft.com/office/powerpoint/2010/main" val="46272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2800" dirty="0" smtClean="0"/>
              <a:t>توضيح:</a:t>
            </a:r>
            <a:endParaRPr lang="ar-IQ" sz="28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a:t>
            </a:r>
            <a:r>
              <a:rPr lang="ar-IQ"/>
              <a:t>لذى اقتضى التنويه)</a:t>
            </a:r>
            <a:endParaRPr lang="ar-IQ" dirty="0"/>
          </a:p>
        </p:txBody>
      </p:sp>
    </p:spTree>
    <p:extLst>
      <p:ext uri="{BB962C8B-B14F-4D97-AF65-F5344CB8AC3E}">
        <p14:creationId xmlns:p14="http://schemas.microsoft.com/office/powerpoint/2010/main" val="387663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4"/>
            <a:ext cx="10095430" cy="1274532"/>
          </a:xfrm>
        </p:spPr>
        <p:txBody>
          <a:bodyPr/>
          <a:lstStyle/>
          <a:p>
            <a:pPr algn="r"/>
            <a:r>
              <a:rPr lang="ar-IQ" dirty="0" smtClean="0"/>
              <a:t>وسائل مراقبة المشروعية:</a:t>
            </a:r>
            <a:endParaRPr lang="ar-IQ" dirty="0"/>
          </a:p>
        </p:txBody>
      </p:sp>
      <p:sp>
        <p:nvSpPr>
          <p:cNvPr id="3" name="Subtitle 2"/>
          <p:cNvSpPr>
            <a:spLocks noGrp="1"/>
          </p:cNvSpPr>
          <p:nvPr>
            <p:ph type="subTitle" idx="1"/>
          </p:nvPr>
        </p:nvSpPr>
        <p:spPr>
          <a:xfrm>
            <a:off x="1154955" y="3837222"/>
            <a:ext cx="10095431" cy="1623420"/>
          </a:xfrm>
        </p:spPr>
        <p:txBody>
          <a:bodyPr>
            <a:noAutofit/>
          </a:bodyPr>
          <a:lstStyle/>
          <a:p>
            <a:pPr algn="r"/>
            <a:r>
              <a:rPr lang="ar-IQ" sz="2800" dirty="0" smtClean="0"/>
              <a:t>1- الرقابة السياسية.</a:t>
            </a:r>
          </a:p>
          <a:p>
            <a:pPr algn="r"/>
            <a:r>
              <a:rPr lang="ar-IQ" sz="2800" dirty="0" smtClean="0"/>
              <a:t>2- الرقابة الادارية.</a:t>
            </a:r>
          </a:p>
          <a:p>
            <a:pPr algn="r"/>
            <a:r>
              <a:rPr lang="ar-IQ" sz="2800" dirty="0" smtClean="0"/>
              <a:t>3- رقابة الهيئات المستقلة.</a:t>
            </a:r>
          </a:p>
          <a:p>
            <a:pPr algn="r"/>
            <a:r>
              <a:rPr lang="ar-IQ" sz="2800" dirty="0" smtClean="0"/>
              <a:t>4- الرقابة القضائية.</a:t>
            </a:r>
            <a:endParaRPr lang="ar-IQ" sz="2800" dirty="0" smtClean="0"/>
          </a:p>
          <a:p>
            <a:pPr algn="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7" y="1063417"/>
            <a:ext cx="10107337" cy="1372986"/>
          </a:xfrm>
        </p:spPr>
        <p:txBody>
          <a:bodyPr/>
          <a:lstStyle/>
          <a:p>
            <a:pPr algn="r"/>
            <a:r>
              <a:rPr lang="ar-IQ" sz="3600" dirty="0" smtClean="0"/>
              <a:t>الرقابة السياسية:</a:t>
            </a:r>
            <a:endParaRPr lang="ar-IQ" sz="3600" dirty="0"/>
          </a:p>
        </p:txBody>
      </p:sp>
      <p:sp>
        <p:nvSpPr>
          <p:cNvPr id="3" name="Text Placeholder 2"/>
          <p:cNvSpPr>
            <a:spLocks noGrp="1"/>
          </p:cNvSpPr>
          <p:nvPr>
            <p:ph type="body" sz="half" idx="2"/>
          </p:nvPr>
        </p:nvSpPr>
        <p:spPr>
          <a:xfrm>
            <a:off x="399246" y="3142445"/>
            <a:ext cx="11359166" cy="3425780"/>
          </a:xfrm>
        </p:spPr>
        <p:txBody>
          <a:bodyPr>
            <a:normAutofit/>
          </a:bodyPr>
          <a:lstStyle/>
          <a:p>
            <a:r>
              <a:rPr lang="ar-IQ" sz="2800" dirty="0" smtClean="0"/>
              <a:t>وتسمى كذلك لانها تمارس من جهات على تماس مباشر بالعمل السياسي كالشعب السياسي والمنظمات والنقابات والاحزاب السياسية والبرلمان, وهي ثلاث انواع:</a:t>
            </a:r>
          </a:p>
          <a:p>
            <a:r>
              <a:rPr lang="ar-IQ" sz="2800" dirty="0" smtClean="0"/>
              <a:t>1- الرقابة الشعبية.</a:t>
            </a:r>
          </a:p>
          <a:p>
            <a:r>
              <a:rPr lang="ar-IQ" sz="2800" dirty="0" smtClean="0"/>
              <a:t>2- رقابة الرأي العام.</a:t>
            </a:r>
          </a:p>
          <a:p>
            <a:r>
              <a:rPr lang="ar-IQ" sz="2800" dirty="0" smtClean="0"/>
              <a:t>3- الرقابة البرلمانية.</a:t>
            </a:r>
            <a:endParaRPr lang="ar-IQ" sz="2800" dirty="0"/>
          </a:p>
        </p:txBody>
      </p:sp>
    </p:spTree>
    <p:extLst>
      <p:ext uri="{BB962C8B-B14F-4D97-AF65-F5344CB8AC3E}">
        <p14:creationId xmlns:p14="http://schemas.microsoft.com/office/powerpoint/2010/main" val="159984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الرقابة الشعبية:</a:t>
            </a:r>
            <a:endParaRPr lang="ar-IQ" dirty="0"/>
          </a:p>
        </p:txBody>
      </p:sp>
      <p:sp>
        <p:nvSpPr>
          <p:cNvPr id="3" name="Text Placeholder 2"/>
          <p:cNvSpPr>
            <a:spLocks noGrp="1"/>
          </p:cNvSpPr>
          <p:nvPr>
            <p:ph type="body" sz="half" idx="2"/>
          </p:nvPr>
        </p:nvSpPr>
        <p:spPr>
          <a:xfrm>
            <a:off x="1154954" y="3013656"/>
            <a:ext cx="10564821" cy="3006144"/>
          </a:xfrm>
        </p:spPr>
        <p:txBody>
          <a:bodyPr>
            <a:noAutofit/>
          </a:bodyPr>
          <a:lstStyle/>
          <a:p>
            <a:r>
              <a:rPr lang="ar-IQ" sz="2800" dirty="0" smtClean="0"/>
              <a:t>يضطلع الشعب السياسي بممارسة الرقابة الشعبية والشعب السياسي يمثله المؤهلون لممارسة السياسة ومن ابرزها حق الانتخاب. ويمارسها عن طريق الاستفتاءات الشعبية والاستفتاء الشعبي يعني طرح موضوع ما على الشعب للتصويت عليه , اما يتعلق بشخص رئيس الدولة (استفتاء رئاسي او شخصي), او يتعلق بمشروع دستور (استفتاء دستوري), او يتعلق بمشروع قانون او معاهدة (استفتاء تشريعي)</a:t>
            </a:r>
          </a:p>
          <a:p>
            <a:r>
              <a:rPr lang="ar-IQ" sz="2800" dirty="0" smtClean="0"/>
              <a:t>وتتطلب عملية نجاح الاستفتاء بشكل كامل درجة عالية من النضج السياسي والقانوني.</a:t>
            </a:r>
            <a:endParaRPr lang="ar-IQ" sz="2800" dirty="0"/>
          </a:p>
        </p:txBody>
      </p:sp>
    </p:spTree>
    <p:extLst>
      <p:ext uri="{BB962C8B-B14F-4D97-AF65-F5344CB8AC3E}">
        <p14:creationId xmlns:p14="http://schemas.microsoft.com/office/powerpoint/2010/main" val="2019666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رقابة الرأي العام:</a:t>
            </a:r>
            <a:endParaRPr lang="ar-IQ" dirty="0"/>
          </a:p>
        </p:txBody>
      </p:sp>
      <p:sp>
        <p:nvSpPr>
          <p:cNvPr id="3" name="Text Placeholder 2"/>
          <p:cNvSpPr>
            <a:spLocks noGrp="1"/>
          </p:cNvSpPr>
          <p:nvPr>
            <p:ph type="body" sz="half" idx="2"/>
          </p:nvPr>
        </p:nvSpPr>
        <p:spPr>
          <a:xfrm>
            <a:off x="463640" y="2936383"/>
            <a:ext cx="11140226" cy="3477296"/>
          </a:xfrm>
        </p:spPr>
        <p:txBody>
          <a:bodyPr>
            <a:normAutofit/>
          </a:bodyPr>
          <a:lstStyle/>
          <a:p>
            <a:r>
              <a:rPr lang="ar-IQ" sz="2800" dirty="0" smtClean="0"/>
              <a:t>الرأي العام مجموعة الاراء التي تسود مجتمع معين ازاء قضية معينة في وقت محدد اذ يشكل رأي الاغلبية قوة ضاغطة على الحكومة او الادارة كي تحملها على الالتزام بمبدأ المشروعيةواحترامه.</a:t>
            </a:r>
          </a:p>
          <a:p>
            <a:r>
              <a:rPr lang="ar-IQ" sz="2800" dirty="0" smtClean="0"/>
              <a:t>ويتبلور الرأي العام :</a:t>
            </a:r>
          </a:p>
          <a:p>
            <a:r>
              <a:rPr lang="ar-IQ" sz="2800" dirty="0" smtClean="0"/>
              <a:t>1- الاعلام الحر</a:t>
            </a:r>
          </a:p>
          <a:p>
            <a:r>
              <a:rPr lang="ar-IQ" sz="2800" dirty="0" smtClean="0"/>
              <a:t>2- الاحزاب والتجمعات السياسية</a:t>
            </a:r>
          </a:p>
          <a:p>
            <a:r>
              <a:rPr lang="ar-IQ" sz="2800" dirty="0" smtClean="0"/>
              <a:t>3- منظمات المجتمع المدني</a:t>
            </a:r>
            <a:endParaRPr lang="ar-IQ" sz="2800" dirty="0"/>
          </a:p>
        </p:txBody>
      </p:sp>
    </p:spTree>
    <p:extLst>
      <p:ext uri="{BB962C8B-B14F-4D97-AF65-F5344CB8AC3E}">
        <p14:creationId xmlns:p14="http://schemas.microsoft.com/office/powerpoint/2010/main" val="330530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الرقابة البرلمانية:</a:t>
            </a:r>
            <a:endParaRPr lang="ar-IQ" dirty="0"/>
          </a:p>
        </p:txBody>
      </p:sp>
      <p:sp>
        <p:nvSpPr>
          <p:cNvPr id="3" name="Text Placeholder 2"/>
          <p:cNvSpPr>
            <a:spLocks noGrp="1"/>
          </p:cNvSpPr>
          <p:nvPr>
            <p:ph type="body" sz="half" idx="2"/>
          </p:nvPr>
        </p:nvSpPr>
        <p:spPr>
          <a:xfrm>
            <a:off x="437882" y="3129566"/>
            <a:ext cx="11397803" cy="2890234"/>
          </a:xfrm>
        </p:spPr>
        <p:txBody>
          <a:bodyPr>
            <a:normAutofit/>
          </a:bodyPr>
          <a:lstStyle/>
          <a:p>
            <a:r>
              <a:rPr lang="ar-IQ" sz="3200" dirty="0" smtClean="0"/>
              <a:t>تمارسها المجالس النيابية على الحكومة وتوجد في الانظمة البرلمانية دون الرئاسية, وسنعرض صورها وتقييمها ووضعها في العراق.</a:t>
            </a:r>
            <a:endParaRPr lang="ar-IQ" sz="3200" dirty="0"/>
          </a:p>
        </p:txBody>
      </p:sp>
    </p:spTree>
    <p:extLst>
      <p:ext uri="{BB962C8B-B14F-4D97-AF65-F5344CB8AC3E}">
        <p14:creationId xmlns:p14="http://schemas.microsoft.com/office/powerpoint/2010/main" val="3827840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صور الرقابة </a:t>
            </a:r>
            <a:r>
              <a:rPr lang="ar-IQ" dirty="0"/>
              <a:t>البرلمانية:</a:t>
            </a:r>
          </a:p>
        </p:txBody>
      </p:sp>
      <p:sp>
        <p:nvSpPr>
          <p:cNvPr id="3" name="Text Placeholder 2"/>
          <p:cNvSpPr>
            <a:spLocks noGrp="1"/>
          </p:cNvSpPr>
          <p:nvPr>
            <p:ph type="body" sz="half" idx="2"/>
          </p:nvPr>
        </p:nvSpPr>
        <p:spPr>
          <a:xfrm>
            <a:off x="463639" y="3181081"/>
            <a:ext cx="11243257" cy="3387143"/>
          </a:xfrm>
        </p:spPr>
        <p:txBody>
          <a:bodyPr>
            <a:noAutofit/>
          </a:bodyPr>
          <a:lstStyle/>
          <a:p>
            <a:r>
              <a:rPr lang="ar-IQ" sz="2800" b="1" dirty="0" smtClean="0"/>
              <a:t>اولا- حق السؤال: </a:t>
            </a:r>
            <a:r>
              <a:rPr lang="ar-IQ" sz="2800" dirty="0" smtClean="0"/>
              <a:t>وسيلة رقابية فردية معناها توجيه النائب اسئلة الى الوزارة او الوزير.</a:t>
            </a:r>
          </a:p>
          <a:p>
            <a:r>
              <a:rPr lang="ar-IQ" sz="2800" b="1" dirty="0" smtClean="0"/>
              <a:t>ثانيا- طرح موضوع عام للمناقشة: </a:t>
            </a:r>
            <a:r>
              <a:rPr lang="ar-IQ" sz="2800" dirty="0" smtClean="0"/>
              <a:t>وسيلة رقابية جماعية تتيح لاعضاء البرلمان طرح موضوع عام للمناقشة يدخل ضمن السياسة الداخلية والخارجية للسلطة التنفيذية.</a:t>
            </a:r>
          </a:p>
          <a:p>
            <a:r>
              <a:rPr lang="ar-IQ" sz="2800" b="1" dirty="0" smtClean="0"/>
              <a:t>ثالثا- حق اجراء تحقيق: </a:t>
            </a:r>
            <a:r>
              <a:rPr lang="ar-IQ" sz="2800" dirty="0" smtClean="0"/>
              <a:t>هو تحري لجنة يشكلها البرلمان هدفها الكشف عن مسألة او قضية عامة تتعلق بعمل الحكومة.</a:t>
            </a:r>
          </a:p>
          <a:p>
            <a:r>
              <a:rPr lang="ar-IQ" sz="2800" b="1" dirty="0" smtClean="0"/>
              <a:t>رابعا- سحب الثقة (المسؤولية السياسية):</a:t>
            </a:r>
            <a:r>
              <a:rPr lang="ar-IQ" sz="2800" dirty="0" smtClean="0"/>
              <a:t> اجراء عقابي يقوم به البرلمان بأنهاء ولاية الحكومة اذا ماثبت تقصيرها او ارتكابها فعلا مشينا.</a:t>
            </a:r>
            <a:endParaRPr lang="ar-IQ" sz="2800" dirty="0"/>
          </a:p>
        </p:txBody>
      </p:sp>
    </p:spTree>
    <p:extLst>
      <p:ext uri="{BB962C8B-B14F-4D97-AF65-F5344CB8AC3E}">
        <p14:creationId xmlns:p14="http://schemas.microsoft.com/office/powerpoint/2010/main" val="330761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8" y="1063417"/>
            <a:ext cx="9888396" cy="1372986"/>
          </a:xfrm>
        </p:spPr>
        <p:txBody>
          <a:bodyPr/>
          <a:lstStyle/>
          <a:p>
            <a:pPr algn="r"/>
            <a:r>
              <a:rPr lang="ar-IQ" dirty="0" smtClean="0"/>
              <a:t>الرقابة البرلمانية في دستور العراق لسنة 2005</a:t>
            </a:r>
            <a:endParaRPr lang="ar-IQ" dirty="0"/>
          </a:p>
        </p:txBody>
      </p:sp>
      <p:sp>
        <p:nvSpPr>
          <p:cNvPr id="3" name="Text Placeholder 2"/>
          <p:cNvSpPr>
            <a:spLocks noGrp="1"/>
          </p:cNvSpPr>
          <p:nvPr>
            <p:ph type="body" sz="half" idx="2"/>
          </p:nvPr>
        </p:nvSpPr>
        <p:spPr>
          <a:xfrm>
            <a:off x="515155" y="3219718"/>
            <a:ext cx="11256135" cy="2800082"/>
          </a:xfrm>
        </p:spPr>
        <p:txBody>
          <a:bodyPr>
            <a:noAutofit/>
          </a:bodyPr>
          <a:lstStyle/>
          <a:p>
            <a:r>
              <a:rPr lang="ar-IQ" sz="2800" dirty="0" smtClean="0"/>
              <a:t>المادة (61) من الدستور العراقي:</a:t>
            </a:r>
          </a:p>
          <a:p>
            <a:r>
              <a:rPr lang="ar-IQ" sz="2800" dirty="0" smtClean="0"/>
              <a:t>1- حق السؤال: لعضو مجلس النواب ان يوحه اسئلة الى رئيس مجلس الوزراء او الوزراء في موضوع يدخل في اختصاصهم ولهم الاجابة عن اسئلة الاعضاء وللسائل وحده التعقيب على الاجابة.</a:t>
            </a:r>
          </a:p>
          <a:p>
            <a:r>
              <a:rPr lang="ar-IQ" sz="2800" dirty="0" smtClean="0"/>
              <a:t>2- طرح موضوع عام للمناقشة: اذ يجوز ل25 عضو من اعضاء مجلس النواب في الاقل ان يطرحوا موضوع عام للمناقشة لاستيضاح سياسة واداء مجلس الوزراء او احدى الوزارات.</a:t>
            </a:r>
            <a:endParaRPr lang="ar-IQ" sz="2800" dirty="0"/>
          </a:p>
        </p:txBody>
      </p:sp>
    </p:spTree>
    <p:extLst>
      <p:ext uri="{BB962C8B-B14F-4D97-AF65-F5344CB8AC3E}">
        <p14:creationId xmlns:p14="http://schemas.microsoft.com/office/powerpoint/2010/main" val="1993944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7" y="1063417"/>
            <a:ext cx="10042943" cy="1372986"/>
          </a:xfrm>
        </p:spPr>
        <p:txBody>
          <a:bodyPr/>
          <a:lstStyle/>
          <a:p>
            <a:pPr algn="r"/>
            <a:r>
              <a:rPr lang="ar-IQ" dirty="0"/>
              <a:t>الرقابة البرلمانية في دستور العراق لسنة 2005</a:t>
            </a:r>
          </a:p>
        </p:txBody>
      </p:sp>
      <p:sp>
        <p:nvSpPr>
          <p:cNvPr id="3" name="Text Placeholder 2"/>
          <p:cNvSpPr>
            <a:spLocks noGrp="1"/>
          </p:cNvSpPr>
          <p:nvPr>
            <p:ph type="body" sz="half" idx="2"/>
          </p:nvPr>
        </p:nvSpPr>
        <p:spPr>
          <a:xfrm>
            <a:off x="1154954" y="3543300"/>
            <a:ext cx="10551942" cy="2476500"/>
          </a:xfrm>
        </p:spPr>
        <p:txBody>
          <a:bodyPr/>
          <a:lstStyle/>
          <a:p>
            <a:r>
              <a:rPr lang="ar-IQ" sz="2800" dirty="0" smtClean="0"/>
              <a:t>3- الاستجواب: لعضو مجلس النواب وبعد موافقة خمسة وعشرين عضوا في الاقل ان يستجوب رئيس مجلس الوزراء ويحاسبهم في الشؤون الداخلة في اختصاصهم على ان لايجري الاستجواب الا بعد سبعة ايام في الاقل من تاريخ تقديمه.</a:t>
            </a:r>
          </a:p>
          <a:p>
            <a:r>
              <a:rPr lang="ar-IQ" sz="2800" dirty="0" smtClean="0"/>
              <a:t>4- سحب الثقة ويتم في حالتين:</a:t>
            </a:r>
            <a:endParaRPr lang="ar-IQ" sz="2800" dirty="0"/>
          </a:p>
        </p:txBody>
      </p:sp>
    </p:spTree>
    <p:extLst>
      <p:ext uri="{BB962C8B-B14F-4D97-AF65-F5344CB8AC3E}">
        <p14:creationId xmlns:p14="http://schemas.microsoft.com/office/powerpoint/2010/main" val="2498612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2425</TotalTime>
  <Words>574</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Times New Roman</vt:lpstr>
      <vt:lpstr>Wingdings 3</vt:lpstr>
      <vt:lpstr>Ion Boardroom</vt:lpstr>
      <vt:lpstr>محاضرات مادة القضاء الاداري – المرحلة الثالثة قانون 2019-2020</vt:lpstr>
      <vt:lpstr>وسائل مراقبة المشروعية:</vt:lpstr>
      <vt:lpstr>الرقابة السياسية:</vt:lpstr>
      <vt:lpstr>الرقابة الشعبية:</vt:lpstr>
      <vt:lpstr>رقابة الرأي العام:</vt:lpstr>
      <vt:lpstr>الرقابة البرلمانية:</vt:lpstr>
      <vt:lpstr>صور الرقابة البرلمانية:</vt:lpstr>
      <vt:lpstr>الرقابة البرلمانية في دستور العراق لسنة 2005</vt:lpstr>
      <vt:lpstr>الرقابة البرلمانية في دستور العراق لسنة 2005</vt:lpstr>
      <vt:lpstr>سحب الثقة:</vt:lpstr>
      <vt:lpstr>توضيح: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111</cp:revision>
  <dcterms:created xsi:type="dcterms:W3CDTF">2019-12-18T08:17:32Z</dcterms:created>
  <dcterms:modified xsi:type="dcterms:W3CDTF">2020-01-10T17:04:11Z</dcterms:modified>
</cp:coreProperties>
</file>