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5" r:id="rId4"/>
    <p:sldId id="268" r:id="rId5"/>
    <p:sldId id="258" r:id="rId6"/>
    <p:sldId id="269" r:id="rId7"/>
    <p:sldId id="259" r:id="rId8"/>
    <p:sldId id="266" r:id="rId9"/>
    <p:sldId id="267" r:id="rId10"/>
    <p:sldId id="27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2890" autoAdjust="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1/10/2020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1/10/2020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1/10/2020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1/10/2020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1/10/2020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10268606" cy="2677648"/>
          </a:xfrm>
        </p:spPr>
        <p:txBody>
          <a:bodyPr/>
          <a:lstStyle/>
          <a:p>
            <a:pPr algn="ctr"/>
            <a:r>
              <a:rPr lang="ar-IQ" sz="8000" dirty="0" smtClean="0"/>
              <a:t>محاضرات مادة القضاء الاداري – المرحلة الثالثة قانون 2019-2020</a:t>
            </a:r>
            <a:endParaRPr lang="ar-IQ" sz="8000" dirty="0"/>
          </a:p>
        </p:txBody>
      </p:sp>
      <p:sp>
        <p:nvSpPr>
          <p:cNvPr id="3" name="Subtitle 2"/>
          <p:cNvSpPr>
            <a:spLocks noGrp="1"/>
          </p:cNvSpPr>
          <p:nvPr>
            <p:ph type="subTitle" idx="1"/>
          </p:nvPr>
        </p:nvSpPr>
        <p:spPr/>
        <p:txBody>
          <a:bodyPr>
            <a:normAutofit/>
          </a:bodyPr>
          <a:lstStyle/>
          <a:p>
            <a:r>
              <a:rPr lang="ar-IQ" sz="4400" dirty="0" smtClean="0"/>
              <a:t>المحاضر1</a:t>
            </a:r>
            <a:endParaRPr lang="ar-IQ" sz="4400" dirty="0"/>
          </a:p>
        </p:txBody>
      </p:sp>
    </p:spTree>
    <p:extLst>
      <p:ext uri="{BB962C8B-B14F-4D97-AF65-F5344CB8AC3E}">
        <p14:creationId xmlns:p14="http://schemas.microsoft.com/office/powerpoint/2010/main" val="3752210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ar-IQ" sz="3600" smtClean="0"/>
              <a:t>ملاحظة:</a:t>
            </a:r>
            <a:endParaRPr lang="ar-IQ" sz="3600"/>
          </a:p>
        </p:txBody>
      </p:sp>
      <p:sp>
        <p:nvSpPr>
          <p:cNvPr id="3" name="Subtitle 2"/>
          <p:cNvSpPr>
            <a:spLocks noGrp="1"/>
          </p:cNvSpPr>
          <p:nvPr>
            <p:ph type="subTitle" idx="1"/>
          </p:nvPr>
        </p:nvSpPr>
        <p:spPr/>
        <p:txBody>
          <a:bodyPr/>
          <a:lstStyle/>
          <a:p>
            <a:pPr algn="r"/>
            <a:r>
              <a:rPr lang="ar-IQ" dirty="0" smtClean="0"/>
              <a:t>(المحاضرة </a:t>
            </a:r>
            <a:r>
              <a:rPr lang="ar-IQ" dirty="0"/>
              <a:t>تمثل جزء بسيط او مجموعة من المفردات التي اثيرت في الدرس ولاتمثل كل المادة المطلوبة من الطالب ... لذى اقتضى التنويه)</a:t>
            </a:r>
          </a:p>
          <a:p>
            <a:pPr algn="r"/>
            <a:endParaRPr lang="ar-IQ" dirty="0"/>
          </a:p>
        </p:txBody>
      </p:sp>
    </p:spTree>
    <p:extLst>
      <p:ext uri="{BB962C8B-B14F-4D97-AF65-F5344CB8AC3E}">
        <p14:creationId xmlns:p14="http://schemas.microsoft.com/office/powerpoint/2010/main" val="4255204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IQ" sz="3600" dirty="0" smtClean="0"/>
              <a:t>السلطة التقديرية للادارة</a:t>
            </a:r>
          </a:p>
          <a:p>
            <a:r>
              <a:rPr lang="ar-IQ" sz="3600" dirty="0" smtClean="0"/>
              <a:t>نظرية الظروف الاستثنائية</a:t>
            </a:r>
          </a:p>
          <a:p>
            <a:r>
              <a:rPr lang="ar-IQ" sz="3600" dirty="0" smtClean="0"/>
              <a:t>نظرية اعمال السيادة</a:t>
            </a:r>
          </a:p>
        </p:txBody>
      </p:sp>
      <p:sp>
        <p:nvSpPr>
          <p:cNvPr id="4" name="Title 3"/>
          <p:cNvSpPr>
            <a:spLocks noGrp="1"/>
          </p:cNvSpPr>
          <p:nvPr>
            <p:ph type="title"/>
          </p:nvPr>
        </p:nvSpPr>
        <p:spPr/>
        <p:txBody>
          <a:bodyPr/>
          <a:lstStyle/>
          <a:p>
            <a:pPr algn="r"/>
            <a:r>
              <a:rPr lang="ar-IQ" dirty="0" smtClean="0"/>
              <a:t>نطاق خضوع الادارة للمشروعية</a:t>
            </a:r>
            <a:br>
              <a:rPr lang="ar-IQ" dirty="0" smtClean="0"/>
            </a:br>
            <a:r>
              <a:rPr lang="ar-IQ" dirty="0" smtClean="0"/>
              <a:t>او القيود التي ترد على مبدأ المشروعية:</a:t>
            </a:r>
            <a:endParaRPr lang="ar-IQ" dirty="0"/>
          </a:p>
        </p:txBody>
      </p:sp>
    </p:spTree>
    <p:extLst>
      <p:ext uri="{BB962C8B-B14F-4D97-AF65-F5344CB8AC3E}">
        <p14:creationId xmlns:p14="http://schemas.microsoft.com/office/powerpoint/2010/main" val="2699285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مفهوم السلطة التقديرية:</a:t>
            </a:r>
            <a:endParaRPr lang="ar-IQ" dirty="0"/>
          </a:p>
        </p:txBody>
      </p:sp>
      <p:sp>
        <p:nvSpPr>
          <p:cNvPr id="3" name="Content Placeholder 2"/>
          <p:cNvSpPr>
            <a:spLocks noGrp="1"/>
          </p:cNvSpPr>
          <p:nvPr>
            <p:ph idx="1"/>
          </p:nvPr>
        </p:nvSpPr>
        <p:spPr/>
        <p:txBody>
          <a:bodyPr>
            <a:noAutofit/>
          </a:bodyPr>
          <a:lstStyle/>
          <a:p>
            <a:r>
              <a:rPr lang="ar-IQ" sz="3200" dirty="0" smtClean="0"/>
              <a:t>هي قسط من حرية التصرف يمنحه القانون للادارة عند ممارسة نشاطها, فمن المعلوم ان وظيفة الادارة الاساسية هي اشباع الحاجات العامة وهذا الغرض يقتضي ان تنزل الى ميدان الواقع لتحقيقه مما يتطلب منحها حرية الاختيار بين البدائل المتاحة, كما ان المشرع لايستطيع الاحاطة بكل التفاصيل والجزيئات ليعالجها بقواعد قانونية محددة في حين ان الادارة تتدارك ذلك من خلال حرية التصرف.</a:t>
            </a:r>
          </a:p>
        </p:txBody>
      </p:sp>
    </p:spTree>
    <p:extLst>
      <p:ext uri="{BB962C8B-B14F-4D97-AF65-F5344CB8AC3E}">
        <p14:creationId xmlns:p14="http://schemas.microsoft.com/office/powerpoint/2010/main" val="4256198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مفهوم السلطة التقديرية:</a:t>
            </a:r>
            <a:endParaRPr lang="ar-IQ" dirty="0"/>
          </a:p>
        </p:txBody>
      </p:sp>
      <p:sp>
        <p:nvSpPr>
          <p:cNvPr id="3" name="Content Placeholder 2"/>
          <p:cNvSpPr>
            <a:spLocks noGrp="1"/>
          </p:cNvSpPr>
          <p:nvPr>
            <p:ph idx="1"/>
          </p:nvPr>
        </p:nvSpPr>
        <p:spPr/>
        <p:txBody>
          <a:bodyPr>
            <a:normAutofit lnSpcReduction="10000"/>
          </a:bodyPr>
          <a:lstStyle/>
          <a:p>
            <a:r>
              <a:rPr lang="ar-IQ" sz="3200" dirty="0"/>
              <a:t>وعلى هذا الاساس فأن خضوع الادارة للقانون لايعني سلبها حرية التصرف والاختيار</a:t>
            </a:r>
            <a:r>
              <a:rPr lang="ar-IQ" sz="3200" dirty="0" smtClean="0"/>
              <a:t>.</a:t>
            </a:r>
          </a:p>
          <a:p>
            <a:r>
              <a:rPr lang="ar-IQ" sz="3200" dirty="0"/>
              <a:t>قد تملك قدرا من حرية التصرف لتأدية نشاطها فلا يفرض عليها سلوك معين تلتزمه وقد تكون ملزمة بالتصرف على نحو معين في الحالة الاولى نكون امام سلطة تقديرية وفي الثانية ازاء سلطة مقيدة والقانون هو الذي يحدد ما اذا كانت الادارة تملك هذه السلطة او تلك .</a:t>
            </a:r>
          </a:p>
          <a:p>
            <a:endParaRPr lang="ar-IQ" dirty="0"/>
          </a:p>
          <a:p>
            <a:endParaRPr lang="ar-IQ" dirty="0"/>
          </a:p>
        </p:txBody>
      </p:sp>
    </p:spTree>
    <p:extLst>
      <p:ext uri="{BB962C8B-B14F-4D97-AF65-F5344CB8AC3E}">
        <p14:creationId xmlns:p14="http://schemas.microsoft.com/office/powerpoint/2010/main" val="1140781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t>مفهوم السلطة التقديرية:</a:t>
            </a:r>
          </a:p>
        </p:txBody>
      </p:sp>
      <p:sp>
        <p:nvSpPr>
          <p:cNvPr id="3" name="Content Placeholder 2"/>
          <p:cNvSpPr>
            <a:spLocks noGrp="1"/>
          </p:cNvSpPr>
          <p:nvPr>
            <p:ph idx="1"/>
          </p:nvPr>
        </p:nvSpPr>
        <p:spPr/>
        <p:txBody>
          <a:bodyPr>
            <a:noAutofit/>
          </a:bodyPr>
          <a:lstStyle/>
          <a:p>
            <a:r>
              <a:rPr lang="ar-IQ" sz="3200" dirty="0" smtClean="0"/>
              <a:t>فالمشرع حينما يتناول مسلك الادارة في شأن مسألة معينة قد يمتد بتنظيمه الى جزيئاتها او تفاصيلها فيكون اختصاصها في هذا الشأن اختصاصا مقيدا مثالها الزام المشرع الادارة قبول استقالة الموظف اذا قدم طلبا اليها.</a:t>
            </a:r>
          </a:p>
          <a:p>
            <a:endParaRPr lang="ar-IQ" sz="3200" dirty="0" smtClean="0"/>
          </a:p>
        </p:txBody>
      </p:sp>
    </p:spTree>
    <p:extLst>
      <p:ext uri="{BB962C8B-B14F-4D97-AF65-F5344CB8AC3E}">
        <p14:creationId xmlns:p14="http://schemas.microsoft.com/office/powerpoint/2010/main" val="1136540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t>مفهوم السلطة </a:t>
            </a:r>
            <a:r>
              <a:rPr lang="ar-IQ" dirty="0" smtClean="0"/>
              <a:t>التقديرية:</a:t>
            </a:r>
            <a:endParaRPr lang="ar-IQ" dirty="0"/>
          </a:p>
        </p:txBody>
      </p:sp>
      <p:sp>
        <p:nvSpPr>
          <p:cNvPr id="3" name="Content Placeholder 2"/>
          <p:cNvSpPr>
            <a:spLocks noGrp="1"/>
          </p:cNvSpPr>
          <p:nvPr>
            <p:ph idx="1"/>
          </p:nvPr>
        </p:nvSpPr>
        <p:spPr/>
        <p:txBody>
          <a:bodyPr>
            <a:normAutofit/>
          </a:bodyPr>
          <a:lstStyle/>
          <a:p>
            <a:r>
              <a:rPr lang="ar-IQ" sz="3200" dirty="0"/>
              <a:t>وقد ينظم المشرع ذات المسألة (الاستقالة) على نحو يترك فيه للادارة سلطة تقديرية فأذا نص على ان قبول الاستقالة متروك لموافقة الادارة لغرض منحها فرصة التحقق من ملائمة قبول الاستقالة او لا تبعا لضرورات استمرارية المرفق العام فهنا تملك الادارة سلطة تقديرية في قبول او عدم قبول الاستقالة للسبب اعلاه او للمصلحة العامة.</a:t>
            </a:r>
          </a:p>
          <a:p>
            <a:endParaRPr lang="ar-IQ" sz="3200" dirty="0"/>
          </a:p>
        </p:txBody>
      </p:sp>
    </p:spTree>
    <p:extLst>
      <p:ext uri="{BB962C8B-B14F-4D97-AF65-F5344CB8AC3E}">
        <p14:creationId xmlns:p14="http://schemas.microsoft.com/office/powerpoint/2010/main" val="2787377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sz="3200" dirty="0" smtClean="0"/>
              <a:t>فالقانون:</a:t>
            </a:r>
            <a:endParaRPr lang="ar-IQ" sz="3200" dirty="0"/>
          </a:p>
        </p:txBody>
      </p:sp>
      <p:sp>
        <p:nvSpPr>
          <p:cNvPr id="3" name="Content Placeholder 2"/>
          <p:cNvSpPr>
            <a:spLocks noGrp="1"/>
          </p:cNvSpPr>
          <p:nvPr>
            <p:ph idx="1"/>
          </p:nvPr>
        </p:nvSpPr>
        <p:spPr/>
        <p:txBody>
          <a:bodyPr>
            <a:noAutofit/>
          </a:bodyPr>
          <a:lstStyle/>
          <a:p>
            <a:r>
              <a:rPr lang="ar-IQ" sz="3200" dirty="0" smtClean="0"/>
              <a:t>هو المحدد لمدى تمتع الادارة بحرية في مزاولة نشاطها فهو الذي يجعل سلطاتها مقيدة حينما يلزمها بالتصرف على نحو معين او يمنحها سلطة تقديرية عندما يكون هنالك قسط من الحرية في اتخاذ التصرف او الامتناع عنه كذلك هي حرة في اختيار الوقت المناسب للتصرف, طالما كان الباعث عليه ابتغاء المصلحة العامة او الهدف المخصص وبنص القانون.</a:t>
            </a:r>
            <a:endParaRPr lang="ar-IQ" sz="3200" dirty="0"/>
          </a:p>
        </p:txBody>
      </p:sp>
    </p:spTree>
    <p:extLst>
      <p:ext uri="{BB962C8B-B14F-4D97-AF65-F5344CB8AC3E}">
        <p14:creationId xmlns:p14="http://schemas.microsoft.com/office/powerpoint/2010/main" val="1221651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sz="3200" dirty="0" smtClean="0"/>
              <a:t>مبررات منح الادارة سلطة تقديرية:</a:t>
            </a:r>
            <a:endParaRPr lang="ar-IQ" sz="3200" dirty="0"/>
          </a:p>
        </p:txBody>
      </p:sp>
      <p:sp>
        <p:nvSpPr>
          <p:cNvPr id="3" name="Content Placeholder 2"/>
          <p:cNvSpPr>
            <a:spLocks noGrp="1"/>
          </p:cNvSpPr>
          <p:nvPr>
            <p:ph idx="1"/>
          </p:nvPr>
        </p:nvSpPr>
        <p:spPr/>
        <p:txBody>
          <a:bodyPr>
            <a:noAutofit/>
          </a:bodyPr>
          <a:lstStyle/>
          <a:p>
            <a:r>
              <a:rPr lang="ar-IQ" sz="3200" dirty="0" smtClean="0"/>
              <a:t>مبدا حسن سير المرافق العامة بانتظام واطراد يقتضي منح الادارة حرية التقدير لاختيار الوسائل المناسبة والوقت المناسب لاتخاذ القرار.</a:t>
            </a:r>
          </a:p>
          <a:p>
            <a:r>
              <a:rPr lang="ar-IQ" sz="3200" dirty="0" smtClean="0"/>
              <a:t>السلطة التقديرية تنمي روح الابداع والابتكار للادارة بوصفها صاحبة الخبرة والتجربة في تلبية الحاجات العامة.</a:t>
            </a:r>
          </a:p>
          <a:p>
            <a:r>
              <a:rPr lang="ar-IQ" sz="3200" dirty="0" smtClean="0"/>
              <a:t>ان الادارة اقدر من غيرها من السلطات على مواجهة الحاجات المتجددة والمستمرة فهي على احتكاك دائم بالافراد.</a:t>
            </a:r>
            <a:endParaRPr lang="ar-IQ" sz="3200" dirty="0"/>
          </a:p>
        </p:txBody>
      </p:sp>
    </p:spTree>
    <p:extLst>
      <p:ext uri="{BB962C8B-B14F-4D97-AF65-F5344CB8AC3E}">
        <p14:creationId xmlns:p14="http://schemas.microsoft.com/office/powerpoint/2010/main" val="2340129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تستمد </a:t>
            </a:r>
            <a:r>
              <a:rPr lang="ar-IQ" dirty="0"/>
              <a:t>الادارة سلطتها التقديرية من مصدرين:</a:t>
            </a:r>
          </a:p>
        </p:txBody>
      </p:sp>
      <p:sp>
        <p:nvSpPr>
          <p:cNvPr id="3" name="Content Placeholder 2"/>
          <p:cNvSpPr>
            <a:spLocks noGrp="1"/>
          </p:cNvSpPr>
          <p:nvPr>
            <p:ph idx="1"/>
          </p:nvPr>
        </p:nvSpPr>
        <p:spPr/>
        <p:txBody>
          <a:bodyPr>
            <a:noAutofit/>
          </a:bodyPr>
          <a:lstStyle/>
          <a:p>
            <a:r>
              <a:rPr lang="ar-IQ" sz="3200" dirty="0" smtClean="0"/>
              <a:t>المصدر الاول: وجود نص يمنحها حرية التقدير مثل المادة 14 من قانون الخدمة المدنية رقم 24 لسنة 1960 المعدل فيما يتعلق بحق الادارة في الاستغناء عن الموظف غير الكفوء خلال فترة التجربة.</a:t>
            </a:r>
          </a:p>
          <a:p>
            <a:r>
              <a:rPr lang="ar-IQ" sz="3200" dirty="0" smtClean="0"/>
              <a:t>المصدر الثاني: عدم وجود نص يسمح او يمنع ممارسة الادارة للسلطة التقديرية, اي في حالة سكوت المشرع عن ايراد نص يمنح الادارة ممارسة السلطة التقديرية او يسلبها اياها.</a:t>
            </a:r>
            <a:endParaRPr lang="ar-IQ" sz="3200" dirty="0"/>
          </a:p>
        </p:txBody>
      </p:sp>
    </p:spTree>
    <p:extLst>
      <p:ext uri="{BB962C8B-B14F-4D97-AF65-F5344CB8AC3E}">
        <p14:creationId xmlns:p14="http://schemas.microsoft.com/office/powerpoint/2010/main" val="20138726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3050</TotalTime>
  <Words>471</Words>
  <Application>Microsoft Office PowerPoint</Application>
  <PresentationFormat>Widescreen</PresentationFormat>
  <Paragraphs>26</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Times New Roman</vt:lpstr>
      <vt:lpstr>Wingdings 3</vt:lpstr>
      <vt:lpstr>Ion Boardroom</vt:lpstr>
      <vt:lpstr>محاضرات مادة القضاء الاداري – المرحلة الثالثة قانون 2019-2020</vt:lpstr>
      <vt:lpstr>نطاق خضوع الادارة للمشروعية او القيود التي ترد على مبدأ المشروعية:</vt:lpstr>
      <vt:lpstr>مفهوم السلطة التقديرية:</vt:lpstr>
      <vt:lpstr>مفهوم السلطة التقديرية:</vt:lpstr>
      <vt:lpstr>مفهوم السلطة التقديرية:</vt:lpstr>
      <vt:lpstr>مفهوم السلطة التقديرية:</vt:lpstr>
      <vt:lpstr>فالقانون:</vt:lpstr>
      <vt:lpstr>مبررات منح الادارة سلطة تقديرية:</vt:lpstr>
      <vt:lpstr>تستمد الادارة سلطتها التقديرية من مصدرين:</vt:lpstr>
      <vt:lpstr>ملاحظة:</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التعريف بالتلوث البيئي تحديد مفهوم البيئة والتلوث</dc:title>
  <dc:creator>dell</dc:creator>
  <cp:lastModifiedBy>dell</cp:lastModifiedBy>
  <cp:revision>104</cp:revision>
  <dcterms:created xsi:type="dcterms:W3CDTF">2019-12-18T08:17:32Z</dcterms:created>
  <dcterms:modified xsi:type="dcterms:W3CDTF">2020-01-09T22:42:32Z</dcterms:modified>
</cp:coreProperties>
</file>