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703F3E7-A3F6-47EC-B086-89FAEA2F9A9B}" type="datetimeFigureOut">
              <a:rPr lang="ar-IQ" smtClean="0"/>
              <a:t>11/05/1441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27C8F4A-46D6-4DA8-9858-F07B1355CC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703F3E7-A3F6-47EC-B086-89FAEA2F9A9B}"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703F3E7-A3F6-47EC-B086-89FAEA2F9A9B}"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703F3E7-A3F6-47EC-B086-89FAEA2F9A9B}" type="datetimeFigureOut">
              <a:rPr lang="ar-IQ" smtClean="0"/>
              <a:t>11/05/1441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703F3E7-A3F6-47EC-B086-89FAEA2F9A9B}" type="datetimeFigureOut">
              <a:rPr lang="ar-IQ" smtClean="0"/>
              <a:t>11/05/1441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F3E7-A3F6-47EC-B086-89FAEA2F9A9B}" type="datetimeFigureOut">
              <a:rPr lang="ar-IQ" smtClean="0"/>
              <a:t>11/05/1441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703F3E7-A3F6-47EC-B086-89FAEA2F9A9B}"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703F3E7-A3F6-47EC-B086-89FAEA2F9A9B}"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27C8F4A-46D6-4DA8-9858-F07B1355CC3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3F3E7-A3F6-47EC-B086-89FAEA2F9A9B}" type="datetimeFigureOut">
              <a:rPr lang="ar-IQ" smtClean="0"/>
              <a:t>11/05/1441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7C8F4A-46D6-4DA8-9858-F07B1355CC3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07504" y="188640"/>
            <a:ext cx="8856984" cy="1828800"/>
          </a:xfrm>
        </p:spPr>
        <p:txBody>
          <a:bodyPr/>
          <a:lstStyle/>
          <a:p>
            <a:r>
              <a:rPr lang="ar-IQ" dirty="0" smtClean="0">
                <a:solidFill>
                  <a:srgbClr val="FFFF00"/>
                </a:solidFill>
              </a:rPr>
              <a:t>جامعة النهرين </a:t>
            </a:r>
            <a:r>
              <a:rPr lang="ar-IQ" dirty="0" smtClean="0"/>
              <a:t/>
            </a:r>
            <a:br>
              <a:rPr lang="ar-IQ" dirty="0" smtClean="0"/>
            </a:br>
            <a:r>
              <a:rPr lang="ar-IQ" dirty="0" smtClean="0">
                <a:solidFill>
                  <a:srgbClr val="FFFF00"/>
                </a:solidFill>
              </a:rPr>
              <a:t>كلية الحقوق</a:t>
            </a:r>
            <a:endParaRPr lang="ar-IQ" dirty="0">
              <a:solidFill>
                <a:srgbClr val="FFFF00"/>
              </a:solidFill>
            </a:endParaRPr>
          </a:p>
        </p:txBody>
      </p:sp>
      <p:sp>
        <p:nvSpPr>
          <p:cNvPr id="5" name="عنوان فرعي 4"/>
          <p:cNvSpPr>
            <a:spLocks noGrp="1"/>
          </p:cNvSpPr>
          <p:nvPr>
            <p:ph type="subTitle" idx="1"/>
          </p:nvPr>
        </p:nvSpPr>
        <p:spPr>
          <a:xfrm>
            <a:off x="755576" y="2348880"/>
            <a:ext cx="7854696" cy="4176464"/>
          </a:xfrm>
        </p:spPr>
        <p:txBody>
          <a:bodyPr>
            <a:normAutofit/>
          </a:bodyPr>
          <a:lstStyle/>
          <a:p>
            <a:pPr lvl="0" algn="ctr">
              <a:buClr>
                <a:srgbClr val="0BD0D9"/>
              </a:buClr>
            </a:pPr>
            <a:r>
              <a:rPr lang="ar-IQ" sz="4000" dirty="0">
                <a:solidFill>
                  <a:srgbClr val="FF0000"/>
                </a:solidFill>
                <a:latin typeface="Algerian" pitchFamily="82" charset="0"/>
              </a:rPr>
              <a:t>تعطيل والغاء الدستور</a:t>
            </a:r>
          </a:p>
          <a:p>
            <a:pPr algn="ctr">
              <a:lnSpc>
                <a:spcPct val="115000"/>
              </a:lnSpc>
              <a:spcAft>
                <a:spcPts val="1000"/>
              </a:spcAft>
            </a:pPr>
            <a:r>
              <a:rPr lang="ar-SA" sz="4000" b="1" dirty="0" smtClean="0">
                <a:latin typeface="Calibri"/>
                <a:ea typeface="Calibri"/>
                <a:cs typeface="Arial"/>
              </a:rPr>
              <a:t>محاضرة </a:t>
            </a:r>
            <a:r>
              <a:rPr lang="ar-SA" sz="4000" b="1" dirty="0">
                <a:latin typeface="Calibri"/>
                <a:ea typeface="Calibri"/>
                <a:cs typeface="Arial"/>
              </a:rPr>
              <a:t>في القانون </a:t>
            </a:r>
            <a:r>
              <a:rPr lang="ar-SA" sz="4000" b="1" dirty="0" smtClean="0">
                <a:latin typeface="Calibri"/>
                <a:ea typeface="Calibri"/>
                <a:cs typeface="Arial"/>
              </a:rPr>
              <a:t>الدستوري</a:t>
            </a:r>
            <a:r>
              <a:rPr lang="ar-IQ" dirty="0" smtClean="0"/>
              <a:t>  </a:t>
            </a:r>
          </a:p>
          <a:p>
            <a:pPr algn="ctr"/>
            <a:r>
              <a:rPr lang="ar-IQ" sz="3600" dirty="0" smtClean="0">
                <a:solidFill>
                  <a:schemeClr val="bg1"/>
                </a:solidFill>
              </a:rPr>
              <a:t>الدكتورة المدرس : آيات سلمان شهيب</a:t>
            </a:r>
          </a:p>
          <a:p>
            <a:pPr algn="ctr"/>
            <a:endParaRPr lang="ar-IQ" sz="3600" dirty="0" smtClean="0">
              <a:solidFill>
                <a:schemeClr val="bg1"/>
              </a:solidFill>
            </a:endParaRPr>
          </a:p>
          <a:p>
            <a:pPr algn="ctr"/>
            <a:r>
              <a:rPr lang="ar-IQ" sz="3200" smtClean="0">
                <a:solidFill>
                  <a:srgbClr val="FFFF00"/>
                </a:solidFill>
              </a:rPr>
              <a:t>2020</a:t>
            </a:r>
            <a:endParaRPr lang="ar-IQ" sz="3200" dirty="0">
              <a:solidFill>
                <a:srgbClr val="FFFF00"/>
              </a:solidFill>
            </a:endParaRPr>
          </a:p>
        </p:txBody>
      </p:sp>
    </p:spTree>
    <p:extLst>
      <p:ext uri="{BB962C8B-B14F-4D97-AF65-F5344CB8AC3E}">
        <p14:creationId xmlns:p14="http://schemas.microsoft.com/office/powerpoint/2010/main" val="4326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11560" y="620688"/>
            <a:ext cx="8280920" cy="4257576"/>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الجامدة التي لا تنصّ على طريقة إلغائها، وهنا يذهب غالبية الفقه إلى عدم جواز إلغائه من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السلطة المنشأة التي مُنحت حق تعديله، إذ إنَّ هذه السلطة مُنحت الحق في تعديله جزئيا والإلغاء</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تعديل كلي للدستور وهو خارج نطاق سلطتها فليس لها تعديله بالكامل ووضع دستور جديد محلّه،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ولذا يكون إلغاؤه عن طريق وضع دستور جديد بإحدى طرق وضع الدساتير التي تقدّم بيانها</a:t>
            </a:r>
            <a:r>
              <a:rPr lang="en-US" sz="2000" dirty="0">
                <a:latin typeface="Calibri"/>
                <a:ea typeface="Calibri"/>
                <a:cs typeface="Arial"/>
              </a:rPr>
              <a:t> )</a:t>
            </a:r>
            <a:r>
              <a:rPr lang="ar-SA" sz="2000" dirty="0">
                <a:latin typeface="Calibri"/>
                <a:ea typeface="Calibri"/>
                <a:cs typeface="Arial"/>
              </a:rPr>
              <a:t>أي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بأحد طريقي الأسلوب الديمقراطي لوضع الدساتير أو بأحد طريقي الأسلوب غير الديمقراطي في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وضعها</a:t>
            </a:r>
            <a:r>
              <a:rPr lang="en-US" sz="2000" dirty="0">
                <a:latin typeface="Calibri"/>
                <a:ea typeface="Calibri"/>
                <a:cs typeface="Arial"/>
              </a:rPr>
              <a:t>(.</a:t>
            </a:r>
          </a:p>
          <a:p>
            <a:pPr>
              <a:lnSpc>
                <a:spcPct val="115000"/>
              </a:lnSpc>
              <a:spcAft>
                <a:spcPts val="1000"/>
              </a:spcAft>
            </a:pPr>
            <a:r>
              <a:rPr lang="ar-SA" sz="2000" dirty="0">
                <a:latin typeface="Calibri"/>
                <a:ea typeface="Calibri"/>
                <a:cs typeface="Arial"/>
              </a:rPr>
              <a:t>وقد يتضمّن الدستور الجديد نصّا يُصرّح بإلغاء الدستور السابق وهذا ما يُسمى بالإلغاء</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الصريح للدستور </a:t>
            </a:r>
            <a:r>
              <a:rPr lang="ar-SA" sz="2000" dirty="0">
                <a:solidFill>
                  <a:srgbClr val="FF0000"/>
                </a:solidFill>
                <a:latin typeface="Calibri"/>
                <a:ea typeface="Calibri"/>
                <a:cs typeface="Arial"/>
              </a:rPr>
              <a:t>كالدستور السويسري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(1999 )</a:t>
            </a:r>
            <a:r>
              <a:rPr lang="en-US" sz="2000" dirty="0" smtClean="0">
                <a:latin typeface="Calibri"/>
                <a:ea typeface="Calibri"/>
                <a:cs typeface="Arial"/>
              </a:rPr>
              <a:t> </a:t>
            </a:r>
            <a:r>
              <a:rPr lang="ar-SA" sz="2000" dirty="0" smtClean="0">
                <a:latin typeface="Calibri"/>
                <a:ea typeface="Calibri"/>
                <a:cs typeface="Arial"/>
              </a:rPr>
              <a:t>والذي </a:t>
            </a:r>
            <a:r>
              <a:rPr lang="ar-SA" sz="2000" dirty="0">
                <a:latin typeface="Calibri"/>
                <a:ea typeface="Calibri"/>
                <a:cs typeface="Arial"/>
              </a:rPr>
              <a:t>دخل حيّز التنفيذ في الأول من</a:t>
            </a:r>
            <a:endParaRPr lang="en-US" sz="2000" dirty="0">
              <a:latin typeface="Calibri"/>
              <a:ea typeface="Calibri"/>
              <a:cs typeface="Arial"/>
            </a:endParaRPr>
          </a:p>
          <a:p>
            <a:r>
              <a:rPr lang="ar-SA" sz="2000" dirty="0">
                <a:latin typeface="Calibri"/>
                <a:ea typeface="Calibri"/>
                <a:cs typeface="Arial"/>
              </a:rPr>
              <a:t>يناير</a:t>
            </a:r>
            <a:r>
              <a:rPr lang="en-US" sz="2000" dirty="0">
                <a:latin typeface="Calibri"/>
                <a:ea typeface="Calibri"/>
                <a:cs typeface="Arial"/>
              </a:rPr>
              <a:t>/ </a:t>
            </a:r>
            <a:r>
              <a:rPr lang="ar-SA" sz="2000" dirty="0">
                <a:latin typeface="Calibri"/>
                <a:ea typeface="Calibri"/>
                <a:cs typeface="Arial"/>
              </a:rPr>
              <a:t>كانون</a:t>
            </a:r>
            <a:r>
              <a:rPr lang="ar-SA" sz="2000" dirty="0">
                <a:ea typeface="Calibri"/>
                <a:cs typeface="Calibri"/>
              </a:rPr>
              <a:t> </a:t>
            </a:r>
            <a:r>
              <a:rPr lang="ar-SA" sz="2000" dirty="0">
                <a:latin typeface="Calibri"/>
                <a:ea typeface="Calibri"/>
                <a:cs typeface="Arial"/>
              </a:rPr>
              <a:t>الثاني</a:t>
            </a:r>
            <a:r>
              <a:rPr lang="en-US" sz="2000" dirty="0">
                <a:latin typeface="Calibri"/>
                <a:ea typeface="Calibri"/>
                <a:cs typeface="Arial"/>
              </a:rPr>
              <a:t> </a:t>
            </a:r>
            <a:r>
              <a:rPr lang="en-US" sz="2000" dirty="0" smtClean="0">
                <a:latin typeface="Calibri"/>
                <a:ea typeface="Calibri"/>
                <a:cs typeface="Arial"/>
              </a:rPr>
              <a:t>(2000) </a:t>
            </a:r>
            <a:r>
              <a:rPr lang="en-US" sz="2000" dirty="0">
                <a:latin typeface="Calibri"/>
                <a:ea typeface="Calibri"/>
                <a:cs typeface="Arial"/>
              </a:rPr>
              <a:t>(</a:t>
            </a:r>
            <a:r>
              <a:rPr lang="ar-SA" sz="2000" dirty="0">
                <a:latin typeface="Calibri"/>
                <a:ea typeface="Calibri"/>
                <a:cs typeface="Arial"/>
              </a:rPr>
              <a:t>،</a:t>
            </a:r>
            <a:r>
              <a:rPr lang="ar-SA" sz="2000" dirty="0">
                <a:ea typeface="Calibri"/>
                <a:cs typeface="Calibri"/>
              </a:rPr>
              <a:t> </a:t>
            </a:r>
            <a:r>
              <a:rPr lang="ar-SA" sz="2000" dirty="0">
                <a:solidFill>
                  <a:srgbClr val="FF0000"/>
                </a:solidFill>
                <a:latin typeface="Calibri"/>
                <a:ea typeface="Calibri"/>
                <a:cs typeface="Arial"/>
              </a:rPr>
              <a:t>ودستور</a:t>
            </a:r>
            <a:r>
              <a:rPr lang="ar-SA" sz="2000" dirty="0">
                <a:solidFill>
                  <a:srgbClr val="FF0000"/>
                </a:solidFill>
                <a:ea typeface="Calibri"/>
                <a:cs typeface="Calibri"/>
              </a:rPr>
              <a:t> </a:t>
            </a:r>
            <a:r>
              <a:rPr lang="ar-SA" sz="2000" dirty="0">
                <a:solidFill>
                  <a:srgbClr val="FF0000"/>
                </a:solidFill>
                <a:latin typeface="Calibri"/>
                <a:ea typeface="Calibri"/>
                <a:cs typeface="Arial"/>
              </a:rPr>
              <a:t>جمهورية</a:t>
            </a:r>
            <a:r>
              <a:rPr lang="ar-SA" sz="2000" dirty="0">
                <a:solidFill>
                  <a:srgbClr val="FF0000"/>
                </a:solidFill>
                <a:ea typeface="Calibri"/>
                <a:cs typeface="Calibri"/>
              </a:rPr>
              <a:t> </a:t>
            </a:r>
            <a:r>
              <a:rPr lang="ar-SA" sz="2000" dirty="0">
                <a:solidFill>
                  <a:srgbClr val="FF0000"/>
                </a:solidFill>
                <a:latin typeface="Calibri"/>
                <a:ea typeface="Calibri"/>
                <a:cs typeface="Arial"/>
              </a:rPr>
              <a:t>العراق</a:t>
            </a:r>
            <a:r>
              <a:rPr lang="ar-SA" sz="2000" dirty="0">
                <a:solidFill>
                  <a:srgbClr val="FF0000"/>
                </a:solidFill>
                <a:ea typeface="Calibri"/>
                <a:cs typeface="Calibri"/>
              </a:rPr>
              <a:t> </a:t>
            </a:r>
            <a:r>
              <a:rPr lang="ar-SA" sz="2000" dirty="0" smtClean="0">
                <a:solidFill>
                  <a:srgbClr val="FF0000"/>
                </a:solidFill>
                <a:latin typeface="Calibri"/>
                <a:ea typeface="Calibri"/>
                <a:cs typeface="Arial"/>
              </a:rPr>
              <a:t>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(2005)</a:t>
            </a:r>
            <a:endParaRPr lang="en-US" sz="2000" dirty="0">
              <a:solidFill>
                <a:srgbClr val="FF0000"/>
              </a:solidFill>
              <a:effectLst/>
              <a:latin typeface="Calibri"/>
              <a:ea typeface="Calibri"/>
              <a:cs typeface="Arial"/>
            </a:endParaRPr>
          </a:p>
        </p:txBody>
      </p:sp>
    </p:spTree>
    <p:extLst>
      <p:ext uri="{BB962C8B-B14F-4D97-AF65-F5344CB8AC3E}">
        <p14:creationId xmlns:p14="http://schemas.microsoft.com/office/powerpoint/2010/main" val="784625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268760"/>
            <a:ext cx="8280920" cy="2328843"/>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وقد لا يتضمّن الدستور الجديد نصّا على إلغاء الدستور السابق وإنَّما يتم إلغاؤه بشكل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ضمني من خلال وجود أحكام ومبادئ تتعارض والأحكام التي حملها الدستور السابق، أو يعالج</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الجديد جميع الموضوعات التي عالجها الدستور السابق عليه بأسلوب جديد وينصّ</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المشرّع على العمل بأحكام الدستور الجديد من تاريخ معين وهذا ما </a:t>
            </a:r>
            <a:r>
              <a:rPr lang="ar-SA" sz="2000" b="1" dirty="0">
                <a:solidFill>
                  <a:srgbClr val="FF0000"/>
                </a:solidFill>
                <a:latin typeface="Calibri"/>
                <a:ea typeface="Calibri"/>
                <a:cs typeface="Arial"/>
              </a:rPr>
              <a:t>يُسمى بالإلغاء الضمني</a:t>
            </a:r>
            <a:endParaRPr lang="en-US" sz="2000" b="1" dirty="0">
              <a:solidFill>
                <a:srgbClr val="FF0000"/>
              </a:solidFill>
              <a:latin typeface="Calibri"/>
              <a:ea typeface="Calibri"/>
              <a:cs typeface="Arial"/>
            </a:endParaRPr>
          </a:p>
          <a:p>
            <a:pPr algn="just"/>
            <a:r>
              <a:rPr lang="ar-SA" sz="2000" b="1" dirty="0">
                <a:solidFill>
                  <a:srgbClr val="FF0000"/>
                </a:solidFill>
                <a:latin typeface="Calibri"/>
                <a:ea typeface="Calibri"/>
                <a:cs typeface="Arial"/>
              </a:rPr>
              <a:t>للدستور</a:t>
            </a:r>
            <a:endParaRPr lang="en-US" sz="20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val="413586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الثاني: الطريق الغير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630018" y="1464706"/>
            <a:ext cx="8280920" cy="4739759"/>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إنَّ هذا الطريق لإلغاء الدساتير هو طريق واقعي لا أنَّه طريق قانوني، بمعنى أنَّ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القانون مُتَمثّلا بالدستور لا ينصّ على طريق إلغائه هذا، حيث يُلغى الدستور من دون إتباع</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القواعد والإجراءات الموضوعة لإلغائه، كما لا يُلغى من السلطة التي مُنحت صلاحية استبداله</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بدستور جديد، فيتم إلغاء الدستور أمّا عن </a:t>
            </a:r>
            <a:r>
              <a:rPr lang="ar-SA" sz="2000" b="1" dirty="0">
                <a:solidFill>
                  <a:srgbClr val="FF0000"/>
                </a:solidFill>
                <a:latin typeface="Calibri"/>
                <a:ea typeface="Calibri"/>
                <a:cs typeface="Arial"/>
              </a:rPr>
              <a:t>طريق الثورة </a:t>
            </a:r>
            <a:r>
              <a:rPr lang="ar-SA" sz="2000" dirty="0">
                <a:latin typeface="Calibri"/>
                <a:ea typeface="Calibri"/>
                <a:cs typeface="Arial"/>
              </a:rPr>
              <a:t>وإمّا عن </a:t>
            </a:r>
            <a:r>
              <a:rPr lang="ar-SA" sz="2000" b="1" dirty="0">
                <a:solidFill>
                  <a:srgbClr val="FF0000"/>
                </a:solidFill>
                <a:latin typeface="Calibri"/>
                <a:ea typeface="Calibri"/>
                <a:cs typeface="Arial"/>
              </a:rPr>
              <a:t>طريق الانقلاب</a:t>
            </a:r>
            <a:r>
              <a:rPr lang="ar-SA" sz="2000" dirty="0">
                <a:latin typeface="Calibri"/>
                <a:ea typeface="Calibri"/>
                <a:cs typeface="Arial"/>
              </a:rPr>
              <a:t>، فيقوم القائمون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بحركة التغيير عن طريق الثورة أو الانقلاب بإلغاء الدستور القائم وإصدار دستور جديد يتلاءم</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مع توجهات القابضين الجُدد على السلطة، وبهذا يتميّز هذا الطريق عن سابقه في إلغاء الدساتير،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فعلى وفق الطريق السابق يتم إلغاء الدستور القائم واستبداله بدستور جديد من خلال قيام الأمة أو</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الشعب أو ممثليه المنتخبين بإنشاء دستور جديد وفقا للإجراءات المنصوص عليها أو من دون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استخدام العنف، بينما يتم إلغاء الدستور وفقا للطريق الثاني نتيجة حركة تغييرية تتميّز باستخدام</a:t>
            </a:r>
            <a:endParaRPr lang="en-US" sz="2000" dirty="0">
              <a:latin typeface="Calibri"/>
              <a:ea typeface="Calibri"/>
              <a:cs typeface="Arial"/>
            </a:endParaRPr>
          </a:p>
          <a:p>
            <a:pPr algn="just"/>
            <a:r>
              <a:rPr lang="ar-SA" sz="2000" dirty="0">
                <a:latin typeface="Calibri"/>
                <a:ea typeface="Calibri"/>
                <a:cs typeface="Arial"/>
              </a:rPr>
              <a:t>العنف</a:t>
            </a:r>
            <a:r>
              <a:rPr lang="ar-SA" sz="2000" dirty="0">
                <a:ea typeface="Calibri"/>
                <a:cs typeface="Calibri"/>
              </a:rPr>
              <a:t> </a:t>
            </a:r>
            <a:r>
              <a:rPr lang="ar-SA" sz="2000" dirty="0">
                <a:latin typeface="Calibri"/>
                <a:ea typeface="Calibri"/>
                <a:cs typeface="Arial"/>
              </a:rPr>
              <a:t>والقوة</a:t>
            </a:r>
            <a:r>
              <a:rPr lang="ar-SA" sz="2000" dirty="0">
                <a:ea typeface="Calibri"/>
                <a:cs typeface="Calibri"/>
              </a:rPr>
              <a:t> </a:t>
            </a:r>
            <a:r>
              <a:rPr lang="ar-SA" sz="2000" dirty="0">
                <a:latin typeface="Calibri"/>
                <a:ea typeface="Calibri"/>
                <a:cs typeface="Arial"/>
              </a:rPr>
              <a:t>لتغيير</a:t>
            </a:r>
            <a:r>
              <a:rPr lang="ar-SA" sz="2000" dirty="0">
                <a:ea typeface="Calibri"/>
                <a:cs typeface="Calibri"/>
              </a:rPr>
              <a:t> </a:t>
            </a:r>
            <a:r>
              <a:rPr lang="ar-SA" sz="2000" dirty="0">
                <a:latin typeface="Calibri"/>
                <a:ea typeface="Calibri"/>
                <a:cs typeface="Arial"/>
              </a:rPr>
              <a:t>نظام</a:t>
            </a:r>
            <a:r>
              <a:rPr lang="ar-SA" sz="2000" dirty="0">
                <a:ea typeface="Calibri"/>
                <a:cs typeface="Calibri"/>
              </a:rPr>
              <a:t> </a:t>
            </a:r>
            <a:r>
              <a:rPr lang="ar-SA" sz="2000" dirty="0">
                <a:latin typeface="Calibri"/>
                <a:ea typeface="Calibri"/>
                <a:cs typeface="Arial"/>
              </a:rPr>
              <a:t>الحكم</a:t>
            </a:r>
            <a:r>
              <a:rPr lang="ar-SA" sz="2000" dirty="0">
                <a:ea typeface="Calibri"/>
                <a:cs typeface="Calibri"/>
              </a:rPr>
              <a:t> </a:t>
            </a:r>
            <a:r>
              <a:rPr lang="ar-SA" sz="2000" dirty="0">
                <a:latin typeface="Calibri"/>
                <a:ea typeface="Calibri"/>
                <a:cs typeface="Arial"/>
              </a:rPr>
              <a:t>القائم</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57078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34706" y="1628800"/>
            <a:ext cx="8280920" cy="2834430"/>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ولكن ما الفرق </a:t>
            </a:r>
            <a:r>
              <a:rPr lang="ar-SA" sz="2000" b="1" dirty="0">
                <a:solidFill>
                  <a:srgbClr val="FF0000"/>
                </a:solidFill>
                <a:latin typeface="Calibri"/>
                <a:ea typeface="Calibri"/>
                <a:cs typeface="Arial"/>
              </a:rPr>
              <a:t>بين الثورة والانقلاب</a:t>
            </a:r>
            <a:r>
              <a:rPr lang="ar-SA" sz="2000" dirty="0">
                <a:latin typeface="Calibri"/>
                <a:ea typeface="Calibri"/>
                <a:cs typeface="Arial"/>
              </a:rPr>
              <a:t>؟ يُميّز الفقه بينهما من حيث الجهة أو الهيئة التي تتولى</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عملية التغيير ومن حيث الهدف الذي تروم تحقيقه، أمّا الجهة ففي الانقلاب تتمثل بعدد محدد من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أفراد السلطة الحاكمة ذاتها، أي أنَّ قادة حركة التغيير هم بعض رموز النظام الحاكم نفسه، أمّا في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الثورة فيكون الشعب هو أداتها، والهدف لكل منهما يختلف عن هدف الأخر ففي حين يكون هدف</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الانقلاب هو مجرد القبض على السلطة واستبدال أشخاص بآخرين، فإنَّ هدف الثورة هو تغيير</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شامل لكل أسس المجتمع السياسية والاقتصادية وغيرهما</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2873154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10443" y="908720"/>
            <a:ext cx="8280920" cy="3798797"/>
          </a:xfrm>
          <a:prstGeom prst="rect">
            <a:avLst/>
          </a:prstGeom>
          <a:noFill/>
        </p:spPr>
        <p:txBody>
          <a:bodyPr wrap="square" rtlCol="1">
            <a:spAutoFit/>
          </a:bodyPr>
          <a:lstStyle/>
          <a:p>
            <a:pPr>
              <a:lnSpc>
                <a:spcPct val="115000"/>
              </a:lnSpc>
              <a:spcAft>
                <a:spcPts val="1000"/>
              </a:spcAft>
            </a:pPr>
            <a:r>
              <a:rPr lang="ar-SA" sz="2000" i="1" u="sng" dirty="0">
                <a:solidFill>
                  <a:srgbClr val="FF0000"/>
                </a:solidFill>
                <a:latin typeface="Calibri"/>
                <a:ea typeface="Calibri"/>
                <a:cs typeface="Arial"/>
              </a:rPr>
              <a:t>الاتجاه الأول</a:t>
            </a:r>
            <a:r>
              <a:rPr lang="en-US" sz="2000" dirty="0">
                <a:latin typeface="Calibri"/>
                <a:ea typeface="Calibri"/>
                <a:cs typeface="Arial"/>
              </a:rPr>
              <a:t>: </a:t>
            </a:r>
            <a:endParaRPr lang="ar-IQ" sz="2000" dirty="0" smtClean="0">
              <a:latin typeface="Calibri"/>
              <a:ea typeface="Calibri"/>
              <a:cs typeface="Arial"/>
            </a:endParaRPr>
          </a:p>
          <a:p>
            <a:pPr>
              <a:lnSpc>
                <a:spcPct val="115000"/>
              </a:lnSpc>
              <a:spcAft>
                <a:spcPts val="1000"/>
              </a:spcAft>
            </a:pPr>
            <a:r>
              <a:rPr lang="ar-SA" sz="2000" dirty="0" smtClean="0">
                <a:latin typeface="Calibri"/>
                <a:ea typeface="Calibri"/>
                <a:cs typeface="Arial"/>
              </a:rPr>
              <a:t>يذهب </a:t>
            </a:r>
            <a:r>
              <a:rPr lang="ar-SA" sz="2000" dirty="0">
                <a:latin typeface="Calibri"/>
                <a:ea typeface="Calibri"/>
                <a:cs typeface="Arial"/>
              </a:rPr>
              <a:t>أصحاب هذا الاتجاه إلى أنَّ الأثر المترتب على الثورة أو الانقلاب هو</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السقوط التلقائي للدستور، وقد استند هذا الاتجاه على أنَّ الدستور القائم قبل حدوث الثورة أو</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الانقلاب يتعارض مع أهداف النظام الجديد الذي يسعى إلى أحداث تغيير في نظام الحكم الذي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قرره الدستور قبل حركة التغيير، ويمكن المناقشة في هذا السند، ذلك أنَّه قد يصحّ بالنسبة إلى</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الثورة التي من أهدافها إحداث تغيير شامل لكل أسس المجتمع، أمّا هدف الانقلاب فهو مجرد</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القبض على السلطة ولذا قد لا تتنافى أحكام الدستور القائم مع غاياتهم، وقد اختلف هؤلاء فيما</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بينهم وانقسموا إلى فرقتين</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665985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39552" y="764704"/>
            <a:ext cx="8280920" cy="5221942"/>
          </a:xfrm>
          <a:prstGeom prst="rect">
            <a:avLst/>
          </a:prstGeom>
          <a:noFill/>
        </p:spPr>
        <p:txBody>
          <a:bodyPr wrap="square" rtlCol="1">
            <a:spAutoFit/>
          </a:bodyPr>
          <a:lstStyle/>
          <a:p>
            <a:pPr algn="ctr">
              <a:lnSpc>
                <a:spcPct val="115000"/>
              </a:lnSpc>
              <a:spcAft>
                <a:spcPts val="1000"/>
              </a:spcAft>
            </a:pPr>
            <a:r>
              <a:rPr lang="ar-SA" sz="2000" b="1" dirty="0">
                <a:solidFill>
                  <a:srgbClr val="FF0000"/>
                </a:solidFill>
                <a:latin typeface="Calibri"/>
                <a:ea typeface="Calibri"/>
                <a:cs typeface="Arial"/>
              </a:rPr>
              <a:t>الفرقة </a:t>
            </a:r>
            <a:r>
              <a:rPr lang="ar-SA" sz="2000" b="1" dirty="0" smtClean="0">
                <a:solidFill>
                  <a:srgbClr val="FF0000"/>
                </a:solidFill>
                <a:latin typeface="Calibri"/>
                <a:ea typeface="Calibri"/>
                <a:cs typeface="Arial"/>
              </a:rPr>
              <a:t>الأولى</a:t>
            </a:r>
            <a:endParaRPr lang="ar-IQ" sz="2000" b="1" dirty="0" smtClean="0">
              <a:solidFill>
                <a:srgbClr val="FF0000"/>
              </a:solidFill>
              <a:latin typeface="Calibri"/>
              <a:ea typeface="Calibri"/>
              <a:cs typeface="Arial"/>
            </a:endParaRPr>
          </a:p>
          <a:p>
            <a:pPr algn="ctr">
              <a:lnSpc>
                <a:spcPct val="115000"/>
              </a:lnSpc>
              <a:spcAft>
                <a:spcPts val="1000"/>
              </a:spcAft>
            </a:pPr>
            <a:endParaRPr lang="ar-IQ" sz="2000" dirty="0" smtClean="0">
              <a:latin typeface="Calibri"/>
              <a:ea typeface="Calibri"/>
              <a:cs typeface="Arial"/>
            </a:endParaRPr>
          </a:p>
          <a:p>
            <a:pPr algn="ctr">
              <a:lnSpc>
                <a:spcPct val="115000"/>
              </a:lnSpc>
              <a:spcAft>
                <a:spcPts val="1000"/>
              </a:spcAft>
            </a:pPr>
            <a:r>
              <a:rPr lang="ar-SA" sz="2000" dirty="0" smtClean="0">
                <a:latin typeface="Calibri"/>
                <a:ea typeface="Calibri"/>
                <a:cs typeface="Arial"/>
              </a:rPr>
              <a:t>تقول </a:t>
            </a:r>
            <a:r>
              <a:rPr lang="ar-SA" sz="2000" dirty="0">
                <a:latin typeface="Calibri"/>
                <a:ea typeface="Calibri"/>
                <a:cs typeface="Arial"/>
              </a:rPr>
              <a:t>بالسقوط التلقائي لجميع نصوص الدستور وأحكامه، فبمجرد نجاح</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الثورة</a:t>
            </a:r>
            <a:r>
              <a:rPr lang="en-US" sz="2000" dirty="0">
                <a:latin typeface="Calibri"/>
                <a:ea typeface="Calibri"/>
                <a:cs typeface="Arial"/>
              </a:rPr>
              <a:t> )</a:t>
            </a:r>
            <a:r>
              <a:rPr lang="ar-SA" sz="2000" dirty="0">
                <a:latin typeface="Calibri"/>
                <a:ea typeface="Calibri"/>
                <a:cs typeface="Arial"/>
              </a:rPr>
              <a:t>أو الانقلاب</a:t>
            </a:r>
            <a:r>
              <a:rPr lang="en-US" sz="2000" dirty="0">
                <a:latin typeface="Calibri"/>
                <a:ea typeface="Calibri"/>
                <a:cs typeface="Arial"/>
              </a:rPr>
              <a:t>( </a:t>
            </a:r>
            <a:r>
              <a:rPr lang="ar-SA" sz="2000" dirty="0">
                <a:latin typeface="Calibri"/>
                <a:ea typeface="Calibri"/>
                <a:cs typeface="Arial"/>
              </a:rPr>
              <a:t>يتحقق الإلغاء الفوري لكل الدستور من دون الحاجة إلى التصريح بإلغائه</a:t>
            </a:r>
            <a:r>
              <a:rPr lang="en-US" sz="2000" dirty="0" smtClean="0">
                <a:latin typeface="Calibri"/>
                <a:ea typeface="Calibri"/>
                <a:cs typeface="Arial"/>
              </a:rPr>
              <a:t>.</a:t>
            </a:r>
          </a:p>
          <a:p>
            <a:pPr>
              <a:lnSpc>
                <a:spcPct val="115000"/>
              </a:lnSpc>
              <a:spcAft>
                <a:spcPts val="1000"/>
              </a:spcAft>
            </a:pPr>
            <a:endParaRPr lang="en-US" sz="2000" dirty="0">
              <a:latin typeface="Calibri"/>
              <a:ea typeface="Calibri"/>
              <a:cs typeface="Arial"/>
            </a:endParaRPr>
          </a:p>
          <a:p>
            <a:pPr algn="ctr">
              <a:lnSpc>
                <a:spcPct val="115000"/>
              </a:lnSpc>
              <a:spcAft>
                <a:spcPts val="1000"/>
              </a:spcAft>
            </a:pPr>
            <a:r>
              <a:rPr lang="ar-SA" sz="2000" b="1" dirty="0">
                <a:solidFill>
                  <a:srgbClr val="FF0000"/>
                </a:solidFill>
                <a:latin typeface="Calibri"/>
                <a:ea typeface="Calibri"/>
                <a:cs typeface="Arial"/>
              </a:rPr>
              <a:t>الفرقة </a:t>
            </a:r>
            <a:r>
              <a:rPr lang="ar-SA" sz="2000" b="1" dirty="0" smtClean="0">
                <a:solidFill>
                  <a:srgbClr val="FF0000"/>
                </a:solidFill>
                <a:latin typeface="Calibri"/>
                <a:ea typeface="Calibri"/>
                <a:cs typeface="Arial"/>
              </a:rPr>
              <a:t>الثانية</a:t>
            </a:r>
            <a:endParaRPr lang="en-US" sz="2000" b="1" dirty="0" smtClean="0">
              <a:solidFill>
                <a:srgbClr val="FF0000"/>
              </a:solidFill>
              <a:latin typeface="Calibri"/>
              <a:ea typeface="Calibri"/>
              <a:cs typeface="Arial"/>
            </a:endParaRPr>
          </a:p>
          <a:p>
            <a:pPr algn="ctr">
              <a:lnSpc>
                <a:spcPct val="115000"/>
              </a:lnSpc>
              <a:spcAft>
                <a:spcPts val="1000"/>
              </a:spcAft>
            </a:pPr>
            <a:endParaRPr lang="ar-IQ" sz="2000" dirty="0" smtClean="0">
              <a:latin typeface="Calibri"/>
              <a:ea typeface="Calibri"/>
              <a:cs typeface="Arial"/>
            </a:endParaRPr>
          </a:p>
          <a:p>
            <a:pPr algn="ctr">
              <a:lnSpc>
                <a:spcPct val="115000"/>
              </a:lnSpc>
              <a:spcAft>
                <a:spcPts val="1000"/>
              </a:spcAft>
            </a:pPr>
            <a:r>
              <a:rPr lang="ar-SA" sz="2000" dirty="0" smtClean="0">
                <a:latin typeface="Calibri"/>
                <a:ea typeface="Calibri"/>
                <a:cs typeface="Arial"/>
              </a:rPr>
              <a:t>تذهب </a:t>
            </a:r>
            <a:r>
              <a:rPr lang="ar-SA" sz="2000" dirty="0">
                <a:latin typeface="Calibri"/>
                <a:ea typeface="Calibri"/>
                <a:cs typeface="Arial"/>
              </a:rPr>
              <a:t>إلى أنَّ الثورة</a:t>
            </a:r>
            <a:r>
              <a:rPr lang="en-US" sz="2000" dirty="0">
                <a:latin typeface="Calibri"/>
                <a:ea typeface="Calibri"/>
                <a:cs typeface="Arial"/>
              </a:rPr>
              <a:t> )</a:t>
            </a:r>
            <a:r>
              <a:rPr lang="ar-SA" sz="2000" dirty="0">
                <a:latin typeface="Calibri"/>
                <a:ea typeface="Calibri"/>
                <a:cs typeface="Arial"/>
              </a:rPr>
              <a:t>أو الانقلاب</a:t>
            </a:r>
            <a:r>
              <a:rPr lang="en-US" sz="2000" dirty="0">
                <a:latin typeface="Calibri"/>
                <a:ea typeface="Calibri"/>
                <a:cs typeface="Arial"/>
              </a:rPr>
              <a:t>( </a:t>
            </a:r>
            <a:r>
              <a:rPr lang="ar-SA" sz="2000" dirty="0">
                <a:latin typeface="Calibri"/>
                <a:ea typeface="Calibri"/>
                <a:cs typeface="Arial"/>
              </a:rPr>
              <a:t>تؤدي إلى السقوط التلقائي لبعض</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نصوص الدستور وأحكامه، أي أنَّهما لا يؤديان إلى سقوط الدستور بأجمعه وإنَّما سقوط بعضه</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وبقاء البعض الأخر أمّا النصوص التي تسقط فهي تلك النصوص المتعلقة بنظام الحكم والتنظيم</a:t>
            </a:r>
            <a:endParaRPr lang="en-US" sz="2000" dirty="0">
              <a:latin typeface="Calibri"/>
              <a:ea typeface="Calibri"/>
              <a:cs typeface="Arial"/>
            </a:endParaRPr>
          </a:p>
          <a:p>
            <a:pPr algn="ctr"/>
            <a:r>
              <a:rPr lang="ar-SA" sz="2000" dirty="0">
                <a:latin typeface="Calibri"/>
                <a:ea typeface="Calibri"/>
                <a:cs typeface="Arial"/>
              </a:rPr>
              <a:t>السياسي</a:t>
            </a:r>
            <a:r>
              <a:rPr lang="ar-SA" sz="2000" dirty="0">
                <a:ea typeface="Calibri"/>
                <a:cs typeface="Calibri"/>
              </a:rPr>
              <a:t> </a:t>
            </a:r>
            <a:r>
              <a:rPr lang="ar-SA" sz="2000" dirty="0">
                <a:latin typeface="Calibri"/>
                <a:ea typeface="Calibri"/>
                <a:cs typeface="Arial"/>
              </a:rPr>
              <a:t>للدولة</a:t>
            </a:r>
            <a:r>
              <a:rPr lang="ar-SA" sz="2000" dirty="0">
                <a:ea typeface="Calibri"/>
                <a:cs typeface="Calibri"/>
              </a:rPr>
              <a:t> </a:t>
            </a:r>
            <a:r>
              <a:rPr lang="ar-SA" sz="2000" dirty="0">
                <a:latin typeface="Calibri"/>
                <a:ea typeface="Calibri"/>
                <a:cs typeface="Arial"/>
              </a:rPr>
              <a:t>دون</a:t>
            </a:r>
            <a:r>
              <a:rPr lang="ar-SA" sz="2000" dirty="0">
                <a:ea typeface="Calibri"/>
                <a:cs typeface="Calibri"/>
              </a:rPr>
              <a:t> </a:t>
            </a:r>
            <a:r>
              <a:rPr lang="ar-SA" sz="2000" dirty="0">
                <a:latin typeface="Calibri"/>
                <a:ea typeface="Calibri"/>
                <a:cs typeface="Arial"/>
              </a:rPr>
              <a:t>غيرها</a:t>
            </a:r>
            <a:r>
              <a:rPr lang="ar-SA" sz="2000" dirty="0">
                <a:ea typeface="Calibri"/>
                <a:cs typeface="Calibri"/>
              </a:rPr>
              <a:t> </a:t>
            </a:r>
            <a:r>
              <a:rPr lang="ar-SA" sz="2000" dirty="0">
                <a:latin typeface="Calibri"/>
                <a:ea typeface="Calibri"/>
                <a:cs typeface="Arial"/>
              </a:rPr>
              <a:t>من</a:t>
            </a:r>
            <a:r>
              <a:rPr lang="ar-SA" sz="2000" dirty="0">
                <a:ea typeface="Calibri"/>
                <a:cs typeface="Calibri"/>
              </a:rPr>
              <a:t> </a:t>
            </a:r>
            <a:r>
              <a:rPr lang="ar-SA" sz="2000" dirty="0">
                <a:latin typeface="Calibri"/>
                <a:ea typeface="Calibri"/>
                <a:cs typeface="Arial"/>
              </a:rPr>
              <a:t>النصوص</a:t>
            </a:r>
            <a:r>
              <a:rPr lang="ar-SA" sz="2000" dirty="0">
                <a:ea typeface="Calibri"/>
                <a:cs typeface="Calibri"/>
              </a:rPr>
              <a:t> </a:t>
            </a:r>
            <a:r>
              <a:rPr lang="ar-SA" sz="2000" dirty="0">
                <a:latin typeface="Calibri"/>
                <a:ea typeface="Calibri"/>
                <a:cs typeface="Arial"/>
              </a:rPr>
              <a:t>الدستورية</a:t>
            </a:r>
            <a:r>
              <a:rPr lang="en-US" sz="2000" dirty="0">
                <a:latin typeface="Calibri"/>
                <a:ea typeface="Calibri"/>
                <a:cs typeface="Arial"/>
              </a:rPr>
              <a:t>.</a:t>
            </a:r>
            <a:r>
              <a:rPr lang="en-US" sz="2000" dirty="0" smtClean="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610624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10443" y="908720"/>
            <a:ext cx="8280920" cy="4257576"/>
          </a:xfrm>
          <a:prstGeom prst="rect">
            <a:avLst/>
          </a:prstGeom>
          <a:noFill/>
        </p:spPr>
        <p:txBody>
          <a:bodyPr wrap="square" rtlCol="1">
            <a:spAutoFit/>
          </a:bodyPr>
          <a:lstStyle/>
          <a:p>
            <a:pPr>
              <a:lnSpc>
                <a:spcPct val="115000"/>
              </a:lnSpc>
              <a:spcAft>
                <a:spcPts val="1000"/>
              </a:spcAft>
            </a:pPr>
            <a:r>
              <a:rPr lang="ar-SA" sz="2000" i="1" u="sng" dirty="0" smtClean="0">
                <a:solidFill>
                  <a:srgbClr val="FF0000"/>
                </a:solidFill>
                <a:latin typeface="Calibri"/>
                <a:ea typeface="Calibri"/>
                <a:cs typeface="Arial"/>
              </a:rPr>
              <a:t>الاتجاه </a:t>
            </a:r>
            <a:r>
              <a:rPr lang="ar-IQ" sz="2000" i="1" u="sng" dirty="0" smtClean="0">
                <a:solidFill>
                  <a:srgbClr val="FF0000"/>
                </a:solidFill>
                <a:latin typeface="Calibri"/>
                <a:ea typeface="Calibri"/>
                <a:cs typeface="Arial"/>
              </a:rPr>
              <a:t>الثاني</a:t>
            </a:r>
            <a:r>
              <a:rPr lang="en-US" sz="2000" dirty="0" smtClean="0">
                <a:latin typeface="Calibri"/>
                <a:ea typeface="Calibri"/>
                <a:cs typeface="Arial"/>
              </a:rPr>
              <a:t>: </a:t>
            </a:r>
            <a:endParaRPr lang="ar-IQ" sz="2000" dirty="0" smtClean="0">
              <a:latin typeface="Calibri"/>
              <a:ea typeface="Calibri"/>
              <a:cs typeface="Arial"/>
            </a:endParaRPr>
          </a:p>
          <a:p>
            <a:pPr algn="just">
              <a:lnSpc>
                <a:spcPct val="115000"/>
              </a:lnSpc>
              <a:spcAft>
                <a:spcPts val="1000"/>
              </a:spcAft>
            </a:pPr>
            <a:r>
              <a:rPr lang="en-US" sz="2000" dirty="0">
                <a:latin typeface="Calibri"/>
                <a:ea typeface="Calibri"/>
                <a:cs typeface="Arial"/>
              </a:rPr>
              <a:t>: </a:t>
            </a:r>
            <a:r>
              <a:rPr lang="ar-SA" sz="2000" dirty="0">
                <a:latin typeface="Calibri"/>
                <a:ea typeface="Calibri"/>
                <a:cs typeface="Arial"/>
              </a:rPr>
              <a:t>يذهب إلى أنَّ الثورة أو الانقلاب لا تؤدي إلى السقوط التلقائي للدستور، بل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يبقى الدستور قائما ونافذا ولا يُلغى إلّا إذا أراد القائمون بالحركة التغييرية إلغاءه، فمصير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على وفق هذا الرأي يتوقف على إرادة القائمين بالثورة أو الانقلاب فإنَّ شاءوا أبقوا عليه</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وإن شاءوا قاموا بإلغائه</a:t>
            </a:r>
            <a:r>
              <a:rPr lang="en-US" sz="2000" dirty="0">
                <a:latin typeface="Calibri"/>
                <a:ea typeface="Calibri"/>
                <a:cs typeface="Arial"/>
              </a:rPr>
              <a:t>.</a:t>
            </a:r>
          </a:p>
          <a:p>
            <a:pPr algn="just">
              <a:lnSpc>
                <a:spcPct val="115000"/>
              </a:lnSpc>
              <a:spcAft>
                <a:spcPts val="1000"/>
              </a:spcAft>
            </a:pPr>
            <a:r>
              <a:rPr lang="ar-SA" sz="2000" dirty="0">
                <a:latin typeface="Calibri"/>
                <a:ea typeface="Calibri"/>
                <a:cs typeface="Arial"/>
              </a:rPr>
              <a:t>ما تقدّم هو أثر الثورة أو الانقلاب على الدستور، أمّا أثرهما على القوانين الاعتيادية فقد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اتفق الفقه على عدم تأثيرهما عليها، فليس للثورة أو الانقلاب أثر على مثل القانون المدني أو</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التجاري أو قانون العقوبات أو غيرها من القوانين، فتبقى هذه القوانين قائمة ما لم تُعدل أو تُلغى</a:t>
            </a:r>
            <a:endParaRPr lang="en-US" sz="2000" dirty="0">
              <a:latin typeface="Calibri"/>
              <a:ea typeface="Calibri"/>
              <a:cs typeface="Arial"/>
            </a:endParaRPr>
          </a:p>
          <a:p>
            <a:pPr algn="just"/>
            <a:r>
              <a:rPr lang="ar-SA" sz="2000" dirty="0">
                <a:latin typeface="Calibri"/>
                <a:ea typeface="Calibri"/>
                <a:cs typeface="Arial"/>
              </a:rPr>
              <a:t>بنصّ</a:t>
            </a:r>
            <a:r>
              <a:rPr lang="ar-SA" sz="2000" dirty="0">
                <a:ea typeface="Calibri"/>
                <a:cs typeface="Calibri"/>
              </a:rPr>
              <a:t> </a:t>
            </a:r>
            <a:r>
              <a:rPr lang="ar-SA" sz="2000" dirty="0">
                <a:latin typeface="Calibri"/>
                <a:ea typeface="Calibri"/>
                <a:cs typeface="Arial"/>
              </a:rPr>
              <a:t>صريح</a:t>
            </a:r>
            <a:r>
              <a:rPr lang="ar-SA" sz="2000" dirty="0">
                <a:ea typeface="Calibri"/>
                <a:cs typeface="Calibri"/>
              </a:rPr>
              <a:t> </a:t>
            </a:r>
            <a:r>
              <a:rPr lang="ar-SA" sz="2000" dirty="0">
                <a:latin typeface="Calibri"/>
                <a:ea typeface="Calibri"/>
                <a:cs typeface="Arial"/>
              </a:rPr>
              <a:t>أو</a:t>
            </a:r>
            <a:r>
              <a:rPr lang="ar-SA" sz="2000" dirty="0">
                <a:ea typeface="Calibri"/>
                <a:cs typeface="Calibri"/>
              </a:rPr>
              <a:t> </a:t>
            </a:r>
            <a:r>
              <a:rPr lang="ar-SA" sz="2000" dirty="0">
                <a:latin typeface="Calibri"/>
                <a:ea typeface="Calibri"/>
                <a:cs typeface="Arial"/>
              </a:rPr>
              <a:t>ضمني</a:t>
            </a:r>
            <a:endParaRPr lang="en-US" sz="2000" dirty="0">
              <a:effectLst/>
              <a:latin typeface="Calibri"/>
              <a:ea typeface="Calibri"/>
              <a:cs typeface="Arial"/>
            </a:endParaRPr>
          </a:p>
        </p:txBody>
      </p:sp>
    </p:spTree>
    <p:extLst>
      <p:ext uri="{BB962C8B-B14F-4D97-AF65-F5344CB8AC3E}">
        <p14:creationId xmlns:p14="http://schemas.microsoft.com/office/powerpoint/2010/main" val="3956824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305800" cy="4237080"/>
          </a:xfrm>
        </p:spPr>
        <p:txBody>
          <a:bodyPr>
            <a:normAutofit/>
          </a:bodyPr>
          <a:lstStyle/>
          <a:p>
            <a:pPr algn="ctr"/>
            <a:r>
              <a:rPr lang="ar-IQ" dirty="0"/>
              <a:t>هناك حالتان تؤثران على الدستور وتختلف شدة تأثير كل منهما عن الأخرى، الحالة الأولى</a:t>
            </a:r>
            <a:br>
              <a:rPr lang="ar-IQ" dirty="0"/>
            </a:br>
            <a:r>
              <a:rPr lang="ar-IQ" dirty="0"/>
              <a:t>هي حالة </a:t>
            </a:r>
            <a:r>
              <a:rPr lang="ar-IQ" dirty="0">
                <a:solidFill>
                  <a:srgbClr val="FF0000"/>
                </a:solidFill>
              </a:rPr>
              <a:t>تعطيل الدستور </a:t>
            </a:r>
            <a:r>
              <a:rPr lang="ar-IQ" dirty="0"/>
              <a:t>أمّا الحالة الثانية فهي حالة </a:t>
            </a:r>
            <a:r>
              <a:rPr lang="ar-IQ" dirty="0">
                <a:solidFill>
                  <a:srgbClr val="FF0000"/>
                </a:solidFill>
              </a:rPr>
              <a:t>إلغائه</a:t>
            </a:r>
            <a:r>
              <a:rPr lang="ar-IQ" dirty="0"/>
              <a:t>، وفيما يأتي بحث كل من الحالتين:</a:t>
            </a:r>
          </a:p>
        </p:txBody>
      </p:sp>
    </p:spTree>
    <p:extLst>
      <p:ext uri="{BB962C8B-B14F-4D97-AF65-F5344CB8AC3E}">
        <p14:creationId xmlns:p14="http://schemas.microsoft.com/office/powerpoint/2010/main" val="861777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484784"/>
            <a:ext cx="8064896" cy="4680520"/>
          </a:xfrm>
        </p:spPr>
        <p:txBody>
          <a:bodyPr>
            <a:normAutofit fontScale="90000"/>
          </a:bodyPr>
          <a:lstStyle/>
          <a:p>
            <a:pPr algn="r"/>
            <a:r>
              <a:rPr lang="ar-IQ" sz="5400" b="1" dirty="0">
                <a:solidFill>
                  <a:srgbClr val="FF0000"/>
                </a:solidFill>
                <a:latin typeface="Times New Roman,Bold"/>
              </a:rPr>
              <a:t>تعطيل </a:t>
            </a:r>
            <a:r>
              <a:rPr lang="ar-IQ" sz="5400" b="1" dirty="0" smtClean="0">
                <a:solidFill>
                  <a:srgbClr val="FF0000"/>
                </a:solidFill>
                <a:latin typeface="Times New Roman,Bold"/>
              </a:rPr>
              <a:t>الدستور</a:t>
            </a:r>
            <a:br>
              <a:rPr lang="ar-IQ" sz="5400" b="1" dirty="0" smtClean="0">
                <a:solidFill>
                  <a:srgbClr val="FF0000"/>
                </a:solidFill>
                <a:latin typeface="Times New Roman,Bold"/>
              </a:rPr>
            </a:br>
            <a:r>
              <a:rPr lang="ar-IQ" sz="4900" dirty="0">
                <a:latin typeface="Times New Roman"/>
                <a:cs typeface="Times New Roman"/>
              </a:rPr>
              <a:t>المراد بتعطيل الدستور هو إيقاف العمل بمواده ونصوصه، سواء أكان إيقاف العمل ذاك</a:t>
            </a:r>
            <a:br>
              <a:rPr lang="ar-IQ" sz="4900" dirty="0">
                <a:latin typeface="Times New Roman"/>
                <a:cs typeface="Times New Roman"/>
              </a:rPr>
            </a:br>
            <a:r>
              <a:rPr lang="ar-IQ" sz="4900" dirty="0">
                <a:latin typeface="Times New Roman"/>
                <a:cs typeface="Times New Roman"/>
              </a:rPr>
              <a:t>يشمل جميع نصوص الدستور أم أنَّه لا يتعلق إلّا ببعض نصوصه ومواده فحسب، وينقسم تعطيل</a:t>
            </a:r>
            <a:br>
              <a:rPr lang="ar-IQ" sz="4900" dirty="0">
                <a:latin typeface="Times New Roman"/>
                <a:cs typeface="Times New Roman"/>
              </a:rPr>
            </a:br>
            <a:r>
              <a:rPr lang="ar-IQ" sz="4900" dirty="0">
                <a:latin typeface="Times New Roman"/>
                <a:cs typeface="Times New Roman"/>
              </a:rPr>
              <a:t>الدستور إلى قسمين رئيسين، وهما التعطيل </a:t>
            </a:r>
            <a:r>
              <a:rPr lang="ar-IQ" sz="4900" dirty="0">
                <a:solidFill>
                  <a:srgbClr val="FF0000"/>
                </a:solidFill>
                <a:latin typeface="Times New Roman"/>
                <a:cs typeface="Times New Roman"/>
              </a:rPr>
              <a:t>الرسمي والتعطيل الفعلي</a:t>
            </a:r>
            <a:endParaRPr lang="ar-IQ" sz="4900" dirty="0">
              <a:solidFill>
                <a:srgbClr val="FF0000"/>
              </a:solidFill>
            </a:endParaRPr>
          </a:p>
        </p:txBody>
      </p:sp>
    </p:spTree>
    <p:extLst>
      <p:ext uri="{BB962C8B-B14F-4D97-AF65-F5344CB8AC3E}">
        <p14:creationId xmlns:p14="http://schemas.microsoft.com/office/powerpoint/2010/main" val="120249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1691680" y="836712"/>
            <a:ext cx="7056784" cy="555986"/>
          </a:xfrm>
          <a:prstGeom prst="rect">
            <a:avLst/>
          </a:prstGeom>
          <a:noFill/>
        </p:spPr>
        <p:txBody>
          <a:bodyPr wrap="square" rtlCol="1">
            <a:spAutoFit/>
          </a:bodyPr>
          <a:lstStyle/>
          <a:p>
            <a:pPr>
              <a:lnSpc>
                <a:spcPct val="115000"/>
              </a:lnSpc>
              <a:spcAft>
                <a:spcPts val="1000"/>
              </a:spcAft>
            </a:pPr>
            <a:r>
              <a:rPr lang="ar-SA" sz="2800" b="1" dirty="0">
                <a:solidFill>
                  <a:srgbClr val="FF0000"/>
                </a:solidFill>
                <a:latin typeface="Calibri"/>
                <a:ea typeface="Calibri"/>
                <a:cs typeface="Arial"/>
              </a:rPr>
              <a:t>الفرع </a:t>
            </a:r>
            <a:r>
              <a:rPr lang="ar-SA" sz="2800" b="1" dirty="0" smtClean="0">
                <a:solidFill>
                  <a:srgbClr val="FF0000"/>
                </a:solidFill>
                <a:latin typeface="Calibri"/>
                <a:ea typeface="Calibri"/>
                <a:cs typeface="Arial"/>
              </a:rPr>
              <a:t>الأول</a:t>
            </a:r>
            <a:r>
              <a:rPr lang="ar-IQ" sz="2800" b="1" dirty="0" smtClean="0">
                <a:solidFill>
                  <a:srgbClr val="FF0000"/>
                </a:solidFill>
                <a:latin typeface="Calibri"/>
                <a:ea typeface="Calibri"/>
                <a:cs typeface="Arial"/>
              </a:rPr>
              <a:t>: التعطيل الرسمي</a:t>
            </a:r>
            <a:endParaRPr lang="en-US" sz="2800" dirty="0">
              <a:solidFill>
                <a:srgbClr val="FF0000"/>
              </a:solidFill>
              <a:latin typeface="Calibri"/>
              <a:ea typeface="Calibri"/>
              <a:cs typeface="Arial"/>
            </a:endParaRPr>
          </a:p>
        </p:txBody>
      </p:sp>
      <p:sp>
        <p:nvSpPr>
          <p:cNvPr id="9" name="مربع نص 8"/>
          <p:cNvSpPr txBox="1"/>
          <p:nvPr/>
        </p:nvSpPr>
        <p:spPr>
          <a:xfrm>
            <a:off x="467544" y="1772816"/>
            <a:ext cx="8280920" cy="4152740"/>
          </a:xfrm>
          <a:prstGeom prst="rect">
            <a:avLst/>
          </a:prstGeom>
          <a:noFill/>
        </p:spPr>
        <p:txBody>
          <a:bodyPr wrap="square" rtlCol="1">
            <a:spAutoFit/>
          </a:bodyPr>
          <a:lstStyle/>
          <a:p>
            <a:pPr lvl="0" algn="just">
              <a:lnSpc>
                <a:spcPct val="115000"/>
              </a:lnSpc>
              <a:spcAft>
                <a:spcPts val="1000"/>
              </a:spcAft>
            </a:pPr>
            <a:r>
              <a:rPr lang="ar-SA" sz="2000" dirty="0">
                <a:latin typeface="Calibri"/>
                <a:ea typeface="Calibri"/>
                <a:cs typeface="Arial"/>
              </a:rPr>
              <a:t>أنَّ التعطيل الرسمي للدستور يستند إلى نصوص يتضمّنها الدستور </a:t>
            </a:r>
            <a:r>
              <a:rPr lang="ar-SA" sz="2000" dirty="0" smtClean="0">
                <a:latin typeface="Calibri"/>
                <a:ea typeface="Calibri"/>
                <a:cs typeface="Arial"/>
              </a:rPr>
              <a:t>والتي</a:t>
            </a:r>
            <a:r>
              <a:rPr lang="ar-SA" sz="2000" dirty="0">
                <a:solidFill>
                  <a:prstClr val="black"/>
                </a:solidFill>
                <a:latin typeface="Calibri"/>
                <a:ea typeface="Calibri"/>
                <a:cs typeface="Arial"/>
              </a:rPr>
              <a:t> تفيد تعطيل بعض أحكامه، أو تسمح بالتوقف عن العمل بكافة نصوصه وقواعده لظرف </a:t>
            </a:r>
            <a:r>
              <a:rPr lang="ar-SA" sz="2000" dirty="0" smtClean="0">
                <a:solidFill>
                  <a:prstClr val="black"/>
                </a:solidFill>
                <a:latin typeface="Calibri"/>
                <a:ea typeface="Calibri"/>
                <a:cs typeface="Arial"/>
              </a:rPr>
              <a:t>طارئ ولفترة محدودة</a:t>
            </a:r>
            <a:endParaRPr lang="en-US" sz="2000" dirty="0">
              <a:solidFill>
                <a:prstClr val="black"/>
              </a:solidFill>
              <a:latin typeface="Calibri"/>
              <a:ea typeface="Calibri"/>
              <a:cs typeface="Arial"/>
            </a:endParaRPr>
          </a:p>
          <a:p>
            <a:pPr algn="just">
              <a:lnSpc>
                <a:spcPct val="115000"/>
              </a:lnSpc>
              <a:spcAft>
                <a:spcPts val="1000"/>
              </a:spcAft>
            </a:pPr>
            <a:r>
              <a:rPr lang="ar-SA" sz="2000" dirty="0" smtClean="0">
                <a:latin typeface="Calibri"/>
                <a:ea typeface="Calibri"/>
                <a:cs typeface="Arial"/>
              </a:rPr>
              <a:t>حيث </a:t>
            </a:r>
            <a:r>
              <a:rPr lang="ar-SA" sz="2000" dirty="0">
                <a:latin typeface="Calibri"/>
                <a:ea typeface="Calibri"/>
                <a:cs typeface="Arial"/>
              </a:rPr>
              <a:t>قد تتعرض الدولة</a:t>
            </a:r>
            <a:r>
              <a:rPr lang="en-US" sz="2000" dirty="0">
                <a:latin typeface="Calibri"/>
                <a:ea typeface="Calibri"/>
                <a:cs typeface="Arial"/>
              </a:rPr>
              <a:t> )</a:t>
            </a:r>
            <a:r>
              <a:rPr lang="ar-SA" sz="2000" dirty="0">
                <a:latin typeface="Calibri"/>
                <a:ea typeface="Calibri"/>
                <a:cs typeface="Arial"/>
              </a:rPr>
              <a:t>أية دولة</a:t>
            </a:r>
            <a:r>
              <a:rPr lang="en-US" sz="2000" dirty="0">
                <a:latin typeface="Calibri"/>
                <a:ea typeface="Calibri"/>
                <a:cs typeface="Arial"/>
              </a:rPr>
              <a:t>( </a:t>
            </a:r>
            <a:r>
              <a:rPr lang="ar-SA" sz="2000" dirty="0">
                <a:latin typeface="Calibri"/>
                <a:ea typeface="Calibri"/>
                <a:cs typeface="Arial"/>
              </a:rPr>
              <a:t>إلى ظروف غير اعتيادية</a:t>
            </a:r>
            <a:r>
              <a:rPr lang="en-US" sz="2000" dirty="0">
                <a:latin typeface="Calibri"/>
                <a:ea typeface="Calibri"/>
                <a:cs typeface="Arial"/>
              </a:rPr>
              <a:t> )</a:t>
            </a:r>
            <a:r>
              <a:rPr lang="ar-SA" sz="2000" dirty="0">
                <a:latin typeface="Calibri"/>
                <a:ea typeface="Calibri"/>
                <a:cs typeface="Arial"/>
              </a:rPr>
              <a:t>استثنائية</a:t>
            </a:r>
            <a:r>
              <a:rPr lang="en-US" sz="2000" dirty="0">
                <a:latin typeface="Calibri"/>
                <a:ea typeface="Calibri"/>
                <a:cs typeface="Arial"/>
              </a:rPr>
              <a:t>( </a:t>
            </a:r>
            <a:r>
              <a:rPr lang="ar-SA" sz="2000" dirty="0">
                <a:latin typeface="Calibri"/>
                <a:ea typeface="Calibri"/>
                <a:cs typeface="Arial"/>
              </a:rPr>
              <a:t>يصعب التعامل معها من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خلال الالتزام بنصوص الدستور الاعتيادية، ممّا يحتم على السلطات من أجل إدارة الدولة بكفاءة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وسرعة ونجاعة في معالجة الأوضاع الاستثنائية أن تقوم بإيقاف العمل ببعض نصوص</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ونجد أنَّ أغلب الدساتير قد نظرت إلى مثل هذه الأوضاع وقامت بتنظيمها فعلا من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خلال النص على منح إحدى الهيئات العامة في الدولة صلاحيات واسعة من ضمنها إيقاف العمل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ببعض نصوص الدستور من أجل تجاوز الأزمة أو الظرف الاستثنائي، وعادة ما تكون هي</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الهيئة</a:t>
            </a:r>
            <a:r>
              <a:rPr lang="en-US" sz="2000" dirty="0">
                <a:latin typeface="Calibri"/>
                <a:ea typeface="Calibri"/>
                <a:cs typeface="Arial"/>
              </a:rPr>
              <a:t> )</a:t>
            </a:r>
            <a:r>
              <a:rPr lang="ar-SA" sz="2000" dirty="0">
                <a:latin typeface="Calibri"/>
                <a:ea typeface="Calibri"/>
                <a:cs typeface="Arial"/>
              </a:rPr>
              <a:t>أو السلطة</a:t>
            </a:r>
            <a:r>
              <a:rPr lang="en-US" sz="2000" dirty="0">
                <a:latin typeface="Calibri"/>
                <a:ea typeface="Calibri"/>
                <a:cs typeface="Arial"/>
              </a:rPr>
              <a:t>( </a:t>
            </a:r>
            <a:r>
              <a:rPr lang="ar-SA" sz="2000" dirty="0">
                <a:latin typeface="Calibri"/>
                <a:ea typeface="Calibri"/>
                <a:cs typeface="Arial"/>
              </a:rPr>
              <a:t>التنفيذية</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13841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34233" y="1628800"/>
            <a:ext cx="8414231" cy="2225994"/>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فالتعطيل الرسمي يتفق مع مبدأ المشروعية، وهو لا يتفق مع هذا المبدأ إلّا إذا استند إلى</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نص في الدستور، وقد اتجهت العديد من الدساتير للنص عليه أو على منح السلطة التنفيذية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سلطات واسعة أثناء تعرض الدولة لظرف طارئ </a:t>
            </a:r>
            <a:r>
              <a:rPr lang="ar-SA" sz="2000" dirty="0">
                <a:solidFill>
                  <a:srgbClr val="FF0000"/>
                </a:solidFill>
                <a:latin typeface="Calibri"/>
                <a:ea typeface="Calibri"/>
                <a:cs typeface="Arial"/>
              </a:rPr>
              <a:t>كالدستور الفرنسي </a:t>
            </a:r>
            <a:r>
              <a:rPr lang="ar-SA" sz="2000" dirty="0" smtClean="0">
                <a:latin typeface="Calibri"/>
                <a:ea typeface="Calibri"/>
                <a:cs typeface="Arial"/>
              </a:rPr>
              <a:t>لسنة</a:t>
            </a:r>
            <a:r>
              <a:rPr lang="en-US" sz="2000" dirty="0" smtClean="0">
                <a:latin typeface="Calibri"/>
                <a:ea typeface="Calibri"/>
                <a:cs typeface="Arial"/>
              </a:rPr>
              <a:t>(1958 </a:t>
            </a:r>
            <a:r>
              <a:rPr lang="en-US" sz="2000" dirty="0">
                <a:latin typeface="Calibri"/>
                <a:ea typeface="Calibri"/>
                <a:cs typeface="Arial"/>
              </a:rPr>
              <a:t>) </a:t>
            </a:r>
            <a:r>
              <a:rPr lang="ar-SA" sz="2000" dirty="0" smtClean="0">
                <a:latin typeface="Calibri"/>
                <a:ea typeface="Calibri"/>
                <a:cs typeface="Arial"/>
              </a:rPr>
              <a:t>المعد </a:t>
            </a:r>
            <a:r>
              <a:rPr lang="ar-SA" sz="2000" dirty="0">
                <a:latin typeface="Calibri"/>
                <a:ea typeface="Calibri"/>
                <a:cs typeface="Arial"/>
              </a:rPr>
              <a:t>ل</a:t>
            </a:r>
            <a:endParaRPr lang="en-US" sz="2000" dirty="0">
              <a:latin typeface="Calibri"/>
              <a:ea typeface="Calibri"/>
              <a:cs typeface="Arial"/>
            </a:endParaRPr>
          </a:p>
          <a:p>
            <a:pPr algn="just">
              <a:lnSpc>
                <a:spcPct val="115000"/>
              </a:lnSpc>
              <a:spcAft>
                <a:spcPts val="1000"/>
              </a:spcAft>
            </a:pPr>
            <a:r>
              <a:rPr lang="ar-SA" sz="2000" dirty="0">
                <a:solidFill>
                  <a:srgbClr val="FF0000"/>
                </a:solidFill>
                <a:latin typeface="Calibri"/>
                <a:ea typeface="Calibri"/>
                <a:cs typeface="Arial"/>
              </a:rPr>
              <a:t>والدستور البحريني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(2002)</a:t>
            </a:r>
            <a:r>
              <a:rPr lang="ar-SA" sz="2000" dirty="0" smtClean="0">
                <a:solidFill>
                  <a:srgbClr val="FF0000"/>
                </a:solidFill>
                <a:latin typeface="Calibri"/>
                <a:ea typeface="Calibri"/>
                <a:cs typeface="Arial"/>
              </a:rPr>
              <a:t>والدستور </a:t>
            </a:r>
            <a:r>
              <a:rPr lang="ar-SA" sz="2000" dirty="0">
                <a:solidFill>
                  <a:srgbClr val="FF0000"/>
                </a:solidFill>
                <a:latin typeface="Calibri"/>
                <a:ea typeface="Calibri"/>
                <a:cs typeface="Arial"/>
              </a:rPr>
              <a:t>الجزائري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(1996 )</a:t>
            </a:r>
            <a:r>
              <a:rPr lang="ar-SA" sz="2000" dirty="0" smtClean="0">
                <a:latin typeface="Calibri"/>
                <a:ea typeface="Calibri"/>
                <a:cs typeface="Arial"/>
              </a:rPr>
              <a:t>المعدّل </a:t>
            </a:r>
            <a:r>
              <a:rPr lang="ar-SA" sz="2000" dirty="0">
                <a:solidFill>
                  <a:srgbClr val="FF0000"/>
                </a:solidFill>
                <a:latin typeface="Calibri"/>
                <a:ea typeface="Calibri"/>
                <a:cs typeface="Arial"/>
              </a:rPr>
              <a:t>ودستور العراق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(2005)</a:t>
            </a:r>
            <a:endParaRPr lang="en-US" sz="2000" dirty="0">
              <a:solidFill>
                <a:srgbClr val="FF0000"/>
              </a:solidFill>
              <a:effectLst/>
              <a:latin typeface="Calibri"/>
              <a:ea typeface="Calibri"/>
              <a:cs typeface="Arial"/>
            </a:endParaRPr>
          </a:p>
        </p:txBody>
      </p:sp>
    </p:spTree>
    <p:extLst>
      <p:ext uri="{BB962C8B-B14F-4D97-AF65-F5344CB8AC3E}">
        <p14:creationId xmlns:p14="http://schemas.microsoft.com/office/powerpoint/2010/main" val="303901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الثاني: </a:t>
            </a:r>
            <a:r>
              <a:rPr lang="ar-IQ" sz="2800" b="1" dirty="0">
                <a:solidFill>
                  <a:srgbClr val="FF0000"/>
                </a:solidFill>
                <a:latin typeface="Calibri"/>
                <a:ea typeface="Calibri"/>
                <a:cs typeface="Arial"/>
              </a:rPr>
              <a:t>التعطيل </a:t>
            </a:r>
            <a:r>
              <a:rPr lang="ar-IQ" sz="2800" b="1" dirty="0" smtClean="0">
                <a:solidFill>
                  <a:srgbClr val="FF0000"/>
                </a:solidFill>
                <a:latin typeface="Calibri"/>
                <a:ea typeface="Calibri"/>
                <a:cs typeface="Arial"/>
              </a:rPr>
              <a:t>الفعلي</a:t>
            </a:r>
            <a:endParaRPr lang="en-US" sz="2800" dirty="0">
              <a:solidFill>
                <a:srgbClr val="FF0000"/>
              </a:solidFill>
              <a:latin typeface="Calibri"/>
              <a:ea typeface="Calibri"/>
              <a:cs typeface="Arial"/>
            </a:endParaRPr>
          </a:p>
        </p:txBody>
      </p:sp>
      <p:sp>
        <p:nvSpPr>
          <p:cNvPr id="4" name="مربع نص 3"/>
          <p:cNvSpPr txBox="1"/>
          <p:nvPr/>
        </p:nvSpPr>
        <p:spPr>
          <a:xfrm>
            <a:off x="467544" y="1772816"/>
            <a:ext cx="8280920" cy="3316614"/>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يحدث أن تقوم سلطة ما في الدولة بإيقاف العمل ببعض نصوص الدستور من دون أن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يوجد نص في الدستور يخول تلك السلطة مثل هذا الإيقاف أو مع عدم الإعلان عنه بالطريقة</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المنصوص عليها، وهنا قد يصعب اكتشاف مثل هذا الإيقاف، ويمكن تشخيصه من خلال دراسة</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الواقع السياسي في الدولة ومقارنته بالنصوص الدستورية ويمكن الاستدلال من خلال هذه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المقارنة على تعطيل بعض نصوص وأحكام الدستور، وقد يكون من أمثلة هذا القسم هو تعطيل</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المادة </a:t>
            </a:r>
            <a:r>
              <a:rPr lang="en-US" sz="2000" dirty="0">
                <a:latin typeface="Calibri"/>
                <a:ea typeface="Calibri"/>
                <a:cs typeface="Arial"/>
              </a:rPr>
              <a:t>)</a:t>
            </a:r>
            <a:r>
              <a:rPr lang="ar-SA" sz="2000" dirty="0">
                <a:latin typeface="Calibri"/>
                <a:ea typeface="Calibri"/>
                <a:cs typeface="Arial"/>
              </a:rPr>
              <a:t>السادسة </a:t>
            </a:r>
            <a:r>
              <a:rPr lang="ar-SA" sz="2000" dirty="0" smtClean="0">
                <a:latin typeface="Calibri"/>
                <a:ea typeface="Calibri"/>
                <a:cs typeface="Arial"/>
              </a:rPr>
              <a:t>ولستون</a:t>
            </a:r>
            <a:r>
              <a:rPr lang="en-US" sz="2000" dirty="0" smtClean="0">
                <a:latin typeface="Calibri"/>
                <a:ea typeface="Calibri"/>
                <a:cs typeface="Arial"/>
              </a:rPr>
              <a:t>( </a:t>
            </a:r>
            <a:r>
              <a:rPr lang="ar-SA" sz="2000" dirty="0">
                <a:latin typeface="Calibri"/>
                <a:ea typeface="Calibri"/>
                <a:cs typeface="Arial"/>
              </a:rPr>
              <a:t>من القانون الأساسي العراقي لسنة</a:t>
            </a:r>
            <a:r>
              <a:rPr lang="en-US" sz="2000" dirty="0">
                <a:latin typeface="Calibri"/>
                <a:ea typeface="Calibri"/>
                <a:cs typeface="Arial"/>
              </a:rPr>
              <a:t> </a:t>
            </a:r>
            <a:r>
              <a:rPr lang="en-US" sz="2000" dirty="0" smtClean="0">
                <a:latin typeface="Calibri"/>
                <a:ea typeface="Calibri"/>
                <a:cs typeface="Arial"/>
              </a:rPr>
              <a:t>( </a:t>
            </a:r>
            <a:r>
              <a:rPr lang="en-US" sz="2000" dirty="0" smtClean="0">
                <a:solidFill>
                  <a:srgbClr val="FF0000"/>
                </a:solidFill>
                <a:latin typeface="Calibri"/>
                <a:ea typeface="Calibri"/>
                <a:cs typeface="Arial"/>
              </a:rPr>
              <a:t>1925</a:t>
            </a:r>
            <a:r>
              <a:rPr lang="en-US" sz="2000" dirty="0" smtClean="0">
                <a:latin typeface="Calibri"/>
                <a:ea typeface="Calibri"/>
                <a:cs typeface="Arial"/>
              </a:rPr>
              <a:t>) </a:t>
            </a:r>
            <a:r>
              <a:rPr lang="ar-SA" sz="2000" dirty="0">
                <a:latin typeface="Calibri"/>
                <a:ea typeface="Calibri"/>
                <a:cs typeface="Arial"/>
              </a:rPr>
              <a:t>والتي منحت مجلس</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النواب الحق في سحب الثقة عن الحكومة، إلّا أنَّ الواقع السياسي أثبت أنَّ هذه المادة قد تم إيقافها </a:t>
            </a:r>
            <a:endParaRPr lang="en-US" sz="2000" dirty="0">
              <a:effectLst/>
              <a:latin typeface="Calibri"/>
              <a:ea typeface="Calibri"/>
              <a:cs typeface="Arial"/>
            </a:endParaRPr>
          </a:p>
        </p:txBody>
      </p:sp>
    </p:spTree>
    <p:extLst>
      <p:ext uri="{BB962C8B-B14F-4D97-AF65-F5344CB8AC3E}">
        <p14:creationId xmlns:p14="http://schemas.microsoft.com/office/powerpoint/2010/main" val="82455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IQ" sz="2800" b="1" dirty="0" smtClean="0">
                <a:solidFill>
                  <a:srgbClr val="FF0000"/>
                </a:solidFill>
                <a:latin typeface="Calibri"/>
                <a:ea typeface="Calibri"/>
                <a:cs typeface="Arial"/>
              </a:rPr>
              <a:t>المطلب الثاني: الغاء الدستور</a:t>
            </a:r>
            <a:endParaRPr lang="en-US" sz="2800" dirty="0">
              <a:solidFill>
                <a:srgbClr val="FF0000"/>
              </a:solidFill>
              <a:latin typeface="Calibri"/>
              <a:ea typeface="Calibri"/>
              <a:cs typeface="Arial"/>
            </a:endParaRPr>
          </a:p>
        </p:txBody>
      </p:sp>
      <p:sp>
        <p:nvSpPr>
          <p:cNvPr id="4" name="مربع نص 3"/>
          <p:cNvSpPr txBox="1"/>
          <p:nvPr/>
        </p:nvSpPr>
        <p:spPr>
          <a:xfrm>
            <a:off x="323528" y="2276872"/>
            <a:ext cx="8280920" cy="1870064"/>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يمثل إلغاء الدستور لحظة إفنائه وموته، إذ إنَّ إلغاء الدستور يمثل إعدام نصوصه وقواعده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المدوّنة وإقصائه من التنظيم القانوني للدولة، وعليه فإنَّنا نعني بإلغاء الدستور إفناء جميع</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نصوصه لا بعضها، ولإلغاء الدستور طريقان، اعتيادي وغير اعتيادي، وسنبيّن كلا منهما فيما</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يأتي</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268248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الاول: الطريق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467544" y="1772816"/>
            <a:ext cx="8280920" cy="2834430"/>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يُراد بالطريق الاعتيادي لإلغاء الدستور هو إفناء قواعده أو إنهاء العمل بها على وفق</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إجراء رسمي، من سلطة مختصة، وبوساطة القواعد والإجراءات التي نصّ عليها الدستور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لوضع حدّ لوجوده، فيتم إلغاء الدستور بهذا الطريق بشكل رسمي ليتسنى إحلال دستور جديد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محله، ويتضح </a:t>
            </a:r>
            <a:r>
              <a:rPr lang="ar-IQ" sz="2000" dirty="0" smtClean="0">
                <a:latin typeface="Calibri"/>
                <a:ea typeface="Calibri"/>
                <a:cs typeface="Arial"/>
              </a:rPr>
              <a:t>مما</a:t>
            </a:r>
            <a:r>
              <a:rPr lang="ar-SA" sz="2000" dirty="0" smtClean="0">
                <a:latin typeface="Calibri"/>
                <a:ea typeface="Calibri"/>
                <a:cs typeface="Arial"/>
              </a:rPr>
              <a:t> </a:t>
            </a:r>
            <a:r>
              <a:rPr lang="ar-SA" sz="2000" dirty="0">
                <a:latin typeface="Calibri"/>
                <a:ea typeface="Calibri"/>
                <a:cs typeface="Arial"/>
              </a:rPr>
              <a:t>تقدّم أنَّ إلغاء الدستور بالطريق الاعتيادي يتم من دون اللجوء إلى العنف حيث</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يتم استبدال الدستور بآخر جديد تنسجم أحكامه والتطورات السياسية والاقتصادية والاجتماعية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الطارئة إلى المجتمع</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98437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654076"/>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الاول: الطريق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435833" y="1464706"/>
            <a:ext cx="8280920" cy="5268109"/>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يُراد بالطريق الاعتيادي لإلغاء الدستور هو إفناء قواعده أو إنهاء العمل بها على وفق</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إجراء رسمي، من سلطة مختصة، وبوساطة القواعد والإجراءات التي نصّ عليها الدستور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لوضع حدّ لوجوده، فيتم إلغاء الدستور بهذا الطريق بشكل رسمي ليتسنى إحلال دستور جديد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محله، ويتضح </a:t>
            </a:r>
            <a:r>
              <a:rPr lang="ar-IQ" sz="2000" dirty="0" smtClean="0">
                <a:latin typeface="Calibri"/>
                <a:ea typeface="Calibri"/>
                <a:cs typeface="Arial"/>
              </a:rPr>
              <a:t>مما</a:t>
            </a:r>
            <a:r>
              <a:rPr lang="ar-SA" sz="2000" dirty="0" smtClean="0">
                <a:latin typeface="Calibri"/>
                <a:ea typeface="Calibri"/>
                <a:cs typeface="Arial"/>
              </a:rPr>
              <a:t> </a:t>
            </a:r>
            <a:r>
              <a:rPr lang="ar-SA" sz="2000" dirty="0">
                <a:latin typeface="Calibri"/>
                <a:ea typeface="Calibri"/>
                <a:cs typeface="Arial"/>
              </a:rPr>
              <a:t>تقدّم أنَّ إلغاء الدستور بالطريق الاعتيادي يتم من دون اللجوء إلى العنف حيث</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يتم استبدال الدستور بآخر جديد تنسجم أحكامه والتطورات السياسية والاقتصادية والاجتماعية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الطارئة إلى المجتمع</a:t>
            </a:r>
            <a:r>
              <a:rPr lang="en-US" sz="2000" dirty="0" smtClean="0">
                <a:latin typeface="Calibri"/>
                <a:ea typeface="Calibri"/>
                <a:cs typeface="Arial"/>
              </a:rPr>
              <a:t>.</a:t>
            </a:r>
            <a:endParaRPr lang="ar-IQ" sz="2000" dirty="0" smtClean="0">
              <a:latin typeface="Calibri"/>
              <a:ea typeface="Calibri"/>
              <a:cs typeface="Arial"/>
            </a:endParaRPr>
          </a:p>
          <a:p>
            <a:pPr>
              <a:lnSpc>
                <a:spcPct val="115000"/>
              </a:lnSpc>
              <a:spcAft>
                <a:spcPts val="1000"/>
              </a:spcAft>
            </a:pPr>
            <a:r>
              <a:rPr lang="ar-SA" sz="2000" dirty="0">
                <a:latin typeface="Calibri"/>
                <a:ea typeface="Calibri"/>
                <a:cs typeface="Arial"/>
              </a:rPr>
              <a:t>والدساتير التي تنصّ على طريقة إلغائها هي دساتير قليلة، وقد يكون </a:t>
            </a:r>
            <a:r>
              <a:rPr lang="ar-SA" sz="2000" b="1" dirty="0">
                <a:solidFill>
                  <a:srgbClr val="FF0000"/>
                </a:solidFill>
                <a:latin typeface="Calibri"/>
                <a:ea typeface="Calibri"/>
                <a:cs typeface="Arial"/>
              </a:rPr>
              <a:t>الدستور الفرنسي</a:t>
            </a:r>
            <a:endParaRPr lang="en-US" sz="2000" b="1" dirty="0">
              <a:solidFill>
                <a:srgbClr val="FF0000"/>
              </a:solidFill>
              <a:latin typeface="Calibri"/>
              <a:ea typeface="Calibri"/>
              <a:cs typeface="Arial"/>
            </a:endParaRPr>
          </a:p>
          <a:p>
            <a:pPr>
              <a:lnSpc>
                <a:spcPct val="115000"/>
              </a:lnSpc>
              <a:spcAft>
                <a:spcPts val="1000"/>
              </a:spcAft>
            </a:pPr>
            <a:r>
              <a:rPr lang="ar-SA" sz="2000" dirty="0">
                <a:latin typeface="Calibri"/>
                <a:ea typeface="Calibri"/>
                <a:cs typeface="Arial"/>
              </a:rPr>
              <a:t>لسنة</a:t>
            </a:r>
            <a:r>
              <a:rPr lang="en-US" sz="2000" dirty="0">
                <a:latin typeface="Calibri"/>
                <a:ea typeface="Calibri"/>
                <a:cs typeface="Arial"/>
              </a:rPr>
              <a:t> </a:t>
            </a:r>
            <a:r>
              <a:rPr lang="en-US" sz="2000" b="1" dirty="0" smtClean="0">
                <a:solidFill>
                  <a:srgbClr val="FF0000"/>
                </a:solidFill>
                <a:latin typeface="Calibri"/>
                <a:ea typeface="Calibri"/>
                <a:cs typeface="Arial"/>
              </a:rPr>
              <a:t>(1875) </a:t>
            </a:r>
            <a:r>
              <a:rPr lang="ar-SA" sz="2000" dirty="0">
                <a:latin typeface="Calibri"/>
                <a:ea typeface="Calibri"/>
                <a:cs typeface="Arial"/>
              </a:rPr>
              <a:t>الأنموذج الفريد للدساتير التي تنصّ على طريقة إلغائها، وهنا علينا أن نميّز بين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نوعين من الدساتير الأول هي الدساتير المرنة، ولا خلاف في أنَّ إلغاء هذا النوع من الدساتير يتم</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بالطريقة ذاتها التي يتم فيها إلغاء القانون الاعتيادي، ولكن الخلاف يثار بالنسبة إلى الدساتير</a:t>
            </a:r>
            <a:endParaRPr lang="en-US" sz="2000" dirty="0">
              <a:latin typeface="Calibri"/>
              <a:ea typeface="Calibri"/>
              <a:cs typeface="Arial"/>
            </a:endParaRPr>
          </a:p>
          <a:p>
            <a:pPr algn="just">
              <a:lnSpc>
                <a:spcPct val="115000"/>
              </a:lnSpc>
              <a:spcAft>
                <a:spcPts val="1000"/>
              </a:spcAft>
            </a:pPr>
            <a:endParaRPr lang="en-US" sz="2000" dirty="0">
              <a:effectLst/>
              <a:latin typeface="Calibri"/>
              <a:ea typeface="Calibri"/>
              <a:cs typeface="Arial"/>
            </a:endParaRPr>
          </a:p>
        </p:txBody>
      </p:sp>
    </p:spTree>
    <p:extLst>
      <p:ext uri="{BB962C8B-B14F-4D97-AF65-F5344CB8AC3E}">
        <p14:creationId xmlns:p14="http://schemas.microsoft.com/office/powerpoint/2010/main" val="3565589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1346</Words>
  <Application>Microsoft Office PowerPoint</Application>
  <PresentationFormat>عرض على الشاشة (3:4)‏</PresentationFormat>
  <Paragraphs>111</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تدفق</vt:lpstr>
      <vt:lpstr>جامعة النهرين  كلية الحقوق</vt:lpstr>
      <vt:lpstr>هناك حالتان تؤثران على الدستور وتختلف شدة تأثير كل منهما عن الأخرى، الحالة الأولى هي حالة تعطيل الدستور أمّا الحالة الثانية فهي حالة إلغائه، وفيما يأتي بحث كل من الحالتين:</vt:lpstr>
      <vt:lpstr>تعطيل الدستور المراد بتعطيل الدستور هو إيقاف العمل بمواده ونصوصه، سواء أكان إيقاف العمل ذاك يشمل جميع نصوص الدستور أم أنَّه لا يتعلق إلّا ببعض نصوصه ومواده فحسب، وينقسم تعطيل الدستور إلى قسمين رئيسين، وهما التعطيل الرسمي والتعطيل الفعلي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النهرين  كلية الحقوق</dc:title>
  <dc:creator>سيف للحاسبات</dc:creator>
  <cp:lastModifiedBy>سيف للحاسبات</cp:lastModifiedBy>
  <cp:revision>15</cp:revision>
  <dcterms:created xsi:type="dcterms:W3CDTF">2019-02-15T15:43:26Z</dcterms:created>
  <dcterms:modified xsi:type="dcterms:W3CDTF">2020-01-06T18:21:31Z</dcterms:modified>
</cp:coreProperties>
</file>