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محاضرات في مادة </a:t>
            </a:r>
            <a:r>
              <a:rPr lang="ar-IQ" dirty="0" smtClean="0"/>
              <a:t>قانون التنفيذ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26968" cy="2337374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المرحلة </a:t>
            </a:r>
            <a:r>
              <a:rPr lang="ar-IQ" sz="3600" b="1" dirty="0" smtClean="0">
                <a:solidFill>
                  <a:srgbClr val="FF0000"/>
                </a:solidFill>
              </a:rPr>
              <a:t>الرابعة </a:t>
            </a:r>
            <a:r>
              <a:rPr lang="ar-IQ" sz="3600" b="1" dirty="0" smtClean="0">
                <a:solidFill>
                  <a:srgbClr val="FF0000"/>
                </a:solidFill>
              </a:rPr>
              <a:t>/المحاضرة الرابعة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العام </a:t>
            </a:r>
            <a:r>
              <a:rPr lang="ar-IQ" sz="3600" b="1" dirty="0" smtClean="0">
                <a:solidFill>
                  <a:srgbClr val="FF0000"/>
                </a:solidFill>
              </a:rPr>
              <a:t>الدراسي2019-2020 </a:t>
            </a:r>
            <a:endParaRPr lang="ar-IQ" sz="36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الفصل الدراسي </a:t>
            </a:r>
            <a:r>
              <a:rPr lang="ar-IQ" sz="3600" b="1" dirty="0" smtClean="0">
                <a:solidFill>
                  <a:srgbClr val="FF0000"/>
                </a:solidFill>
              </a:rPr>
              <a:t>الأول</a:t>
            </a:r>
            <a:endParaRPr lang="ar-IQ" sz="36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م. زهراء مبروك عبد الله الربيعي</a:t>
            </a:r>
          </a:p>
          <a:p>
            <a:pPr algn="ctr"/>
            <a:endParaRPr lang="ar-IQ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السلطة المختصة بالتنفيذ وفقاً لقانون تحصيل الديون الحكومية رقم 56 لسنة 1977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3600" dirty="0" err="1" smtClean="0"/>
              <a:t>الاصل</a:t>
            </a:r>
            <a:r>
              <a:rPr lang="ar-IQ" sz="3600" dirty="0" smtClean="0"/>
              <a:t> أن مديريات التنفيذ هي المختصة </a:t>
            </a:r>
            <a:r>
              <a:rPr lang="ar-IQ" sz="3600" dirty="0" smtClean="0"/>
              <a:t>بالتنفيذ إلا أن المشرع استثناءاً من </a:t>
            </a:r>
            <a:r>
              <a:rPr lang="ar-IQ" sz="3600" dirty="0" err="1" smtClean="0"/>
              <a:t>الاصل</a:t>
            </a:r>
            <a:r>
              <a:rPr lang="ar-IQ" sz="3600" dirty="0" smtClean="0"/>
              <a:t> المذكور نص على تخويل بعض صلاحيات هذه المديريات </a:t>
            </a:r>
            <a:r>
              <a:rPr lang="ar-IQ" sz="3600" dirty="0" err="1" smtClean="0"/>
              <a:t>الى</a:t>
            </a:r>
            <a:r>
              <a:rPr lang="ar-IQ" sz="3600" dirty="0" smtClean="0"/>
              <a:t> جهات رسمية أخرى فيما يتعلق بتحصيل الديون الحكومية وذلك بموجب قانون تحصيل الديون الحكومية رقم 56 لسنة 1977 .</a:t>
            </a:r>
            <a:endParaRPr lang="ar-IQ" sz="3600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/>
              <a:t>الديون الحكومية والجهات المخولة بتحصيلها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ar-IQ" sz="3200" dirty="0" smtClean="0"/>
              <a:t> </a:t>
            </a:r>
            <a:r>
              <a:rPr lang="ar-IQ" sz="3200" dirty="0" err="1" smtClean="0"/>
              <a:t>تنص</a:t>
            </a:r>
            <a:r>
              <a:rPr lang="ar-IQ" sz="3200" dirty="0" smtClean="0"/>
              <a:t> المادة </a:t>
            </a:r>
            <a:r>
              <a:rPr lang="ar-IQ" sz="3200" dirty="0" err="1" smtClean="0"/>
              <a:t>الاولى</a:t>
            </a:r>
            <a:r>
              <a:rPr lang="ar-IQ" sz="3200" dirty="0" smtClean="0"/>
              <a:t> من قانون تحصيل الديون الحكومية النافذ على( يطبق هذا القانون على المبالغ والفوائد والإضافات والغرامات ...... )المتعلقة بالمبالغ المبينة بهذه المادة </a:t>
            </a:r>
          </a:p>
          <a:p>
            <a:pPr algn="just">
              <a:buNone/>
            </a:pPr>
            <a:r>
              <a:rPr lang="ar-IQ" sz="3200" dirty="0" smtClean="0"/>
              <a:t>فتطبيق هذا القانون لا يقتصر على المبالغ المذكور في المادة </a:t>
            </a:r>
            <a:r>
              <a:rPr lang="ar-IQ" sz="3200" dirty="0" err="1" smtClean="0"/>
              <a:t>اعلاه</a:t>
            </a:r>
            <a:r>
              <a:rPr lang="ar-IQ" sz="3200" dirty="0" smtClean="0"/>
              <a:t> وإنما هو يطبق عليها وعلى الفوائد والإضافات والغرامات المتعلقة بتلك المبالغ .</a:t>
            </a:r>
            <a:endParaRPr lang="ar-IQ" sz="3200" dirty="0" smtClean="0"/>
          </a:p>
          <a:p>
            <a:pPr algn="just"/>
            <a:endParaRPr lang="ar-IQ" sz="3200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/>
              <a:t>الجهة المختصة بتحصيل الديون الحكومية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25112"/>
          </a:xfrm>
        </p:spPr>
        <p:txBody>
          <a:bodyPr/>
          <a:lstStyle/>
          <a:p>
            <a:pPr algn="just">
              <a:buNone/>
            </a:pPr>
            <a:r>
              <a:rPr lang="ar-IQ" sz="3200" dirty="0" smtClean="0"/>
              <a:t>إن الجهة المختصة بتحصيل الديون الحكومية وفقاً لقانون تحصيل الديون الحكومية النافذ حسب المادة الثانية من هذا القانون , الجهات الرسمية التالية :</a:t>
            </a:r>
          </a:p>
          <a:p>
            <a:pPr algn="just">
              <a:buNone/>
            </a:pPr>
            <a:r>
              <a:rPr lang="ar-IQ" sz="3200" dirty="0" smtClean="0"/>
              <a:t>1- الوزراء ووكلاء الوزارات .</a:t>
            </a:r>
          </a:p>
          <a:p>
            <a:pPr algn="just">
              <a:buNone/>
            </a:pPr>
            <a:r>
              <a:rPr lang="ar-IQ" sz="3200" dirty="0" smtClean="0"/>
              <a:t>2-</a:t>
            </a:r>
            <a:r>
              <a:rPr lang="ar-IQ" sz="3200" dirty="0" err="1" smtClean="0"/>
              <a:t>المين</a:t>
            </a:r>
            <a:r>
              <a:rPr lang="ar-IQ" sz="3200" dirty="0" smtClean="0"/>
              <a:t> العاصمة ومدراء البلديات في مراكز المحافظات .</a:t>
            </a:r>
          </a:p>
          <a:p>
            <a:pPr algn="just">
              <a:buNone/>
            </a:pPr>
            <a:r>
              <a:rPr lang="ar-IQ" sz="3200" dirty="0" smtClean="0"/>
              <a:t>3- المحافظين .</a:t>
            </a:r>
          </a:p>
          <a:p>
            <a:pPr algn="just">
              <a:buNone/>
            </a:pPr>
            <a:r>
              <a:rPr lang="ar-IQ" sz="3200" dirty="0" smtClean="0"/>
              <a:t>4- رؤساء المؤسسات والمدراء العامين .</a:t>
            </a:r>
            <a:endParaRPr lang="ar-IQ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5- أي موظف </a:t>
            </a:r>
            <a:r>
              <a:rPr lang="ar-IQ" dirty="0" err="1" smtClean="0"/>
              <a:t>اخر</a:t>
            </a:r>
            <a:r>
              <a:rPr lang="ar-IQ" dirty="0" smtClean="0"/>
              <a:t> لا تقل درجته عن الدرجة الرابعة من قانون الخدمة المدنية أو ما يقابلها في قوانين وقواعد الخدمة المدنية ,بتخويل من الوزير المختص.</a:t>
            </a:r>
          </a:p>
          <a:p>
            <a:r>
              <a:rPr lang="ar-IQ" dirty="0" smtClean="0"/>
              <a:t>6- مدراء النواحي إلا أن صلاحيتهم تقتصر على مجرد توجيه الإنذار للمدين إذ ليس لهم حق </a:t>
            </a:r>
            <a:r>
              <a:rPr lang="ar-IQ" dirty="0" err="1" smtClean="0"/>
              <a:t>إتخاذ</a:t>
            </a:r>
            <a:r>
              <a:rPr lang="ar-IQ" dirty="0" smtClean="0"/>
              <a:t>  الإجراءات التنفيذية الأخرى . 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/>
              <a:t>صلاحيات الجهات المخولة بتطبيق قانون تحصيل الديون الحكومية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ar-IQ" sz="2800" dirty="0" smtClean="0">
                <a:solidFill>
                  <a:schemeClr val="tx1"/>
                </a:solidFill>
              </a:rPr>
              <a:t>إن قانون تحصيل الديون الحكومية لا يمنح الدوائر </a:t>
            </a:r>
            <a:r>
              <a:rPr lang="ar-IQ" sz="2800" dirty="0" smtClean="0">
                <a:solidFill>
                  <a:schemeClr val="tx1"/>
                </a:solidFill>
              </a:rPr>
              <a:t>المخولة بتطبيق جميع صلاحيات مديريات التنفيذ وإنما يمنحها بعض هذه الصلاحيات .</a:t>
            </a:r>
          </a:p>
          <a:p>
            <a:pPr lvl="1" algn="just"/>
            <a:r>
              <a:rPr lang="ar-IQ" sz="2800" dirty="0" smtClean="0">
                <a:solidFill>
                  <a:schemeClr val="tx1"/>
                </a:solidFill>
              </a:rPr>
              <a:t>وهذه الصلاحيات تختلف باختلاف المال محل التنفيذ وما إذا كان منقولاً أو عقاراً كما أن التنفيذ قد يؤدي </a:t>
            </a:r>
            <a:r>
              <a:rPr lang="ar-IQ" sz="2800" dirty="0" err="1" smtClean="0">
                <a:solidFill>
                  <a:schemeClr val="tx1"/>
                </a:solidFill>
              </a:rPr>
              <a:t>الى</a:t>
            </a:r>
            <a:r>
              <a:rPr lang="ar-IQ" sz="2800" dirty="0" smtClean="0">
                <a:solidFill>
                  <a:schemeClr val="tx1"/>
                </a:solidFill>
              </a:rPr>
              <a:t> حبس المدين .</a:t>
            </a:r>
            <a:endParaRPr lang="ar-IQ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295</TotalTime>
  <Words>279</Words>
  <Application>Microsoft Office PowerPoint</Application>
  <PresentationFormat>عرض على الشاشة (3:4)‏</PresentationFormat>
  <Paragraphs>21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حضري</vt:lpstr>
      <vt:lpstr>محاضرات في مادة قانون التنفيذ</vt:lpstr>
      <vt:lpstr>السلطة المختصة بالتنفيذ وفقاً لقانون تحصيل الديون الحكومية رقم 56 لسنة 1977 </vt:lpstr>
      <vt:lpstr>الشريحة 3</vt:lpstr>
      <vt:lpstr>الديون الحكومية والجهات المخولة بتحصيلها </vt:lpstr>
      <vt:lpstr>الجهة المختصة بتحصيل الديون الحكومية</vt:lpstr>
      <vt:lpstr>الشريحة 6</vt:lpstr>
      <vt:lpstr>صلاحيات الجهات المخولة بتطبيق قانون تحصيل الديون الحكومية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مادة مدخل القانون</dc:title>
  <dc:creator>dell</dc:creator>
  <cp:lastModifiedBy>DR.Ahmed Saker 2O14</cp:lastModifiedBy>
  <cp:revision>77</cp:revision>
  <dcterms:created xsi:type="dcterms:W3CDTF">2019-04-14T09:27:59Z</dcterms:created>
  <dcterms:modified xsi:type="dcterms:W3CDTF">2020-01-19T20:03:10Z</dcterms:modified>
</cp:coreProperties>
</file>