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63" r:id="rId5"/>
    <p:sldId id="264" r:id="rId6"/>
    <p:sldId id="261" r:id="rId7"/>
    <p:sldId id="259" r:id="rId8"/>
    <p:sldId id="260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6B4BD6-E2B7-42F7-BE87-5C9AED970B9C}" type="datetimeFigureOut">
              <a:rPr lang="ar-IQ" smtClean="0"/>
              <a:pPr/>
              <a:t>24/05/1441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23528" y="1268760"/>
            <a:ext cx="8458200" cy="1470025"/>
          </a:xfrm>
        </p:spPr>
        <p:txBody>
          <a:bodyPr/>
          <a:lstStyle/>
          <a:p>
            <a:r>
              <a:rPr lang="ar-IQ" dirty="0" smtClean="0"/>
              <a:t>محاضرات في مادة </a:t>
            </a:r>
            <a:r>
              <a:rPr lang="ar-IQ" dirty="0" smtClean="0"/>
              <a:t>قانون التنفيذ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57200" y="2780928"/>
            <a:ext cx="5626968" cy="3456384"/>
          </a:xfrm>
        </p:spPr>
        <p:txBody>
          <a:bodyPr>
            <a:noAutofit/>
          </a:bodyPr>
          <a:lstStyle/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المرحلة </a:t>
            </a:r>
            <a:r>
              <a:rPr lang="ar-IQ" sz="3600" b="1" dirty="0" smtClean="0">
                <a:solidFill>
                  <a:srgbClr val="FF0000"/>
                </a:solidFill>
              </a:rPr>
              <a:t>الرابعة </a:t>
            </a:r>
            <a:r>
              <a:rPr lang="ar-IQ" sz="3600" b="1" dirty="0" smtClean="0">
                <a:solidFill>
                  <a:srgbClr val="FF0000"/>
                </a:solidFill>
              </a:rPr>
              <a:t>/ المحاضرة السادسة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العام الدراسي </a:t>
            </a:r>
            <a:r>
              <a:rPr lang="ar-IQ" sz="3600" b="1" dirty="0" smtClean="0">
                <a:solidFill>
                  <a:srgbClr val="FF0000"/>
                </a:solidFill>
              </a:rPr>
              <a:t>2019 -2020</a:t>
            </a:r>
            <a:endParaRPr lang="ar-IQ" sz="3600" b="1" dirty="0" smtClean="0">
              <a:solidFill>
                <a:srgbClr val="FF0000"/>
              </a:solidFill>
            </a:endParaRP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الفصل الدراسي </a:t>
            </a:r>
            <a:r>
              <a:rPr lang="ar-IQ" sz="3600" b="1" dirty="0" smtClean="0">
                <a:solidFill>
                  <a:srgbClr val="FF0000"/>
                </a:solidFill>
              </a:rPr>
              <a:t>الأول</a:t>
            </a:r>
            <a:endParaRPr lang="ar-IQ" sz="3600" b="1" dirty="0" smtClean="0">
              <a:solidFill>
                <a:srgbClr val="FF0000"/>
              </a:solidFill>
            </a:endParaRP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م. زهراء مبروك عبد الله الربيعي</a:t>
            </a:r>
          </a:p>
          <a:p>
            <a:pPr algn="ctr"/>
            <a:endParaRPr lang="ar-IQ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المحررات التنفيذية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المحررات التنفيذية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sz="3600" dirty="0" err="1" smtClean="0"/>
              <a:t>تنص</a:t>
            </a:r>
            <a:r>
              <a:rPr lang="ar-IQ" sz="3600" dirty="0" smtClean="0"/>
              <a:t> المادة (13)من قانون التنفيذ النافذ على شروط الحق محل التنفيذ كما أن المادة (14)منه تحدد المحررات القابلة للتنفيذ إضافة لذلك </a:t>
            </a:r>
            <a:r>
              <a:rPr lang="ar-IQ" sz="3600" dirty="0" smtClean="0"/>
              <a:t>فإن هناك وثائق </a:t>
            </a:r>
            <a:r>
              <a:rPr lang="ar-IQ" sz="3600" dirty="0" err="1" smtClean="0"/>
              <a:t>اخرى</a:t>
            </a:r>
            <a:r>
              <a:rPr lang="ar-IQ" sz="3600" dirty="0" smtClean="0"/>
              <a:t> منحها المشرع قوة التنفيذ وفقاً لقوانين </a:t>
            </a:r>
            <a:r>
              <a:rPr lang="ar-IQ" sz="3600" dirty="0" err="1" smtClean="0"/>
              <a:t>اخرى</a:t>
            </a:r>
            <a:r>
              <a:rPr lang="ar-IQ" sz="3600" dirty="0" smtClean="0"/>
              <a:t>.</a:t>
            </a:r>
            <a:endParaRPr lang="ar-IQ" sz="3600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شروط محل التنفيذ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3600" b="1" dirty="0" err="1" smtClean="0"/>
              <a:t>تنص</a:t>
            </a:r>
            <a:r>
              <a:rPr lang="ar-IQ" sz="3600" b="1" dirty="0" smtClean="0"/>
              <a:t> المادة 13 من قانون التنفيذ على أنه يجب أن يكون الحق في المحرر التنفيذي معلوماً ومستحقاً وغير معلق على شرط , ولم يكن مخالفاً للنظام العام أو </a:t>
            </a:r>
            <a:r>
              <a:rPr lang="ar-IQ" sz="3600" b="1" dirty="0" err="1" smtClean="0"/>
              <a:t>الاداب</a:t>
            </a:r>
            <a:endParaRPr lang="ar-IQ" sz="3600" b="1" dirty="0" smtClean="0"/>
          </a:p>
          <a:p>
            <a:pPr algn="just"/>
            <a:endParaRPr lang="ar-IQ" sz="3200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أن يكون محل الحق معلوماً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3600" b="1" dirty="0" smtClean="0"/>
              <a:t>أي أن يكون محدداً على </a:t>
            </a:r>
            <a:r>
              <a:rPr lang="ar-IQ" sz="3600" b="1" dirty="0" err="1" smtClean="0"/>
              <a:t>اساس</a:t>
            </a:r>
            <a:r>
              <a:rPr lang="ar-IQ" sz="3600" b="1" dirty="0" smtClean="0"/>
              <a:t> الوزن أو الحجم أو القياس أو العدد أو النوع وإذا كان الحق تسليم </a:t>
            </a:r>
            <a:r>
              <a:rPr lang="ar-IQ" sz="3600" b="1" dirty="0" err="1" smtClean="0"/>
              <a:t>شئ</a:t>
            </a:r>
            <a:r>
              <a:rPr lang="ar-IQ" sz="3600" b="1" dirty="0" smtClean="0"/>
              <a:t> معين بذاته أو هدم جدار وجب تعيين </a:t>
            </a:r>
            <a:r>
              <a:rPr lang="ar-IQ" sz="3600" b="1" dirty="0" err="1" smtClean="0"/>
              <a:t>الشئ</a:t>
            </a:r>
            <a:r>
              <a:rPr lang="ar-IQ" sz="3600" b="1" dirty="0" smtClean="0"/>
              <a:t> المطلوب تسليمه أو العمل المراد القيام </a:t>
            </a:r>
            <a:r>
              <a:rPr lang="ar-IQ" sz="3600" b="1" dirty="0" err="1" smtClean="0"/>
              <a:t>به</a:t>
            </a:r>
            <a:r>
              <a:rPr lang="ar-IQ" sz="3600" b="1" dirty="0" smtClean="0"/>
              <a:t> ببيان نوعه </a:t>
            </a:r>
            <a:r>
              <a:rPr lang="ar-IQ" sz="3600" b="1" dirty="0" err="1" smtClean="0"/>
              <a:t>واوصافه</a:t>
            </a:r>
            <a:endParaRPr lang="ar-IQ" sz="3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44691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IQ" sz="3200" b="1" dirty="0" smtClean="0"/>
              <a:t>أن يكون محل الحق مستحق </a:t>
            </a:r>
            <a:r>
              <a:rPr lang="ar-IQ" sz="3200" b="1" dirty="0" err="1" smtClean="0"/>
              <a:t>الاداء</a:t>
            </a:r>
            <a:r>
              <a:rPr lang="ar-IQ" sz="3200" b="1" dirty="0" smtClean="0"/>
              <a:t>  </a:t>
            </a:r>
          </a:p>
          <a:p>
            <a:pPr algn="ctr">
              <a:buNone/>
            </a:pPr>
            <a:endParaRPr lang="ar-IQ" sz="3200" b="1" dirty="0" smtClean="0"/>
          </a:p>
          <a:p>
            <a:pPr algn="just">
              <a:buNone/>
            </a:pPr>
            <a:r>
              <a:rPr lang="ar-IQ" sz="3600" b="1" dirty="0" smtClean="0"/>
              <a:t>  يجب أن يكون الحق محل التنفيذ مستحق </a:t>
            </a:r>
            <a:r>
              <a:rPr lang="ar-IQ" sz="3600" b="1" dirty="0" err="1" smtClean="0"/>
              <a:t>الاداء</a:t>
            </a:r>
            <a:r>
              <a:rPr lang="ar-IQ" sz="3600" b="1" dirty="0" smtClean="0"/>
              <a:t> فإذا كان معلقاً على شرط أو مضاف </a:t>
            </a:r>
            <a:r>
              <a:rPr lang="ar-IQ" sz="3600" b="1" dirty="0" err="1" smtClean="0"/>
              <a:t>الى</a:t>
            </a:r>
            <a:r>
              <a:rPr lang="ar-IQ" sz="3600" b="1" dirty="0" smtClean="0"/>
              <a:t> اجل فلا يجوز المطالبة بتنفيذه إلا إذا تحقق الشرط أو حل </a:t>
            </a:r>
            <a:r>
              <a:rPr lang="ar-IQ" sz="3600" b="1" dirty="0" err="1" smtClean="0"/>
              <a:t>الاجل</a:t>
            </a:r>
            <a:r>
              <a:rPr lang="ar-IQ" sz="3600" b="1" dirty="0" smtClean="0"/>
              <a:t>  . </a:t>
            </a:r>
            <a:endParaRPr lang="ar-IQ" sz="36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b="1" dirty="0" smtClean="0"/>
              <a:t>أن يكون محل الحق غير مخالف للنظام العام </a:t>
            </a:r>
            <a:r>
              <a:rPr lang="ar-IQ" sz="3200" b="1" dirty="0" err="1" smtClean="0"/>
              <a:t>والاداب</a:t>
            </a:r>
            <a:endParaRPr lang="ar-IQ" sz="32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3600" b="1" dirty="0" smtClean="0"/>
              <a:t>وهذا الشرط نتيجة طبيعية وفقاً </a:t>
            </a:r>
            <a:r>
              <a:rPr lang="ar-IQ" sz="3600" b="1" dirty="0" err="1" smtClean="0"/>
              <a:t>لاحكام</a:t>
            </a:r>
            <a:r>
              <a:rPr lang="ar-IQ" sz="3600" b="1" dirty="0" smtClean="0"/>
              <a:t> المواد (75 , 130 , 184) من القانون المدني النافذ </a:t>
            </a:r>
            <a:endParaRPr lang="ar-IQ" sz="3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ar-IQ" b="1" dirty="0" smtClean="0"/>
              <a:t>المحررات التنفيذية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14400" y="1844824"/>
            <a:ext cx="8229600" cy="4369672"/>
          </a:xfrm>
        </p:spPr>
        <p:txBody>
          <a:bodyPr>
            <a:normAutofit lnSpcReduction="10000"/>
          </a:bodyPr>
          <a:lstStyle/>
          <a:p>
            <a:pPr lvl="8" algn="just">
              <a:buNone/>
            </a:pPr>
            <a:r>
              <a:rPr lang="ar-IQ" sz="3200" dirty="0" smtClean="0"/>
              <a:t>1-</a:t>
            </a:r>
            <a:r>
              <a:rPr lang="ar-IQ" sz="3200" dirty="0" err="1" smtClean="0"/>
              <a:t>الاوراق</a:t>
            </a:r>
            <a:r>
              <a:rPr lang="ar-IQ" sz="3200" dirty="0" smtClean="0"/>
              <a:t> التجارية القابلة للتداول .</a:t>
            </a:r>
          </a:p>
          <a:p>
            <a:pPr lvl="8" algn="just">
              <a:buNone/>
            </a:pPr>
            <a:r>
              <a:rPr lang="ar-IQ" sz="3200" dirty="0" smtClean="0"/>
              <a:t>2-السندات المتضمنة إقراراً بدين والسندات المثبتة لحق شخصي .</a:t>
            </a:r>
          </a:p>
          <a:p>
            <a:pPr lvl="8" algn="just">
              <a:buNone/>
            </a:pPr>
            <a:r>
              <a:rPr lang="ar-IQ" sz="3200" dirty="0" smtClean="0"/>
              <a:t>3-الكفالة الواقعة أمام المنفذ العدل .</a:t>
            </a:r>
          </a:p>
          <a:p>
            <a:pPr lvl="8" algn="just">
              <a:buNone/>
            </a:pPr>
            <a:r>
              <a:rPr lang="ar-IQ" sz="3200" dirty="0" smtClean="0"/>
              <a:t>وثيقة دائرة التسجيل العقاري لما تبقى للدائن المرتهن على الراهن بعد بيع المرهون .</a:t>
            </a:r>
          </a:p>
          <a:p>
            <a:pPr lvl="8" algn="just">
              <a:buNone/>
            </a:pPr>
            <a:r>
              <a:rPr lang="ar-IQ" sz="3200" dirty="0" smtClean="0"/>
              <a:t>الحجج الشرعية .</a:t>
            </a:r>
          </a:p>
          <a:p>
            <a:pPr lvl="8" algn="just">
              <a:buNone/>
            </a:pPr>
            <a:r>
              <a:rPr lang="ar-IQ" sz="3200" dirty="0" smtClean="0"/>
              <a:t>القرارات </a:t>
            </a:r>
            <a:r>
              <a:rPr lang="ar-IQ" sz="3200" dirty="0" err="1" smtClean="0"/>
              <a:t>والاوامر</a:t>
            </a:r>
            <a:r>
              <a:rPr lang="ar-IQ" sz="3200" dirty="0" smtClean="0"/>
              <a:t> التي يعطيها القانون قوة التنفيذ.</a:t>
            </a:r>
          </a:p>
          <a:p>
            <a:pPr lvl="8" algn="just">
              <a:buNone/>
            </a:pPr>
            <a:endParaRPr lang="ar-IQ" sz="32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296</TotalTime>
  <Words>249</Words>
  <Application>Microsoft Office PowerPoint</Application>
  <PresentationFormat>عرض على الشاشة (3:4)‏</PresentationFormat>
  <Paragraphs>24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حضري</vt:lpstr>
      <vt:lpstr>محاضرات في مادة قانون التنفيذ</vt:lpstr>
      <vt:lpstr>المحررات التنفيذية</vt:lpstr>
      <vt:lpstr>المحررات التنفيذية</vt:lpstr>
      <vt:lpstr>شروط محل التنفيذ</vt:lpstr>
      <vt:lpstr>أن يكون محل الحق معلوماً</vt:lpstr>
      <vt:lpstr>الشريحة 6</vt:lpstr>
      <vt:lpstr>أن يكون محل الحق غير مخالف للنظام العام والاداب</vt:lpstr>
      <vt:lpstr>المحررات التنفيذية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مادة مدخل القانون</dc:title>
  <dc:creator>dell</dc:creator>
  <cp:lastModifiedBy>DR.Ahmed Saker 2O14</cp:lastModifiedBy>
  <cp:revision>68</cp:revision>
  <dcterms:created xsi:type="dcterms:W3CDTF">2019-04-14T09:27:59Z</dcterms:created>
  <dcterms:modified xsi:type="dcterms:W3CDTF">2020-01-19T21:06:28Z</dcterms:modified>
</cp:coreProperties>
</file>