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3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09/05/1441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09/05/1441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09/05/1441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09/05/1441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09/05/1441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1224136"/>
          </a:xfrm>
        </p:spPr>
        <p:txBody>
          <a:bodyPr>
            <a:normAutofit fontScale="90000"/>
          </a:bodyPr>
          <a:lstStyle/>
          <a:p>
            <a:pPr>
              <a:lnSpc>
                <a:spcPct val="150000"/>
              </a:lnSpc>
              <a:spcAft>
                <a:spcPts val="1000"/>
              </a:spcAft>
            </a:pPr>
            <a:r>
              <a:rPr lang="ar-IQ" b="1" dirty="0" smtClean="0">
                <a:ea typeface="Calibri"/>
                <a:cs typeface="Arial"/>
              </a:rPr>
              <a:t/>
            </a:r>
            <a:br>
              <a:rPr lang="ar-IQ" b="1" dirty="0" smtClean="0">
                <a:ea typeface="Calibri"/>
                <a:cs typeface="Arial"/>
              </a:rPr>
            </a:br>
            <a:r>
              <a:rPr lang="ar-IQ" b="1" dirty="0" smtClean="0">
                <a:ea typeface="Calibri"/>
                <a:cs typeface="Arial"/>
              </a:rPr>
              <a:t>اختصاص </a:t>
            </a:r>
            <a:r>
              <a:rPr lang="ar-IQ" b="1" dirty="0">
                <a:ea typeface="Calibri"/>
                <a:cs typeface="Arial"/>
              </a:rPr>
              <a:t>المحكمة الاتحادية العليا</a:t>
            </a:r>
            <a:r>
              <a:rPr lang="en-US" sz="3200" dirty="0">
                <a:ea typeface="Calibri"/>
                <a:cs typeface="Arial"/>
              </a:rPr>
              <a:t/>
            </a:r>
            <a:br>
              <a:rPr lang="en-US" sz="3200" dirty="0">
                <a:ea typeface="Calibri"/>
                <a:cs typeface="Arial"/>
              </a:rPr>
            </a:br>
            <a:endParaRPr lang="ar-IQ" dirty="0"/>
          </a:p>
        </p:txBody>
      </p:sp>
      <p:sp>
        <p:nvSpPr>
          <p:cNvPr id="3" name="Subtitle 2"/>
          <p:cNvSpPr>
            <a:spLocks noGrp="1"/>
          </p:cNvSpPr>
          <p:nvPr>
            <p:ph type="subTitle" idx="1"/>
          </p:nvPr>
        </p:nvSpPr>
        <p:spPr>
          <a:xfrm>
            <a:off x="1371600" y="2708920"/>
            <a:ext cx="6400800" cy="2929880"/>
          </a:xfrm>
        </p:spPr>
        <p:txBody>
          <a:bodyPr>
            <a:normAutofit fontScale="92500"/>
          </a:bodyPr>
          <a:lstStyle/>
          <a:p>
            <a:pPr algn="r">
              <a:lnSpc>
                <a:spcPct val="150000"/>
              </a:lnSpc>
              <a:spcAft>
                <a:spcPts val="1000"/>
              </a:spcAft>
            </a:pPr>
            <a:r>
              <a:rPr lang="ar-IQ" sz="1700" dirty="0">
                <a:solidFill>
                  <a:schemeClr val="tx1"/>
                </a:solidFill>
                <a:ea typeface="Calibri"/>
              </a:rPr>
              <a:t>اشارت المادة/ 93 من دستور جمهورية العراق لسنة 2005 اختصاصات المحكمة الاتحادية العليا وهي :- </a:t>
            </a:r>
            <a:endParaRPr lang="en-US" sz="1200" dirty="0">
              <a:solidFill>
                <a:schemeClr val="tx1"/>
              </a:solidFill>
              <a:ea typeface="Calibri"/>
              <a:cs typeface="Arial"/>
            </a:endParaRPr>
          </a:p>
          <a:p>
            <a:pPr algn="r">
              <a:lnSpc>
                <a:spcPct val="150000"/>
              </a:lnSpc>
              <a:spcAft>
                <a:spcPts val="1000"/>
              </a:spcAft>
            </a:pPr>
            <a:r>
              <a:rPr lang="ar-IQ" sz="1700" b="1" dirty="0">
                <a:solidFill>
                  <a:schemeClr val="tx1"/>
                </a:solidFill>
                <a:ea typeface="Calibri"/>
              </a:rPr>
              <a:t>اولاً: الرقابة على دستورية القوانين والانظمة النافذة :- </a:t>
            </a:r>
            <a:endParaRPr lang="en-US" sz="1200" dirty="0">
              <a:solidFill>
                <a:schemeClr val="tx1"/>
              </a:solidFill>
              <a:ea typeface="Calibri"/>
              <a:cs typeface="Arial"/>
            </a:endParaRPr>
          </a:p>
          <a:p>
            <a:pPr algn="just">
              <a:lnSpc>
                <a:spcPct val="150000"/>
              </a:lnSpc>
              <a:spcAft>
                <a:spcPts val="800"/>
              </a:spcAft>
            </a:pPr>
            <a:r>
              <a:rPr lang="ar-IQ" sz="1700" dirty="0">
                <a:solidFill>
                  <a:schemeClr val="tx1"/>
                </a:solidFill>
                <a:ea typeface="Calibri"/>
              </a:rPr>
              <a:t>وهي الرقابة على القوانين الصادرة من السلطة التشريعية والانظمة الصادرة من السلطة التنفيذية, أي أن المشرع ساوى بين التشريع الاصلي والتشريع الفرعي في مجال الرقابة على دستورية القوانين لغرض من مطابقة النصوص القانونية لنصوص الدستورشرط ان يكون القانون نافذ.</a:t>
            </a:r>
            <a:endParaRPr lang="en-US" sz="1200" dirty="0">
              <a:solidFill>
                <a:schemeClr val="tx1"/>
              </a:solidFill>
              <a:ea typeface="Calibri"/>
              <a:cs typeface="Arial"/>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4824537"/>
          </a:xfrm>
        </p:spPr>
        <p:txBody>
          <a:bodyPr>
            <a:normAutofit/>
          </a:bodyPr>
          <a:lstStyle/>
          <a:p>
            <a:pPr algn="just">
              <a:lnSpc>
                <a:spcPct val="107000"/>
              </a:lnSpc>
              <a:spcAft>
                <a:spcPts val="800"/>
              </a:spcAft>
            </a:pPr>
            <a:r>
              <a:rPr lang="ar-IQ" sz="1400" b="1" dirty="0">
                <a:ea typeface="Calibri"/>
              </a:rPr>
              <a:t>ثانيا : تفسير نصوص الدستور :-</a:t>
            </a:r>
            <a:endParaRPr lang="en-US" sz="1050" dirty="0">
              <a:ea typeface="Calibri"/>
              <a:cs typeface="Arial"/>
            </a:endParaRPr>
          </a:p>
          <a:p>
            <a:pPr algn="just">
              <a:lnSpc>
                <a:spcPct val="150000"/>
              </a:lnSpc>
              <a:spcAft>
                <a:spcPts val="800"/>
              </a:spcAft>
            </a:pPr>
            <a:r>
              <a:rPr lang="ar-IQ" sz="1400" dirty="0">
                <a:ea typeface="Calibri"/>
              </a:rPr>
              <a:t>لم يحدد الدستور أو قانون المحكمة الاتحادية العليا الجهة التي لها الحق في طلب تفسير النص الدستوري. كما أن طلبات تفسير نصوص الدستور تقدم من السيد رئيس الجهورية أو رئيس مجلس النواب أو احد نائبيه أو رئيس الوزراء أو الوزراء, كما أن المحكمة الاتحادية قد اعتنقت المفهوم الضيق للدستور بقصره على نصوص الدستور وفق المعيار الشكلي .</a:t>
            </a:r>
            <a:endParaRPr lang="en-US" sz="1050" dirty="0">
              <a:ea typeface="Calibri"/>
              <a:cs typeface="Arial"/>
            </a:endParaRPr>
          </a:p>
          <a:p>
            <a:pPr marL="0" indent="0" algn="just">
              <a:lnSpc>
                <a:spcPct val="107000"/>
              </a:lnSpc>
              <a:spcAft>
                <a:spcPts val="800"/>
              </a:spcAft>
              <a:buNone/>
            </a:pPr>
            <a:endParaRPr lang="ar-IQ" sz="1400" b="1" dirty="0" smtClean="0">
              <a:ea typeface="Calibri"/>
            </a:endParaRPr>
          </a:p>
          <a:p>
            <a:pPr marL="0" indent="0" algn="just">
              <a:lnSpc>
                <a:spcPct val="107000"/>
              </a:lnSpc>
              <a:spcAft>
                <a:spcPts val="800"/>
              </a:spcAft>
              <a:buNone/>
            </a:pPr>
            <a:endParaRPr lang="ar-IQ" sz="1400" b="1" dirty="0">
              <a:ea typeface="Calibri"/>
            </a:endParaRPr>
          </a:p>
          <a:p>
            <a:pPr marL="0" indent="0" algn="just">
              <a:lnSpc>
                <a:spcPct val="107000"/>
              </a:lnSpc>
              <a:spcAft>
                <a:spcPts val="800"/>
              </a:spcAft>
              <a:buNone/>
            </a:pPr>
            <a:r>
              <a:rPr lang="ar-IQ" sz="1400" b="1" dirty="0" smtClean="0">
                <a:ea typeface="Calibri"/>
              </a:rPr>
              <a:t>ثالثا </a:t>
            </a:r>
            <a:r>
              <a:rPr lang="ar-IQ" sz="1400" b="1" dirty="0">
                <a:ea typeface="Calibri"/>
              </a:rPr>
              <a:t>: الفصل بين القضايا التي تنشأ عن تطبيق القوانين الاتحادية والقرارات والانظمة والتعليمات والاجراءات الصادرة عن السلطة الاتحادية ويكفل القانون حق كل من مجلس الوزراء وذوي الشأن من الافراد وغيرهم حق الطعن المباشر لدى المحكمة :-</a:t>
            </a:r>
            <a:endParaRPr lang="en-US" sz="1050" dirty="0">
              <a:ea typeface="Calibri"/>
              <a:cs typeface="Arial"/>
            </a:endParaRPr>
          </a:p>
          <a:p>
            <a:pPr algn="just">
              <a:lnSpc>
                <a:spcPct val="150000"/>
              </a:lnSpc>
              <a:spcAft>
                <a:spcPts val="800"/>
              </a:spcAft>
            </a:pPr>
            <a:r>
              <a:rPr lang="ar-IQ" sz="1400" dirty="0">
                <a:ea typeface="Calibri"/>
              </a:rPr>
              <a:t>هذا الاختصاص يتداخل مع اختصاص الرقابة على دستورية القوانين وليس من المنطق منح المحكمة الاتحادية حق النظر في القضايا أو الاجراءات الادارية التي تتعلق لتطبيق التشريعات .</a:t>
            </a:r>
            <a:endParaRPr lang="en-US" sz="1050" dirty="0">
              <a:ea typeface="Calibri"/>
              <a:cs typeface="Arial"/>
            </a:endParaRPr>
          </a:p>
          <a:p>
            <a:pPr marL="0" indent="0">
              <a:lnSpc>
                <a:spcPct val="150000"/>
              </a:lnSpc>
              <a:buNone/>
            </a:pPr>
            <a:endParaRPr lang="ar-IQ" sz="1400" dirty="0"/>
          </a:p>
        </p:txBody>
      </p:sp>
    </p:spTree>
    <p:extLst>
      <p:ext uri="{BB962C8B-B14F-4D97-AF65-F5344CB8AC3E}">
        <p14:creationId xmlns:p14="http://schemas.microsoft.com/office/powerpoint/2010/main" val="110777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just">
              <a:lnSpc>
                <a:spcPct val="115000"/>
              </a:lnSpc>
              <a:spcAft>
                <a:spcPts val="1000"/>
              </a:spcAft>
              <a:buNone/>
            </a:pPr>
            <a:endParaRPr lang="en-US" sz="1200" dirty="0">
              <a:ea typeface="Calibri"/>
              <a:cs typeface="Arial"/>
            </a:endParaRPr>
          </a:p>
          <a:p>
            <a:pPr algn="just">
              <a:lnSpc>
                <a:spcPct val="107000"/>
              </a:lnSpc>
              <a:spcAft>
                <a:spcPts val="800"/>
              </a:spcAft>
            </a:pPr>
            <a:r>
              <a:rPr lang="ar-IQ" sz="1600" b="1" dirty="0">
                <a:ea typeface="Calibri"/>
              </a:rPr>
              <a:t>رابعا : الفصل في المنازعات التي تحصل بين الحكومة الاتحادية وحكومات الاقاليم والمحافظات والبلديات والاداريات المحلية :-</a:t>
            </a:r>
            <a:endParaRPr lang="en-US" sz="1100" dirty="0">
              <a:ea typeface="Calibri"/>
              <a:cs typeface="Arial"/>
            </a:endParaRPr>
          </a:p>
          <a:p>
            <a:pPr algn="just">
              <a:lnSpc>
                <a:spcPct val="150000"/>
              </a:lnSpc>
              <a:spcAft>
                <a:spcPts val="800"/>
              </a:spcAft>
            </a:pPr>
            <a:r>
              <a:rPr lang="ar-IQ" sz="1600" dirty="0">
                <a:ea typeface="Calibri"/>
              </a:rPr>
              <a:t>أن عدم وجود تطبيقات من المحكمة الاتحادية تتعلق بممارسة هذا الاختصاص والسبب هو ان الاختصاص يتعلق بتطبيق النظام الاتحادي في العراق بصورة عامة.</a:t>
            </a:r>
            <a:endParaRPr lang="en-US" sz="1100" dirty="0">
              <a:ea typeface="Calibri"/>
              <a:cs typeface="Arial"/>
            </a:endParaRPr>
          </a:p>
          <a:p>
            <a:pPr marL="0" indent="0" algn="just">
              <a:lnSpc>
                <a:spcPct val="107000"/>
              </a:lnSpc>
              <a:spcAft>
                <a:spcPts val="800"/>
              </a:spcAft>
              <a:buNone/>
            </a:pPr>
            <a:endParaRPr lang="en-US" sz="1100" dirty="0">
              <a:ea typeface="Calibri"/>
              <a:cs typeface="Arial"/>
            </a:endParaRPr>
          </a:p>
          <a:p>
            <a:pPr algn="just">
              <a:lnSpc>
                <a:spcPct val="107000"/>
              </a:lnSpc>
              <a:spcAft>
                <a:spcPts val="800"/>
              </a:spcAft>
            </a:pPr>
            <a:r>
              <a:rPr lang="ar-IQ" sz="1600" b="1" dirty="0">
                <a:ea typeface="Calibri"/>
              </a:rPr>
              <a:t>خامسا : الفصل في المنازعات التي تحصل فيما بين حكومات الاقاليم أو المحافظات:-</a:t>
            </a:r>
            <a:endParaRPr lang="en-US" sz="1100" dirty="0">
              <a:ea typeface="Calibri"/>
              <a:cs typeface="Arial"/>
            </a:endParaRPr>
          </a:p>
          <a:p>
            <a:pPr algn="just">
              <a:lnSpc>
                <a:spcPct val="150000"/>
              </a:lnSpc>
              <a:spcAft>
                <a:spcPts val="800"/>
              </a:spcAft>
            </a:pPr>
            <a:r>
              <a:rPr lang="ar-IQ" sz="1600" dirty="0">
                <a:ea typeface="Calibri"/>
              </a:rPr>
              <a:t>عدم وجود تطبيق لهذا الاختصاص في المحكمة . لان هذا الاختصاص يتعلق بتطبيق النظام الاتحادي في العراق .</a:t>
            </a:r>
            <a:endParaRPr lang="en-US" sz="1100" dirty="0">
              <a:ea typeface="Calibri"/>
              <a:cs typeface="Arial"/>
            </a:endParaRPr>
          </a:p>
          <a:p>
            <a:pPr marL="0" indent="0" algn="just">
              <a:lnSpc>
                <a:spcPct val="107000"/>
              </a:lnSpc>
              <a:spcAft>
                <a:spcPts val="800"/>
              </a:spcAft>
              <a:buNone/>
            </a:pPr>
            <a:endParaRPr lang="ar-IQ" sz="1600" dirty="0" smtClean="0">
              <a:ea typeface="Calibri"/>
            </a:endParaRPr>
          </a:p>
          <a:p>
            <a:pPr marL="0" indent="0" algn="just">
              <a:lnSpc>
                <a:spcPct val="107000"/>
              </a:lnSpc>
              <a:spcAft>
                <a:spcPts val="800"/>
              </a:spcAft>
              <a:buNone/>
            </a:pPr>
            <a:endParaRPr lang="en-US" sz="1100" dirty="0">
              <a:ea typeface="Calibri"/>
              <a:cs typeface="Arial"/>
            </a:endParaRPr>
          </a:p>
          <a:p>
            <a:pPr algn="just">
              <a:lnSpc>
                <a:spcPct val="107000"/>
              </a:lnSpc>
              <a:spcAft>
                <a:spcPts val="800"/>
              </a:spcAft>
            </a:pPr>
            <a:r>
              <a:rPr lang="ar-IQ" sz="1600" b="1" dirty="0">
                <a:ea typeface="Calibri"/>
              </a:rPr>
              <a:t>سادسا : الفصل في الاتهامات الموجهة الى رئيس الجمهورية ورئيس مجلس الوزراء والوزراء وينظم ذلك بقانون :-</a:t>
            </a:r>
            <a:endParaRPr lang="en-US" sz="1100" dirty="0">
              <a:ea typeface="Calibri"/>
              <a:cs typeface="Arial"/>
            </a:endParaRPr>
          </a:p>
          <a:p>
            <a:pPr algn="just">
              <a:lnSpc>
                <a:spcPct val="150000"/>
              </a:lnSpc>
              <a:spcAft>
                <a:spcPts val="800"/>
              </a:spcAft>
            </a:pPr>
            <a:r>
              <a:rPr lang="ar-IQ" sz="1600" dirty="0">
                <a:ea typeface="Calibri"/>
              </a:rPr>
              <a:t>ان هذا الاختصاص لم يتم ممارسته من الامحكمة الاتحادية وذلك لعدم صدور القانون الذي ينظم كيفية اتهام ومحاكمة رئيس الجمهورية ونوابه ورئيس مجلس الوزراء ونوابه والوزراء ومن هم بدرجتهم .</a:t>
            </a:r>
            <a:endParaRPr lang="en-US" sz="1100" dirty="0">
              <a:ea typeface="Calibri"/>
              <a:cs typeface="Arial"/>
            </a:endParaRPr>
          </a:p>
          <a:p>
            <a:pPr marL="0" indent="0" algn="just">
              <a:lnSpc>
                <a:spcPct val="150000"/>
              </a:lnSpc>
              <a:spcAft>
                <a:spcPts val="800"/>
              </a:spcAft>
              <a:buNone/>
            </a:pPr>
            <a:endParaRPr lang="en-US" sz="1100" dirty="0">
              <a:ea typeface="Calibri"/>
              <a:cs typeface="Arial"/>
            </a:endParaRPr>
          </a:p>
          <a:p>
            <a:pPr marL="0" indent="0">
              <a:buNone/>
            </a:pPr>
            <a:endParaRPr lang="ar-IQ" sz="1600" dirty="0"/>
          </a:p>
        </p:txBody>
      </p:sp>
    </p:spTree>
    <p:extLst>
      <p:ext uri="{BB962C8B-B14F-4D97-AF65-F5344CB8AC3E}">
        <p14:creationId xmlns:p14="http://schemas.microsoft.com/office/powerpoint/2010/main" val="267437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9"/>
            <a:ext cx="8229600" cy="3600400"/>
          </a:xfrm>
        </p:spPr>
        <p:txBody>
          <a:bodyPr>
            <a:normAutofit/>
          </a:bodyPr>
          <a:lstStyle/>
          <a:p>
            <a:pPr marL="0" indent="0">
              <a:buNone/>
            </a:pPr>
            <a:endParaRPr lang="ar-IQ" sz="1600" dirty="0" smtClean="0"/>
          </a:p>
          <a:p>
            <a:pPr algn="just">
              <a:lnSpc>
                <a:spcPct val="107000"/>
              </a:lnSpc>
              <a:spcAft>
                <a:spcPts val="800"/>
              </a:spcAft>
            </a:pPr>
            <a:r>
              <a:rPr lang="ar-IQ" sz="1600" b="1" dirty="0">
                <a:ea typeface="Calibri"/>
              </a:rPr>
              <a:t>سابعا: المصادقة على النتائج النهائية للانتخابات العامة لعضوية مجلس النواب :-</a:t>
            </a:r>
            <a:endParaRPr lang="en-US" sz="1100" dirty="0">
              <a:ea typeface="Calibri"/>
              <a:cs typeface="Arial"/>
            </a:endParaRPr>
          </a:p>
          <a:p>
            <a:pPr algn="just">
              <a:lnSpc>
                <a:spcPct val="150000"/>
              </a:lnSpc>
              <a:spcAft>
                <a:spcPts val="800"/>
              </a:spcAft>
            </a:pPr>
            <a:r>
              <a:rPr lang="ar-IQ" sz="1600" dirty="0">
                <a:ea typeface="Calibri"/>
              </a:rPr>
              <a:t>يعاب على هذا الاختصاص انه يؤدي الى تعطيل اعلان النتائج الانتخابية دون مبرر, حيث أن الجهة المسؤولة عن عملية الانتخابات بكاملها هي المفوضية العليا المستقلة للانتخابات .</a:t>
            </a:r>
            <a:endParaRPr lang="en-US" sz="1100" dirty="0">
              <a:ea typeface="Calibri"/>
              <a:cs typeface="Arial"/>
            </a:endParaRPr>
          </a:p>
          <a:p>
            <a:pPr marL="0" indent="0" algn="just">
              <a:lnSpc>
                <a:spcPct val="107000"/>
              </a:lnSpc>
              <a:spcAft>
                <a:spcPts val="800"/>
              </a:spcAft>
              <a:buNone/>
            </a:pPr>
            <a:endParaRPr lang="en-US" sz="1100" dirty="0">
              <a:ea typeface="Calibri"/>
              <a:cs typeface="Arial"/>
            </a:endParaRPr>
          </a:p>
          <a:p>
            <a:pPr algn="just">
              <a:lnSpc>
                <a:spcPct val="107000"/>
              </a:lnSpc>
              <a:spcAft>
                <a:spcPts val="800"/>
              </a:spcAft>
            </a:pPr>
            <a:r>
              <a:rPr lang="ar-IQ" sz="1600" b="1" dirty="0">
                <a:ea typeface="Calibri"/>
              </a:rPr>
              <a:t>ثامنا : الفصل في تنازع الاختصاص بين القضاء الاتحادي والهيئات القضائية للاقاليم والمحافظات غير المنتظمة في اقليم والفصل في تنازع الاختصاص فيما بين الهيئات القضائية للاقاليم او المحافظات غير المنتظمة في اقليم .</a:t>
            </a:r>
            <a:endParaRPr lang="en-US" sz="1100" dirty="0">
              <a:ea typeface="Calibri"/>
              <a:cs typeface="Arial"/>
            </a:endParaRPr>
          </a:p>
          <a:p>
            <a:pPr marL="0" indent="0" algn="just">
              <a:lnSpc>
                <a:spcPct val="107000"/>
              </a:lnSpc>
              <a:spcAft>
                <a:spcPts val="800"/>
              </a:spcAft>
              <a:buNone/>
            </a:pPr>
            <a:endParaRPr lang="en-US" sz="1100" dirty="0">
              <a:ea typeface="Calibri"/>
              <a:cs typeface="Arial"/>
            </a:endParaRPr>
          </a:p>
        </p:txBody>
      </p:sp>
    </p:spTree>
    <p:extLst>
      <p:ext uri="{BB962C8B-B14F-4D97-AF65-F5344CB8AC3E}">
        <p14:creationId xmlns:p14="http://schemas.microsoft.com/office/powerpoint/2010/main" val="2124704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389</Words>
  <Application>Microsoft Office PowerPoint</Application>
  <PresentationFormat>On-screen Show (4:3)</PresentationFormat>
  <Paragraphs>32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اختصاص المحكمة الاتحادية العليا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7</cp:revision>
  <dcterms:created xsi:type="dcterms:W3CDTF">2019-03-10T17:06:17Z</dcterms:created>
  <dcterms:modified xsi:type="dcterms:W3CDTF">2020-01-04T12:05:42Z</dcterms:modified>
</cp:coreProperties>
</file>