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58" r:id="rId4"/>
    <p:sldId id="263" r:id="rId5"/>
    <p:sldId id="264" r:id="rId6"/>
    <p:sldId id="261" r:id="rId7"/>
    <p:sldId id="259" r:id="rId8"/>
    <p:sldId id="265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86B4BD6-E2B7-42F7-BE87-5C9AED970B9C}" type="datetimeFigureOut">
              <a:rPr lang="ar-IQ" smtClean="0"/>
              <a:pPr/>
              <a:t>25/05/1441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25/05/1441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25/05/1441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25/05/1441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25/05/1441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25/05/1441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6B4BD6-E2B7-42F7-BE87-5C9AED970B9C}" type="datetimeFigureOut">
              <a:rPr lang="ar-IQ" smtClean="0"/>
              <a:pPr/>
              <a:t>25/05/1441</a:t>
            </a:fld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86B4BD6-E2B7-42F7-BE87-5C9AED970B9C}" type="datetimeFigureOut">
              <a:rPr lang="ar-IQ" smtClean="0"/>
              <a:pPr/>
              <a:t>25/05/1441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25/05/1441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25/05/1441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4BD6-E2B7-42F7-BE87-5C9AED970B9C}" type="datetimeFigureOut">
              <a:rPr lang="ar-IQ" smtClean="0"/>
              <a:pPr/>
              <a:t>25/05/1441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6B4BD6-E2B7-42F7-BE87-5C9AED970B9C}" type="datetimeFigureOut">
              <a:rPr lang="ar-IQ" smtClean="0"/>
              <a:pPr/>
              <a:t>25/05/1441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ABF40BC-2B4C-430F-8F3E-C36B03D2F44B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محاضرات في مادة </a:t>
            </a:r>
            <a:r>
              <a:rPr lang="ar-IQ" dirty="0" smtClean="0"/>
              <a:t>قانون التنفيذ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626968" cy="2337374"/>
          </a:xfrm>
        </p:spPr>
        <p:txBody>
          <a:bodyPr>
            <a:noAutofit/>
          </a:bodyPr>
          <a:lstStyle/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المرحلة </a:t>
            </a:r>
            <a:r>
              <a:rPr lang="ar-IQ" sz="3600" b="1" dirty="0" smtClean="0">
                <a:solidFill>
                  <a:srgbClr val="FF0000"/>
                </a:solidFill>
              </a:rPr>
              <a:t>الرابعة </a:t>
            </a:r>
            <a:r>
              <a:rPr lang="ar-IQ" sz="3600" b="1" dirty="0" smtClean="0">
                <a:solidFill>
                  <a:srgbClr val="FF0000"/>
                </a:solidFill>
              </a:rPr>
              <a:t>/ المحاضرة السابعة</a:t>
            </a: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العام </a:t>
            </a:r>
            <a:r>
              <a:rPr lang="ar-IQ" sz="3600" b="1" dirty="0" smtClean="0">
                <a:solidFill>
                  <a:srgbClr val="FF0000"/>
                </a:solidFill>
              </a:rPr>
              <a:t>الدراسي 2019 -2020</a:t>
            </a:r>
            <a:endParaRPr lang="ar-IQ" sz="3600" b="1" dirty="0" smtClean="0">
              <a:solidFill>
                <a:srgbClr val="FF0000"/>
              </a:solidFill>
            </a:endParaRP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الفصل الدراسي </a:t>
            </a:r>
            <a:r>
              <a:rPr lang="ar-IQ" sz="3600" b="1" dirty="0" smtClean="0">
                <a:solidFill>
                  <a:srgbClr val="FF0000"/>
                </a:solidFill>
              </a:rPr>
              <a:t>الأول</a:t>
            </a:r>
            <a:endParaRPr lang="ar-IQ" sz="3600" b="1" dirty="0" smtClean="0">
              <a:solidFill>
                <a:srgbClr val="FF0000"/>
              </a:solidFill>
            </a:endParaRPr>
          </a:p>
          <a:p>
            <a:pPr algn="ctr"/>
            <a:r>
              <a:rPr lang="ar-IQ" sz="3600" b="1" dirty="0" smtClean="0">
                <a:solidFill>
                  <a:srgbClr val="FF0000"/>
                </a:solidFill>
              </a:rPr>
              <a:t>م. زهراء مبروك عبد الله الربيعي</a:t>
            </a:r>
          </a:p>
          <a:p>
            <a:pPr algn="ctr"/>
            <a:endParaRPr lang="ar-IQ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إجراءات التنفيذ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معنى التنفيذ </a:t>
            </a:r>
            <a:r>
              <a:rPr lang="ar-IQ" dirty="0" err="1" smtClean="0">
                <a:solidFill>
                  <a:srgbClr val="FF0000"/>
                </a:solidFill>
              </a:rPr>
              <a:t>وانواعه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ar-IQ" sz="3600" dirty="0" smtClean="0"/>
              <a:t>  </a:t>
            </a:r>
            <a:r>
              <a:rPr lang="ar-IQ" sz="3600" dirty="0" smtClean="0"/>
              <a:t>تنفيذ </a:t>
            </a:r>
            <a:r>
              <a:rPr lang="ar-IQ" sz="3600" dirty="0" err="1" smtClean="0"/>
              <a:t>الشئ</a:t>
            </a:r>
            <a:r>
              <a:rPr lang="ar-IQ" sz="3600" dirty="0" smtClean="0"/>
              <a:t> يعني تحقيقه وإخراجه من حيز الفكر والتصور </a:t>
            </a:r>
            <a:r>
              <a:rPr lang="ar-IQ" sz="3600" dirty="0" err="1" smtClean="0"/>
              <a:t>الى</a:t>
            </a:r>
            <a:r>
              <a:rPr lang="ar-IQ" sz="3600" dirty="0" smtClean="0"/>
              <a:t> مجال العمل والواقع الملموس والتنفيذ في الاصطلاح القانوني يعني الوفاء بالالتزام بحيث تبرأ منه ذمة المدين وينقسم التنفيذ بصورة عامة </a:t>
            </a:r>
            <a:r>
              <a:rPr lang="ar-IQ" sz="3600" dirty="0" err="1" smtClean="0"/>
              <a:t>الى</a:t>
            </a:r>
            <a:r>
              <a:rPr lang="ar-IQ" sz="3600" dirty="0" smtClean="0"/>
              <a:t> تنفيذ عيني وتنفيذ بمقابل والى تنفيذ رضائي وتنفيذ جبري .</a:t>
            </a:r>
            <a:endParaRPr lang="ar-IQ" sz="3600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/>
              <a:t>التنفيذ </a:t>
            </a:r>
            <a:r>
              <a:rPr lang="ar-IQ" b="1" dirty="0" err="1" smtClean="0"/>
              <a:t>الرضائي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sz="4000" b="1" dirty="0" smtClean="0"/>
              <a:t>التنفيذ الاختياري هو التنفيذ الذي يقوم </a:t>
            </a:r>
            <a:r>
              <a:rPr lang="ar-IQ" sz="4000" b="1" dirty="0" err="1" smtClean="0"/>
              <a:t>به</a:t>
            </a:r>
            <a:r>
              <a:rPr lang="ar-IQ" sz="4000" b="1" dirty="0" smtClean="0"/>
              <a:t> المدين بمحض إرادته واختياره ويعتبر التنفيذ </a:t>
            </a:r>
            <a:r>
              <a:rPr lang="ar-IQ" sz="4000" b="1" dirty="0" err="1" smtClean="0"/>
              <a:t>إختيارياً</a:t>
            </a:r>
            <a:r>
              <a:rPr lang="ar-IQ" sz="4000" b="1" dirty="0" smtClean="0"/>
              <a:t> ولو قام </a:t>
            </a:r>
            <a:r>
              <a:rPr lang="ar-IQ" sz="4000" b="1" dirty="0" err="1" smtClean="0"/>
              <a:t>به</a:t>
            </a:r>
            <a:r>
              <a:rPr lang="ar-IQ" sz="4000" b="1" dirty="0" smtClean="0"/>
              <a:t> المدين </a:t>
            </a:r>
            <a:r>
              <a:rPr lang="ar-IQ" sz="4000" b="1" dirty="0" err="1" smtClean="0"/>
              <a:t>مدفواعاً</a:t>
            </a:r>
            <a:r>
              <a:rPr lang="ar-IQ" sz="4000" b="1" dirty="0" smtClean="0"/>
              <a:t> بالخوف من جبره على الوفاء </a:t>
            </a:r>
            <a:r>
              <a:rPr lang="ar-IQ" sz="4000" b="1" dirty="0" err="1" smtClean="0"/>
              <a:t>به</a:t>
            </a:r>
            <a:r>
              <a:rPr lang="ar-IQ" sz="4000" b="1" dirty="0" smtClean="0"/>
              <a:t> بالطرق القانونية .</a:t>
            </a:r>
            <a:endParaRPr lang="ar-IQ" sz="4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/>
              <a:t>التنفيذ الجبري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sz="3600" b="1" dirty="0" smtClean="0"/>
              <a:t>التنفيذ الجبري هو التنفيذ الذي تجريه السلطة العامة وفقاً للقانون وبصرف النظر عن إرادة المدين .</a:t>
            </a:r>
          </a:p>
          <a:p>
            <a:pPr algn="just"/>
            <a:r>
              <a:rPr lang="ar-IQ" sz="3600" b="1" dirty="0" smtClean="0"/>
              <a:t>فإذا لم ينفذ المدين التزامه </a:t>
            </a:r>
            <a:r>
              <a:rPr lang="ar-IQ" sz="3600" b="1" dirty="0" err="1" smtClean="0"/>
              <a:t>رضاءاً</a:t>
            </a:r>
            <a:r>
              <a:rPr lang="ar-IQ" sz="3600" b="1" dirty="0" smtClean="0"/>
              <a:t> أجبر عليه بتدخل السلطة العامة ممثلة بمديرية التنفيذ والتنفيذ الجبري هذا يتحقق إذا مضت مدة </a:t>
            </a:r>
            <a:r>
              <a:rPr lang="ar-IQ" sz="3600" b="1" dirty="0" err="1" smtClean="0"/>
              <a:t>الاخبارية</a:t>
            </a:r>
            <a:r>
              <a:rPr lang="ar-IQ" sz="3600" b="1" dirty="0" smtClean="0"/>
              <a:t> دون أن يعترض المدين أو يقوم بالوفاء </a:t>
            </a:r>
            <a:r>
              <a:rPr lang="ar-IQ" sz="3600" b="1" dirty="0" err="1" smtClean="0"/>
              <a:t>رضاءاً</a:t>
            </a:r>
            <a:r>
              <a:rPr lang="ar-IQ" sz="3600" b="1" dirty="0" smtClean="0"/>
              <a:t> . </a:t>
            </a:r>
            <a:endParaRPr lang="ar-IQ" sz="3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4469128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ar-IQ" sz="3200" dirty="0" smtClean="0"/>
          </a:p>
          <a:p>
            <a:pPr algn="just">
              <a:buNone/>
            </a:pPr>
            <a:r>
              <a:rPr lang="ar-IQ" sz="4000" b="1" dirty="0" smtClean="0"/>
              <a:t>أطراف المعاملة التنفيذية </a:t>
            </a:r>
          </a:p>
          <a:p>
            <a:pPr algn="just">
              <a:buNone/>
            </a:pPr>
            <a:r>
              <a:rPr lang="ar-IQ" sz="4000" b="1" dirty="0" smtClean="0"/>
              <a:t>أولاً :طالب التنفيذ </a:t>
            </a:r>
          </a:p>
          <a:p>
            <a:pPr algn="just">
              <a:buNone/>
            </a:pPr>
            <a:r>
              <a:rPr lang="ar-IQ" sz="4000" b="1" dirty="0" smtClean="0"/>
              <a:t>ثانياً: المطلوب التنفيذ ضده</a:t>
            </a:r>
            <a:endParaRPr lang="ar-IQ" sz="4000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err="1" smtClean="0"/>
              <a:t>اولاً</a:t>
            </a:r>
            <a:r>
              <a:rPr lang="ar-IQ" b="1" dirty="0" smtClean="0"/>
              <a:t> :طالب التنفيذ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sz="3200" b="1" dirty="0" smtClean="0"/>
              <a:t>طالب التنفيذ هو الدائن </a:t>
            </a:r>
            <a:r>
              <a:rPr lang="ar-IQ" sz="3200" b="1" dirty="0" err="1" smtClean="0"/>
              <a:t>الاصلي</a:t>
            </a:r>
            <a:r>
              <a:rPr lang="ar-IQ" sz="3200" b="1" dirty="0" smtClean="0"/>
              <a:t> أو ممثله القانوني أو </a:t>
            </a:r>
            <a:r>
              <a:rPr lang="ar-IQ" sz="3200" b="1" dirty="0" err="1" smtClean="0"/>
              <a:t>الاتفاقي</a:t>
            </a:r>
            <a:r>
              <a:rPr lang="ar-IQ" sz="3200" b="1" dirty="0" smtClean="0"/>
              <a:t> أو خلفه العام أو الخاص فمثلاً لو تنازل </a:t>
            </a:r>
            <a:r>
              <a:rPr lang="ar-IQ" sz="3200" b="1" dirty="0" smtClean="0"/>
              <a:t>الدائن عن حقه </a:t>
            </a:r>
            <a:r>
              <a:rPr lang="ar-IQ" sz="3200" b="1" dirty="0" err="1" smtClean="0"/>
              <a:t>الى</a:t>
            </a:r>
            <a:r>
              <a:rPr lang="ar-IQ" sz="3200" b="1" dirty="0" smtClean="0"/>
              <a:t> سواه أو انتقل حقه </a:t>
            </a:r>
            <a:r>
              <a:rPr lang="ar-IQ" sz="3200" b="1" dirty="0" err="1" smtClean="0"/>
              <a:t>الى</a:t>
            </a:r>
            <a:r>
              <a:rPr lang="ar-IQ" sz="3200" b="1" dirty="0" smtClean="0"/>
              <a:t> ورثته بسبب وفاته فيجري التنفيذ في هذه الحالات بناءاً على طلب الخلف الخاص الذي حصل التنازل له عن الحق </a:t>
            </a:r>
            <a:r>
              <a:rPr lang="ar-IQ" sz="3200" b="1" dirty="0" err="1" smtClean="0"/>
              <a:t>او</a:t>
            </a:r>
            <a:r>
              <a:rPr lang="ar-IQ" sz="3200" b="1" dirty="0" smtClean="0"/>
              <a:t> انتقل </a:t>
            </a:r>
            <a:r>
              <a:rPr lang="ar-IQ" sz="3200" b="1" dirty="0" err="1" smtClean="0"/>
              <a:t>اليه</a:t>
            </a:r>
            <a:r>
              <a:rPr lang="ar-IQ" sz="3200" b="1" dirty="0" smtClean="0"/>
              <a:t> الحق عن طريق الميراث ومفاد ذلك هو وجوب توافر (الصفة)في طالب التنفيذ .</a:t>
            </a:r>
            <a:endParaRPr lang="ar-IQ" sz="3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/>
              <a:t>المطلوب التنفيذ ضده 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sz="3600" b="1" dirty="0" smtClean="0"/>
              <a:t>إن طلب التنفيذ يتوجه نحو المدين سواء كان هو المحكوم عليه في الحكم القضائي </a:t>
            </a:r>
            <a:r>
              <a:rPr lang="ar-IQ" sz="3600" b="1" dirty="0" err="1" smtClean="0"/>
              <a:t>أوالمدين</a:t>
            </a:r>
            <a:r>
              <a:rPr lang="ar-IQ" sz="3600" b="1" dirty="0" smtClean="0"/>
              <a:t> في المحرر التنفيذي لان القاعدة بهذا الشأن تقضي بأن لا يجري التنفيذ إلا على المدين وأن التنفيذ يجري بحق الشخص كلما تحققت فيه صفة المديونية . </a:t>
            </a:r>
            <a:endParaRPr lang="ar-IQ" sz="36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319</TotalTime>
  <Words>274</Words>
  <Application>Microsoft Office PowerPoint</Application>
  <PresentationFormat>عرض على الشاشة (3:4)‏</PresentationFormat>
  <Paragraphs>21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حضري</vt:lpstr>
      <vt:lpstr>محاضرات في مادة قانون التنفيذ</vt:lpstr>
      <vt:lpstr>إجراءات التنفيذ</vt:lpstr>
      <vt:lpstr>معنى التنفيذ وانواعه</vt:lpstr>
      <vt:lpstr>التنفيذ الرضائي</vt:lpstr>
      <vt:lpstr>التنفيذ الجبري</vt:lpstr>
      <vt:lpstr>الشريحة 6</vt:lpstr>
      <vt:lpstr>اولاً :طالب التنفيذ</vt:lpstr>
      <vt:lpstr>المطلوب التنفيذ ضده </vt:lpstr>
    </vt:vector>
  </TitlesOfParts>
  <Company>Microsoft (C)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مادة مدخل القانون</dc:title>
  <dc:creator>dell</dc:creator>
  <cp:lastModifiedBy>DR.Ahmed Saker 2O14</cp:lastModifiedBy>
  <cp:revision>76</cp:revision>
  <dcterms:created xsi:type="dcterms:W3CDTF">2019-04-14T09:27:59Z</dcterms:created>
  <dcterms:modified xsi:type="dcterms:W3CDTF">2020-01-19T21:28:27Z</dcterms:modified>
</cp:coreProperties>
</file>